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62"/>
  </p:notesMasterIdLst>
  <p:sldIdLst>
    <p:sldId id="256" r:id="rId2"/>
    <p:sldId id="326" r:id="rId3"/>
    <p:sldId id="318" r:id="rId4"/>
    <p:sldId id="297" r:id="rId5"/>
    <p:sldId id="296" r:id="rId6"/>
    <p:sldId id="295" r:id="rId7"/>
    <p:sldId id="260" r:id="rId8"/>
    <p:sldId id="261" r:id="rId9"/>
    <p:sldId id="267" r:id="rId10"/>
    <p:sldId id="266" r:id="rId11"/>
    <p:sldId id="262" r:id="rId12"/>
    <p:sldId id="263" r:id="rId13"/>
    <p:sldId id="264" r:id="rId14"/>
    <p:sldId id="265" r:id="rId15"/>
    <p:sldId id="324" r:id="rId16"/>
    <p:sldId id="325" r:id="rId17"/>
    <p:sldId id="298" r:id="rId18"/>
    <p:sldId id="299" r:id="rId19"/>
    <p:sldId id="300" r:id="rId20"/>
    <p:sldId id="301" r:id="rId21"/>
    <p:sldId id="302" r:id="rId22"/>
    <p:sldId id="303" r:id="rId23"/>
    <p:sldId id="304" r:id="rId24"/>
    <p:sldId id="305" r:id="rId25"/>
    <p:sldId id="306" r:id="rId26"/>
    <p:sldId id="274" r:id="rId27"/>
    <p:sldId id="275" r:id="rId28"/>
    <p:sldId id="276" r:id="rId29"/>
    <p:sldId id="277" r:id="rId30"/>
    <p:sldId id="278" r:id="rId31"/>
    <p:sldId id="279" r:id="rId32"/>
    <p:sldId id="322" r:id="rId33"/>
    <p:sldId id="323" r:id="rId34"/>
    <p:sldId id="280" r:id="rId35"/>
    <p:sldId id="281" r:id="rId36"/>
    <p:sldId id="282" r:id="rId37"/>
    <p:sldId id="283" r:id="rId38"/>
    <p:sldId id="284" r:id="rId39"/>
    <p:sldId id="285" r:id="rId40"/>
    <p:sldId id="268" r:id="rId41"/>
    <p:sldId id="269" r:id="rId42"/>
    <p:sldId id="270" r:id="rId43"/>
    <p:sldId id="311" r:id="rId44"/>
    <p:sldId id="312" r:id="rId45"/>
    <p:sldId id="313" r:id="rId46"/>
    <p:sldId id="314" r:id="rId47"/>
    <p:sldId id="315" r:id="rId48"/>
    <p:sldId id="286" r:id="rId49"/>
    <p:sldId id="287" r:id="rId50"/>
    <p:sldId id="288" r:id="rId51"/>
    <p:sldId id="289" r:id="rId52"/>
    <p:sldId id="290" r:id="rId53"/>
    <p:sldId id="309" r:id="rId54"/>
    <p:sldId id="310" r:id="rId55"/>
    <p:sldId id="320" r:id="rId56"/>
    <p:sldId id="321" r:id="rId57"/>
    <p:sldId id="291" r:id="rId58"/>
    <p:sldId id="292" r:id="rId59"/>
    <p:sldId id="293" r:id="rId60"/>
    <p:sldId id="294" r:id="rId6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CC"/>
    <a:srgbClr val="000099"/>
    <a:srgbClr val="008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4061828-545E-40D2-BE42-6B2E376AF7F9}" v="178" dt="2024-06-17T09:36:26.754"/>
    <p1510:client id="{79C08DF6-BB3B-4BD9-9881-7637A2043BD8}" v="657" dt="2024-06-17T10:58:46.291"/>
    <p1510:client id="{A5AC096D-7465-4224-9A19-B183CD0DD338}" v="27" dt="2024-06-17T16:53:30.894"/>
    <p1510:client id="{BD111EA1-8D93-4026-BFD9-C7B107DC6377}" v="2" dt="2024-06-18T08:19:25.529"/>
    <p1510:client id="{F2F10965-A4C1-4387-A8CD-36C306BB6E85}" v="130" dt="2024-06-17T16:14:12.14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46F890A9-2807-4EBB-B81D-B2AA78EC7F39}" styleName="Dark Style 2 - Accent 5/Accent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E8034E78-7F5D-4C2E-B375-FC64B27BC917}" styleName="Dark Style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558"/>
    <p:restoredTop sz="94676"/>
  </p:normalViewPr>
  <p:slideViewPr>
    <p:cSldViewPr snapToGrid="0">
      <p:cViewPr varScale="1">
        <p:scale>
          <a:sx n="98" d="100"/>
          <a:sy n="98" d="100"/>
        </p:scale>
        <p:origin x="200" y="35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presProps" Target="presProps.xml"/><Relationship Id="rId68" Type="http://schemas.microsoft.com/office/2015/10/relationships/revisionInfo" Target="revisionInfo.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microsoft.com/office/2016/11/relationships/changesInfo" Target="changesInfos/changesInfo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k jain" userId="d3c472b187923b14" providerId="Windows Live" clId="Web-{BD111EA1-8D93-4026-BFD9-C7B107DC6377}"/>
    <pc:docChg chg="modSld">
      <pc:chgData name="rk jain" userId="d3c472b187923b14" providerId="Windows Live" clId="Web-{BD111EA1-8D93-4026-BFD9-C7B107DC6377}" dt="2024-06-18T08:19:25.529" v="1"/>
      <pc:docMkLst>
        <pc:docMk/>
      </pc:docMkLst>
      <pc:sldChg chg="addSp delSp">
        <pc:chgData name="rk jain" userId="d3c472b187923b14" providerId="Windows Live" clId="Web-{BD111EA1-8D93-4026-BFD9-C7B107DC6377}" dt="2024-06-18T08:19:25.529" v="1"/>
        <pc:sldMkLst>
          <pc:docMk/>
          <pc:sldMk cId="1798194150" sldId="326"/>
        </pc:sldMkLst>
        <pc:picChg chg="add del">
          <ac:chgData name="rk jain" userId="d3c472b187923b14" providerId="Windows Live" clId="Web-{BD111EA1-8D93-4026-BFD9-C7B107DC6377}" dt="2024-06-18T08:19:25.529" v="1"/>
          <ac:picMkLst>
            <pc:docMk/>
            <pc:sldMk cId="1798194150" sldId="326"/>
            <ac:picMk id="8" creationId="{A274AECA-8789-2354-2BD6-9C38FA3028E4}"/>
          </ac:picMkLst>
        </pc:pic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BFE7018-7BB1-47E2-A158-A9D2A378067F}"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9BFEFF24-D021-4509-B8F3-E92FBED128FD}">
      <dgm:prSet custT="1"/>
      <dgm:spPr>
        <a:solidFill>
          <a:srgbClr val="0000CC"/>
        </a:solidFill>
      </dgm:spPr>
      <dgm:t>
        <a:bodyPr/>
        <a:lstStyle/>
        <a:p>
          <a:pPr rtl="0"/>
          <a:r>
            <a:rPr lang="en-US" sz="1800" b="1" dirty="0">
              <a:latin typeface="+mj-lt"/>
            </a:rPr>
            <a:t>Turbo Fan Engine </a:t>
          </a:r>
          <a:r>
            <a:rPr lang="en-US" sz="1800" b="1" dirty="0">
              <a:solidFill>
                <a:srgbClr val="0000CC"/>
              </a:solidFill>
              <a:latin typeface="+mj-lt"/>
            </a:rPr>
            <a:t>Electrically Operated</a:t>
          </a:r>
          <a:endParaRPr lang="en-US" sz="1800" b="0" dirty="0">
            <a:latin typeface="+mj-lt"/>
          </a:endParaRPr>
        </a:p>
      </dgm:t>
    </dgm:pt>
    <dgm:pt modelId="{69BAC26C-238B-4B49-932D-AE4F482B1596}" type="parTrans" cxnId="{CA4D1485-B469-4FF0-94D2-C6B4E15C1F95}">
      <dgm:prSet/>
      <dgm:spPr/>
      <dgm:t>
        <a:bodyPr/>
        <a:lstStyle/>
        <a:p>
          <a:endParaRPr lang="en-US" sz="1800"/>
        </a:p>
      </dgm:t>
    </dgm:pt>
    <dgm:pt modelId="{ADC19F14-6532-4229-AFD6-2EA75D2DD89B}" type="sibTrans" cxnId="{CA4D1485-B469-4FF0-94D2-C6B4E15C1F95}">
      <dgm:prSet/>
      <dgm:spPr/>
      <dgm:t>
        <a:bodyPr/>
        <a:lstStyle/>
        <a:p>
          <a:endParaRPr lang="en-US" sz="1800"/>
        </a:p>
      </dgm:t>
    </dgm:pt>
    <dgm:pt modelId="{65B92CC7-26D6-4138-BAF8-15172E0401D4}">
      <dgm:prSet custT="1"/>
      <dgm:spPr>
        <a:solidFill>
          <a:srgbClr val="0000CC"/>
        </a:solidFill>
      </dgm:spPr>
      <dgm:t>
        <a:bodyPr/>
        <a:lstStyle/>
        <a:p>
          <a:pPr rtl="0"/>
          <a:r>
            <a:rPr lang="en-US" sz="1800" b="1" dirty="0">
              <a:latin typeface="+mj-lt"/>
            </a:rPr>
            <a:t>Aircraft Jet Engine With Opening Panel </a:t>
          </a:r>
          <a:r>
            <a:rPr lang="en-US" sz="1800" b="1" dirty="0">
              <a:solidFill>
                <a:srgbClr val="0000CC"/>
              </a:solidFill>
              <a:latin typeface="+mj-lt"/>
            </a:rPr>
            <a:t>Electrically Operated</a:t>
          </a:r>
          <a:endParaRPr lang="en-US" sz="1800" dirty="0">
            <a:latin typeface="+mj-lt"/>
          </a:endParaRPr>
        </a:p>
      </dgm:t>
    </dgm:pt>
    <dgm:pt modelId="{F3999D48-5232-4A1A-88EB-84775F507509}" type="parTrans" cxnId="{7A49FA58-CF79-4E0C-A489-28B3EF39F85E}">
      <dgm:prSet/>
      <dgm:spPr/>
      <dgm:t>
        <a:bodyPr/>
        <a:lstStyle/>
        <a:p>
          <a:endParaRPr lang="en-US" sz="1800"/>
        </a:p>
      </dgm:t>
    </dgm:pt>
    <dgm:pt modelId="{4C58C4F5-7859-4EBC-AB5B-37C06719B3D1}" type="sibTrans" cxnId="{7A49FA58-CF79-4E0C-A489-28B3EF39F85E}">
      <dgm:prSet/>
      <dgm:spPr/>
      <dgm:t>
        <a:bodyPr/>
        <a:lstStyle/>
        <a:p>
          <a:endParaRPr lang="en-US" sz="1800"/>
        </a:p>
      </dgm:t>
    </dgm:pt>
    <dgm:pt modelId="{0EA40C7C-9C6D-468B-B804-513471BF9D27}">
      <dgm:prSet custT="1"/>
      <dgm:spPr>
        <a:solidFill>
          <a:srgbClr val="0000CC"/>
        </a:solidFill>
      </dgm:spPr>
      <dgm:t>
        <a:bodyPr/>
        <a:lstStyle/>
        <a:p>
          <a:pPr rtl="0"/>
          <a:r>
            <a:rPr lang="en-US" sz="1800" b="1" dirty="0">
              <a:latin typeface="+mj-lt"/>
            </a:rPr>
            <a:t>Turbo Jet Engine </a:t>
          </a:r>
          <a:r>
            <a:rPr lang="en-US" sz="1800" b="1" dirty="0">
              <a:solidFill>
                <a:srgbClr val="0000CC"/>
              </a:solidFill>
              <a:latin typeface="+mj-lt"/>
            </a:rPr>
            <a:t>Electrically Operated</a:t>
          </a:r>
          <a:endParaRPr lang="en-US" sz="1800" dirty="0">
            <a:latin typeface="+mj-lt"/>
          </a:endParaRPr>
        </a:p>
      </dgm:t>
    </dgm:pt>
    <dgm:pt modelId="{7C521CDC-5CDF-406B-8ED1-D19F426D8601}" type="parTrans" cxnId="{BA86DA52-6090-4FA1-9A8D-592EF52F23F5}">
      <dgm:prSet/>
      <dgm:spPr/>
      <dgm:t>
        <a:bodyPr/>
        <a:lstStyle/>
        <a:p>
          <a:endParaRPr lang="en-US" sz="1800"/>
        </a:p>
      </dgm:t>
    </dgm:pt>
    <dgm:pt modelId="{1369683B-64C2-4BAC-8CEA-EFEE729D2BFB}" type="sibTrans" cxnId="{BA86DA52-6090-4FA1-9A8D-592EF52F23F5}">
      <dgm:prSet/>
      <dgm:spPr/>
      <dgm:t>
        <a:bodyPr/>
        <a:lstStyle/>
        <a:p>
          <a:endParaRPr lang="en-US" sz="1800"/>
        </a:p>
      </dgm:t>
    </dgm:pt>
    <dgm:pt modelId="{76DE38B9-F584-43C5-87F1-1D20CF483D50}">
      <dgm:prSet custT="1"/>
      <dgm:spPr>
        <a:solidFill>
          <a:srgbClr val="0000CC"/>
        </a:solidFill>
      </dgm:spPr>
      <dgm:t>
        <a:bodyPr/>
        <a:lstStyle/>
        <a:p>
          <a:pPr rtl="0"/>
          <a:r>
            <a:rPr lang="en-US" sz="1800" b="1" dirty="0">
              <a:latin typeface="+mj-lt"/>
            </a:rPr>
            <a:t>Radial Engine </a:t>
          </a:r>
          <a:endParaRPr lang="en-US" sz="1800" dirty="0">
            <a:latin typeface="+mj-lt"/>
          </a:endParaRPr>
        </a:p>
      </dgm:t>
    </dgm:pt>
    <dgm:pt modelId="{BCD0DA61-078B-48AA-8B81-19E0903CE4BA}" type="parTrans" cxnId="{F037B778-AB04-4FD1-801F-3AE44CF86123}">
      <dgm:prSet/>
      <dgm:spPr/>
      <dgm:t>
        <a:bodyPr/>
        <a:lstStyle/>
        <a:p>
          <a:endParaRPr lang="en-US" sz="1800"/>
        </a:p>
      </dgm:t>
    </dgm:pt>
    <dgm:pt modelId="{BB052C62-C224-47D3-981C-1858F19BF9DD}" type="sibTrans" cxnId="{F037B778-AB04-4FD1-801F-3AE44CF86123}">
      <dgm:prSet/>
      <dgm:spPr/>
      <dgm:t>
        <a:bodyPr/>
        <a:lstStyle/>
        <a:p>
          <a:endParaRPr lang="en-US" sz="1800"/>
        </a:p>
      </dgm:t>
    </dgm:pt>
    <dgm:pt modelId="{B7F02C2D-49F7-4246-AAD8-0B96FBE7E73A}">
      <dgm:prSet custT="1"/>
      <dgm:spPr>
        <a:solidFill>
          <a:srgbClr val="0000CC"/>
        </a:solidFill>
      </dgm:spPr>
      <dgm:t>
        <a:bodyPr/>
        <a:lstStyle/>
        <a:p>
          <a:r>
            <a:rPr lang="en-US" sz="1800" b="1" dirty="0"/>
            <a:t>Fuel Based Jet Engine Model</a:t>
          </a:r>
        </a:p>
      </dgm:t>
    </dgm:pt>
    <dgm:pt modelId="{E5C543EB-A171-9744-98A9-486F579D363C}" type="parTrans" cxnId="{AED3F244-4E66-AF4F-AC5C-04BF7D7E73F4}">
      <dgm:prSet/>
      <dgm:spPr/>
      <dgm:t>
        <a:bodyPr/>
        <a:lstStyle/>
        <a:p>
          <a:endParaRPr lang="en-US"/>
        </a:p>
      </dgm:t>
    </dgm:pt>
    <dgm:pt modelId="{2445DEF1-F21A-7D4D-ADA5-D63644349848}" type="sibTrans" cxnId="{AED3F244-4E66-AF4F-AC5C-04BF7D7E73F4}">
      <dgm:prSet/>
      <dgm:spPr/>
      <dgm:t>
        <a:bodyPr/>
        <a:lstStyle/>
        <a:p>
          <a:endParaRPr lang="en-US"/>
        </a:p>
      </dgm:t>
    </dgm:pt>
    <dgm:pt modelId="{C35F843A-0CDE-4B4D-8D9C-CF2647C05ABE}" type="pres">
      <dgm:prSet presAssocID="{6BFE7018-7BB1-47E2-A158-A9D2A378067F}" presName="linear" presStyleCnt="0">
        <dgm:presLayoutVars>
          <dgm:animLvl val="lvl"/>
          <dgm:resizeHandles val="exact"/>
        </dgm:presLayoutVars>
      </dgm:prSet>
      <dgm:spPr/>
    </dgm:pt>
    <dgm:pt modelId="{FA05B48F-AF7A-9543-AEBE-BC47A841F4A9}" type="pres">
      <dgm:prSet presAssocID="{9BFEFF24-D021-4509-B8F3-E92FBED128FD}" presName="parentText" presStyleLbl="node1" presStyleIdx="0" presStyleCnt="5">
        <dgm:presLayoutVars>
          <dgm:chMax val="0"/>
          <dgm:bulletEnabled val="1"/>
        </dgm:presLayoutVars>
      </dgm:prSet>
      <dgm:spPr/>
    </dgm:pt>
    <dgm:pt modelId="{8D5DB2E9-5FDF-D84F-AF21-03090813F564}" type="pres">
      <dgm:prSet presAssocID="{ADC19F14-6532-4229-AFD6-2EA75D2DD89B}" presName="spacer" presStyleCnt="0"/>
      <dgm:spPr/>
    </dgm:pt>
    <dgm:pt modelId="{A59B87CB-1BF1-0641-B634-BF3015A8C0B5}" type="pres">
      <dgm:prSet presAssocID="{65B92CC7-26D6-4138-BAF8-15172E0401D4}" presName="parentText" presStyleLbl="node1" presStyleIdx="1" presStyleCnt="5">
        <dgm:presLayoutVars>
          <dgm:chMax val="0"/>
          <dgm:bulletEnabled val="1"/>
        </dgm:presLayoutVars>
      </dgm:prSet>
      <dgm:spPr/>
    </dgm:pt>
    <dgm:pt modelId="{FF6FF2BF-5E3A-0944-B14F-B19B25C604F6}" type="pres">
      <dgm:prSet presAssocID="{4C58C4F5-7859-4EBC-AB5B-37C06719B3D1}" presName="spacer" presStyleCnt="0"/>
      <dgm:spPr/>
    </dgm:pt>
    <dgm:pt modelId="{395ADD95-7156-5D43-8621-C765D58AC3A2}" type="pres">
      <dgm:prSet presAssocID="{0EA40C7C-9C6D-468B-B804-513471BF9D27}" presName="parentText" presStyleLbl="node1" presStyleIdx="2" presStyleCnt="5">
        <dgm:presLayoutVars>
          <dgm:chMax val="0"/>
          <dgm:bulletEnabled val="1"/>
        </dgm:presLayoutVars>
      </dgm:prSet>
      <dgm:spPr/>
    </dgm:pt>
    <dgm:pt modelId="{B7C1CB67-B54F-9E41-8211-68449CDC2DD4}" type="pres">
      <dgm:prSet presAssocID="{1369683B-64C2-4BAC-8CEA-EFEE729D2BFB}" presName="spacer" presStyleCnt="0"/>
      <dgm:spPr/>
    </dgm:pt>
    <dgm:pt modelId="{1CD2506F-AD25-5B46-8D14-B3C2A0B72697}" type="pres">
      <dgm:prSet presAssocID="{76DE38B9-F584-43C5-87F1-1D20CF483D50}" presName="parentText" presStyleLbl="node1" presStyleIdx="3" presStyleCnt="5">
        <dgm:presLayoutVars>
          <dgm:chMax val="0"/>
          <dgm:bulletEnabled val="1"/>
        </dgm:presLayoutVars>
      </dgm:prSet>
      <dgm:spPr/>
    </dgm:pt>
    <dgm:pt modelId="{13A13F57-F190-7647-AFB1-2F9FA7EE38BA}" type="pres">
      <dgm:prSet presAssocID="{BB052C62-C224-47D3-981C-1858F19BF9DD}" presName="spacer" presStyleCnt="0"/>
      <dgm:spPr/>
    </dgm:pt>
    <dgm:pt modelId="{5FB53282-199B-B847-AD3B-640EFA309B13}" type="pres">
      <dgm:prSet presAssocID="{B7F02C2D-49F7-4246-AAD8-0B96FBE7E73A}" presName="parentText" presStyleLbl="node1" presStyleIdx="4" presStyleCnt="5">
        <dgm:presLayoutVars>
          <dgm:chMax val="0"/>
          <dgm:bulletEnabled val="1"/>
        </dgm:presLayoutVars>
      </dgm:prSet>
      <dgm:spPr/>
    </dgm:pt>
  </dgm:ptLst>
  <dgm:cxnLst>
    <dgm:cxn modelId="{7EC03C0A-5032-6249-A93A-0C1843202B52}" type="presOf" srcId="{B7F02C2D-49F7-4246-AAD8-0B96FBE7E73A}" destId="{5FB53282-199B-B847-AD3B-640EFA309B13}" srcOrd="0" destOrd="0" presId="urn:microsoft.com/office/officeart/2005/8/layout/vList2"/>
    <dgm:cxn modelId="{47F38E2C-1539-4200-A269-85804AE67E03}" type="presOf" srcId="{76DE38B9-F584-43C5-87F1-1D20CF483D50}" destId="{1CD2506F-AD25-5B46-8D14-B3C2A0B72697}" srcOrd="0" destOrd="0" presId="urn:microsoft.com/office/officeart/2005/8/layout/vList2"/>
    <dgm:cxn modelId="{27C79B61-4DAA-BC42-9F51-723F068EA410}" type="presOf" srcId="{6BFE7018-7BB1-47E2-A158-A9D2A378067F}" destId="{C35F843A-0CDE-4B4D-8D9C-CF2647C05ABE}" srcOrd="0" destOrd="0" presId="urn:microsoft.com/office/officeart/2005/8/layout/vList2"/>
    <dgm:cxn modelId="{134EB964-181C-4C6A-9FBF-1C1A26A30C9E}" type="presOf" srcId="{9BFEFF24-D021-4509-B8F3-E92FBED128FD}" destId="{FA05B48F-AF7A-9543-AEBE-BC47A841F4A9}" srcOrd="0" destOrd="0" presId="urn:microsoft.com/office/officeart/2005/8/layout/vList2"/>
    <dgm:cxn modelId="{AED3F244-4E66-AF4F-AC5C-04BF7D7E73F4}" srcId="{6BFE7018-7BB1-47E2-A158-A9D2A378067F}" destId="{B7F02C2D-49F7-4246-AAD8-0B96FBE7E73A}" srcOrd="4" destOrd="0" parTransId="{E5C543EB-A171-9744-98A9-486F579D363C}" sibTransId="{2445DEF1-F21A-7D4D-ADA5-D63644349848}"/>
    <dgm:cxn modelId="{877CDC66-5527-4CED-B178-5D2BAF575998}" type="presOf" srcId="{65B92CC7-26D6-4138-BAF8-15172E0401D4}" destId="{A59B87CB-1BF1-0641-B634-BF3015A8C0B5}" srcOrd="0" destOrd="0" presId="urn:microsoft.com/office/officeart/2005/8/layout/vList2"/>
    <dgm:cxn modelId="{BA86DA52-6090-4FA1-9A8D-592EF52F23F5}" srcId="{6BFE7018-7BB1-47E2-A158-A9D2A378067F}" destId="{0EA40C7C-9C6D-468B-B804-513471BF9D27}" srcOrd="2" destOrd="0" parTransId="{7C521CDC-5CDF-406B-8ED1-D19F426D8601}" sibTransId="{1369683B-64C2-4BAC-8CEA-EFEE729D2BFB}"/>
    <dgm:cxn modelId="{F037B778-AB04-4FD1-801F-3AE44CF86123}" srcId="{6BFE7018-7BB1-47E2-A158-A9D2A378067F}" destId="{76DE38B9-F584-43C5-87F1-1D20CF483D50}" srcOrd="3" destOrd="0" parTransId="{BCD0DA61-078B-48AA-8B81-19E0903CE4BA}" sibTransId="{BB052C62-C224-47D3-981C-1858F19BF9DD}"/>
    <dgm:cxn modelId="{7A49FA58-CF79-4E0C-A489-28B3EF39F85E}" srcId="{6BFE7018-7BB1-47E2-A158-A9D2A378067F}" destId="{65B92CC7-26D6-4138-BAF8-15172E0401D4}" srcOrd="1" destOrd="0" parTransId="{F3999D48-5232-4A1A-88EB-84775F507509}" sibTransId="{4C58C4F5-7859-4EBC-AB5B-37C06719B3D1}"/>
    <dgm:cxn modelId="{CA4D1485-B469-4FF0-94D2-C6B4E15C1F95}" srcId="{6BFE7018-7BB1-47E2-A158-A9D2A378067F}" destId="{9BFEFF24-D021-4509-B8F3-E92FBED128FD}" srcOrd="0" destOrd="0" parTransId="{69BAC26C-238B-4B49-932D-AE4F482B1596}" sibTransId="{ADC19F14-6532-4229-AFD6-2EA75D2DD89B}"/>
    <dgm:cxn modelId="{A93D38D1-FCC1-4114-A7A6-7DE65DEF1784}" type="presOf" srcId="{0EA40C7C-9C6D-468B-B804-513471BF9D27}" destId="{395ADD95-7156-5D43-8621-C765D58AC3A2}" srcOrd="0" destOrd="0" presId="urn:microsoft.com/office/officeart/2005/8/layout/vList2"/>
    <dgm:cxn modelId="{0C714127-1CA7-40BC-AD67-CC339BBE211A}" type="presParOf" srcId="{C35F843A-0CDE-4B4D-8D9C-CF2647C05ABE}" destId="{FA05B48F-AF7A-9543-AEBE-BC47A841F4A9}" srcOrd="0" destOrd="0" presId="urn:microsoft.com/office/officeart/2005/8/layout/vList2"/>
    <dgm:cxn modelId="{5CE92556-DEC1-482B-9CE8-012374BE8E87}" type="presParOf" srcId="{C35F843A-0CDE-4B4D-8D9C-CF2647C05ABE}" destId="{8D5DB2E9-5FDF-D84F-AF21-03090813F564}" srcOrd="1" destOrd="0" presId="urn:microsoft.com/office/officeart/2005/8/layout/vList2"/>
    <dgm:cxn modelId="{7D1BD56B-F90F-4F84-971C-C1F3304F45D2}" type="presParOf" srcId="{C35F843A-0CDE-4B4D-8D9C-CF2647C05ABE}" destId="{A59B87CB-1BF1-0641-B634-BF3015A8C0B5}" srcOrd="2" destOrd="0" presId="urn:microsoft.com/office/officeart/2005/8/layout/vList2"/>
    <dgm:cxn modelId="{A8681B2F-CB55-434D-98B3-AC3B0D4F8916}" type="presParOf" srcId="{C35F843A-0CDE-4B4D-8D9C-CF2647C05ABE}" destId="{FF6FF2BF-5E3A-0944-B14F-B19B25C604F6}" srcOrd="3" destOrd="0" presId="urn:microsoft.com/office/officeart/2005/8/layout/vList2"/>
    <dgm:cxn modelId="{347605F8-4712-41DF-BC0F-B2F1E7C0A405}" type="presParOf" srcId="{C35F843A-0CDE-4B4D-8D9C-CF2647C05ABE}" destId="{395ADD95-7156-5D43-8621-C765D58AC3A2}" srcOrd="4" destOrd="0" presId="urn:microsoft.com/office/officeart/2005/8/layout/vList2"/>
    <dgm:cxn modelId="{E5167021-D4B1-4B5D-A8CF-354B3B26EE63}" type="presParOf" srcId="{C35F843A-0CDE-4B4D-8D9C-CF2647C05ABE}" destId="{B7C1CB67-B54F-9E41-8211-68449CDC2DD4}" srcOrd="5" destOrd="0" presId="urn:microsoft.com/office/officeart/2005/8/layout/vList2"/>
    <dgm:cxn modelId="{F2C1D5D3-8796-4083-88F7-B2A9DFA538C1}" type="presParOf" srcId="{C35F843A-0CDE-4B4D-8D9C-CF2647C05ABE}" destId="{1CD2506F-AD25-5B46-8D14-B3C2A0B72697}" srcOrd="6" destOrd="0" presId="urn:microsoft.com/office/officeart/2005/8/layout/vList2"/>
    <dgm:cxn modelId="{9057909B-3A71-9A4F-A7B0-092B2B137C5D}" type="presParOf" srcId="{C35F843A-0CDE-4B4D-8D9C-CF2647C05ABE}" destId="{13A13F57-F190-7647-AFB1-2F9FA7EE38BA}" srcOrd="7" destOrd="0" presId="urn:microsoft.com/office/officeart/2005/8/layout/vList2"/>
    <dgm:cxn modelId="{09F2D353-9C0E-5543-840C-8E9E0A3ACD01}" type="presParOf" srcId="{C35F843A-0CDE-4B4D-8D9C-CF2647C05ABE}" destId="{5FB53282-199B-B847-AD3B-640EFA309B13}" srcOrd="8" destOrd="0" presId="urn:microsoft.com/office/officeart/2005/8/layout/vList2"/>
  </dgm:cxnLst>
  <dgm:bg>
    <a:noFill/>
  </dgm:bg>
  <dgm:whole/>
  <dgm:extLst>
    <a:ext uri="http://schemas.microsoft.com/office/drawing/2008/diagram">
      <dsp:dataModelExt xmlns:dsp="http://schemas.microsoft.com/office/drawing/2008/diagram" relId="rId6" minVer="http://schemas.openxmlformats.org/drawingml/2006/diagram"/>
    </a:ext>
    <a:ext uri="{C62137D5-CB1D-491B-B009-E17868A290BF}">
      <dgm14:recolorImg xmlns:dgm14="http://schemas.microsoft.com/office/drawing/2010/diagram" val="1"/>
    </a:ext>
  </dgm:extLst>
</dgm:dataModel>
</file>

<file path=ppt/diagrams/data2.xml><?xml version="1.0" encoding="utf-8"?>
<dgm:dataModel xmlns:dgm="http://schemas.openxmlformats.org/drawingml/2006/diagram" xmlns:a="http://schemas.openxmlformats.org/drawingml/2006/main">
  <dgm:ptLst>
    <dgm:pt modelId="{23777DFB-0903-4AE6-B88B-7AD1D5318C45}"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331DABD0-A60E-4A52-BB82-A4CC13413D47}">
      <dgm:prSet custT="1"/>
      <dgm:spPr>
        <a:solidFill>
          <a:srgbClr val="0000CC"/>
        </a:solidFill>
      </dgm:spPr>
      <dgm:t>
        <a:bodyPr/>
        <a:lstStyle/>
        <a:p>
          <a:r>
            <a:rPr lang="en-US" sz="1800" b="1"/>
            <a:t>Single Cylinder Petrol (4 Stroke)</a:t>
          </a:r>
          <a:endParaRPr lang="en-US" sz="1800"/>
        </a:p>
      </dgm:t>
    </dgm:pt>
    <dgm:pt modelId="{776F92CB-0FF5-48CA-99A5-395626E1A627}" type="parTrans" cxnId="{95BB0A02-9C45-40ED-A748-EF94928FEBE6}">
      <dgm:prSet/>
      <dgm:spPr/>
      <dgm:t>
        <a:bodyPr/>
        <a:lstStyle/>
        <a:p>
          <a:endParaRPr lang="en-US" sz="1800"/>
        </a:p>
      </dgm:t>
    </dgm:pt>
    <dgm:pt modelId="{E0F577D5-71D3-48F3-98FB-C169F83CAFD4}" type="sibTrans" cxnId="{95BB0A02-9C45-40ED-A748-EF94928FEBE6}">
      <dgm:prSet/>
      <dgm:spPr/>
      <dgm:t>
        <a:bodyPr/>
        <a:lstStyle/>
        <a:p>
          <a:endParaRPr lang="en-US" sz="1800"/>
        </a:p>
      </dgm:t>
    </dgm:pt>
    <dgm:pt modelId="{4C83AD23-92F0-4846-B586-F9EFB0798C5B}">
      <dgm:prSet custT="1"/>
      <dgm:spPr/>
      <dgm:t>
        <a:bodyPr/>
        <a:lstStyle/>
        <a:p>
          <a:r>
            <a:rPr lang="en-US" sz="1800" b="1">
              <a:solidFill>
                <a:schemeClr val="tx1"/>
              </a:solidFill>
              <a:latin typeface="+mj-lt"/>
              <a:cs typeface="Aharoni" panose="02010803020104030203" pitchFamily="2" charset="-79"/>
            </a:rPr>
            <a:t>Single Cylinder 4 Stroke Air Cooled Vertical-Fuel (Gasoline)</a:t>
          </a:r>
          <a:endParaRPr lang="en-US" sz="1800">
            <a:solidFill>
              <a:schemeClr val="tx1"/>
            </a:solidFill>
          </a:endParaRPr>
        </a:p>
      </dgm:t>
    </dgm:pt>
    <dgm:pt modelId="{ACC82290-3D96-4CC3-AA83-A873ACB29694}" type="parTrans" cxnId="{DC5E0D9A-56D0-4D19-847E-D6EC58C4C6CD}">
      <dgm:prSet/>
      <dgm:spPr/>
      <dgm:t>
        <a:bodyPr/>
        <a:lstStyle/>
        <a:p>
          <a:endParaRPr lang="en-US" sz="1800"/>
        </a:p>
      </dgm:t>
    </dgm:pt>
    <dgm:pt modelId="{5E8866C3-9C59-4683-8EF7-39ABEE9508F7}" type="sibTrans" cxnId="{DC5E0D9A-56D0-4D19-847E-D6EC58C4C6CD}">
      <dgm:prSet/>
      <dgm:spPr/>
      <dgm:t>
        <a:bodyPr/>
        <a:lstStyle/>
        <a:p>
          <a:endParaRPr lang="en-US" sz="1800"/>
        </a:p>
      </dgm:t>
    </dgm:pt>
    <dgm:pt modelId="{7F8FBA36-A6F1-4AA4-9412-76AF040DE30C}">
      <dgm:prSet custT="1"/>
      <dgm:spPr>
        <a:solidFill>
          <a:srgbClr val="0000CC"/>
        </a:solidFill>
      </dgm:spPr>
      <dgm:t>
        <a:bodyPr/>
        <a:lstStyle/>
        <a:p>
          <a:r>
            <a:rPr lang="en-US" sz="1800" b="1">
              <a:solidFill>
                <a:schemeClr val="bg1"/>
              </a:solidFill>
              <a:latin typeface="+mj-lt"/>
              <a:cs typeface="Aharoni" panose="02010803020104030203" pitchFamily="2" charset="-79"/>
            </a:rPr>
            <a:t>Single Cylinder 4 Stroke -Electricity based (Mimicking Diesel)</a:t>
          </a:r>
          <a:endParaRPr lang="en-US" sz="1800">
            <a:solidFill>
              <a:schemeClr val="bg1"/>
            </a:solidFill>
          </a:endParaRPr>
        </a:p>
      </dgm:t>
    </dgm:pt>
    <dgm:pt modelId="{5A798464-DEC6-40A4-84D9-6093420965F9}" type="parTrans" cxnId="{0661EDBF-AD2C-461C-9166-6E6E67F63264}">
      <dgm:prSet/>
      <dgm:spPr/>
      <dgm:t>
        <a:bodyPr/>
        <a:lstStyle/>
        <a:p>
          <a:endParaRPr lang="en-US" sz="1800"/>
        </a:p>
      </dgm:t>
    </dgm:pt>
    <dgm:pt modelId="{9388B3D1-63B0-4DAD-8EC8-C8257A23CC4C}" type="sibTrans" cxnId="{0661EDBF-AD2C-461C-9166-6E6E67F63264}">
      <dgm:prSet/>
      <dgm:spPr/>
      <dgm:t>
        <a:bodyPr/>
        <a:lstStyle/>
        <a:p>
          <a:endParaRPr lang="en-US" sz="1800"/>
        </a:p>
      </dgm:t>
    </dgm:pt>
    <dgm:pt modelId="{5A5E7E89-E478-4FCB-95D8-9D77F83E2E8C}">
      <dgm:prSet custT="1"/>
      <dgm:spPr>
        <a:solidFill>
          <a:srgbClr val="0000CC"/>
        </a:solidFill>
      </dgm:spPr>
      <dgm:t>
        <a:bodyPr/>
        <a:lstStyle/>
        <a:p>
          <a:r>
            <a:rPr lang="en-US" sz="1800" b="1">
              <a:solidFill>
                <a:schemeClr val="bg1"/>
              </a:solidFill>
              <a:latin typeface="+mj-lt"/>
              <a:cs typeface="Aharoni" panose="02010803020104030203" pitchFamily="2" charset="-79"/>
            </a:rPr>
            <a:t>Single Cylinder 2 Stroke -Fuel (Gasoline)</a:t>
          </a:r>
          <a:endParaRPr lang="en-US" sz="1800">
            <a:solidFill>
              <a:schemeClr val="bg1"/>
            </a:solidFill>
          </a:endParaRPr>
        </a:p>
      </dgm:t>
    </dgm:pt>
    <dgm:pt modelId="{8A294430-0CE4-4C69-B98E-1D124DFB17C8}" type="parTrans" cxnId="{D4AE86F1-C7D0-4D30-A7BA-8AC1BABD8036}">
      <dgm:prSet/>
      <dgm:spPr/>
      <dgm:t>
        <a:bodyPr/>
        <a:lstStyle/>
        <a:p>
          <a:endParaRPr lang="en-US" sz="1800"/>
        </a:p>
      </dgm:t>
    </dgm:pt>
    <dgm:pt modelId="{B71FE32E-B1E6-48A1-98F9-6E453C16EC34}" type="sibTrans" cxnId="{D4AE86F1-C7D0-4D30-A7BA-8AC1BABD8036}">
      <dgm:prSet/>
      <dgm:spPr/>
      <dgm:t>
        <a:bodyPr/>
        <a:lstStyle/>
        <a:p>
          <a:endParaRPr lang="en-US" sz="1800"/>
        </a:p>
      </dgm:t>
    </dgm:pt>
    <dgm:pt modelId="{2AD869DA-28E9-4202-8381-CB6D5B97CE0C}">
      <dgm:prSet custT="1"/>
      <dgm:spPr>
        <a:solidFill>
          <a:srgbClr val="0000CC"/>
        </a:solidFill>
      </dgm:spPr>
      <dgm:t>
        <a:bodyPr/>
        <a:lstStyle/>
        <a:p>
          <a:r>
            <a:rPr lang="en-US" sz="1800" b="1">
              <a:solidFill>
                <a:schemeClr val="bg1"/>
              </a:solidFill>
              <a:latin typeface="+mj-lt"/>
              <a:cs typeface="Aharoni" panose="02010803020104030203" pitchFamily="2" charset="-79"/>
            </a:rPr>
            <a:t>Single Cylinder 3 Stroke-Fuel (Gasoline)</a:t>
          </a:r>
          <a:endParaRPr lang="en-US" sz="1800">
            <a:solidFill>
              <a:schemeClr val="bg1"/>
            </a:solidFill>
          </a:endParaRPr>
        </a:p>
      </dgm:t>
    </dgm:pt>
    <dgm:pt modelId="{07D58A7D-4B8A-4AD2-828C-748ACD4E4376}" type="parTrans" cxnId="{EE403C5A-86BC-4CA2-9F2F-B6C77A9E0886}">
      <dgm:prSet/>
      <dgm:spPr/>
      <dgm:t>
        <a:bodyPr/>
        <a:lstStyle/>
        <a:p>
          <a:endParaRPr lang="en-US" sz="1800"/>
        </a:p>
      </dgm:t>
    </dgm:pt>
    <dgm:pt modelId="{61A3AF63-F1F7-4585-A124-30F2B54E9B57}" type="sibTrans" cxnId="{EE403C5A-86BC-4CA2-9F2F-B6C77A9E0886}">
      <dgm:prSet/>
      <dgm:spPr/>
      <dgm:t>
        <a:bodyPr/>
        <a:lstStyle/>
        <a:p>
          <a:endParaRPr lang="en-US" sz="1800"/>
        </a:p>
      </dgm:t>
    </dgm:pt>
    <dgm:pt modelId="{3E5AEC5D-E7A5-40C0-B809-92BE257CD0B7}">
      <dgm:prSet custT="1"/>
      <dgm:spPr>
        <a:solidFill>
          <a:srgbClr val="0000CC"/>
        </a:solidFill>
      </dgm:spPr>
      <dgm:t>
        <a:bodyPr/>
        <a:lstStyle/>
        <a:p>
          <a:r>
            <a:rPr lang="en-US" sz="1800" b="1"/>
            <a:t>Multi Cylinder </a:t>
          </a:r>
          <a:r>
            <a:rPr lang="en-US" sz="1800" b="1">
              <a:solidFill>
                <a:schemeClr val="bg1"/>
              </a:solidFill>
              <a:latin typeface="+mj-lt"/>
              <a:cs typeface="Aharoni" panose="02010803020104030203" pitchFamily="2" charset="-79"/>
            </a:rPr>
            <a:t>(Gasoline)</a:t>
          </a:r>
          <a:endParaRPr lang="en-US" sz="1800"/>
        </a:p>
      </dgm:t>
    </dgm:pt>
    <dgm:pt modelId="{F000E43F-B38F-44C6-90BD-C34436478F50}" type="parTrans" cxnId="{FC2B6B97-B28C-4D86-8CB6-236B6E54D404}">
      <dgm:prSet/>
      <dgm:spPr/>
      <dgm:t>
        <a:bodyPr/>
        <a:lstStyle/>
        <a:p>
          <a:endParaRPr lang="en-US" sz="1800"/>
        </a:p>
      </dgm:t>
    </dgm:pt>
    <dgm:pt modelId="{215AF2D7-EC3B-47F2-B31B-2EEDFC043122}" type="sibTrans" cxnId="{FC2B6B97-B28C-4D86-8CB6-236B6E54D404}">
      <dgm:prSet/>
      <dgm:spPr/>
      <dgm:t>
        <a:bodyPr/>
        <a:lstStyle/>
        <a:p>
          <a:endParaRPr lang="en-US" sz="1800"/>
        </a:p>
      </dgm:t>
    </dgm:pt>
    <dgm:pt modelId="{78D4DECF-C7A9-4681-8EA4-76202976A1C0}">
      <dgm:prSet custT="1"/>
      <dgm:spPr/>
      <dgm:t>
        <a:bodyPr/>
        <a:lstStyle/>
        <a:p>
          <a:r>
            <a:rPr lang="en-US" sz="1800" b="1">
              <a:solidFill>
                <a:schemeClr val="tx1"/>
              </a:solidFill>
              <a:latin typeface="+mj-lt"/>
              <a:cs typeface="Aharoni" panose="02010803020104030203" pitchFamily="2" charset="-79"/>
            </a:rPr>
            <a:t>Multi Cylinder 4 Stroke Basic-Electricity based (Mimicking Gasoline)</a:t>
          </a:r>
          <a:endParaRPr lang="en-US" sz="1800">
            <a:solidFill>
              <a:schemeClr val="tx1"/>
            </a:solidFill>
          </a:endParaRPr>
        </a:p>
      </dgm:t>
    </dgm:pt>
    <dgm:pt modelId="{4AA6A50B-BAB7-41A8-959D-4C8AD1FEB52C}" type="parTrans" cxnId="{6D6F9E88-A818-46AB-B80F-1C5151ADF1C3}">
      <dgm:prSet/>
      <dgm:spPr/>
      <dgm:t>
        <a:bodyPr/>
        <a:lstStyle/>
        <a:p>
          <a:endParaRPr lang="en-US" sz="1800"/>
        </a:p>
      </dgm:t>
    </dgm:pt>
    <dgm:pt modelId="{027C0203-6222-4102-A4D1-D28D40520F17}" type="sibTrans" cxnId="{6D6F9E88-A818-46AB-B80F-1C5151ADF1C3}">
      <dgm:prSet/>
      <dgm:spPr/>
      <dgm:t>
        <a:bodyPr/>
        <a:lstStyle/>
        <a:p>
          <a:endParaRPr lang="en-US" sz="1800"/>
        </a:p>
      </dgm:t>
    </dgm:pt>
    <dgm:pt modelId="{6F6242D0-0F80-4E72-9672-A169908F1D04}">
      <dgm:prSet custT="1"/>
      <dgm:spPr/>
      <dgm:t>
        <a:bodyPr/>
        <a:lstStyle/>
        <a:p>
          <a:r>
            <a:rPr lang="en-US" sz="1800" b="1">
              <a:solidFill>
                <a:schemeClr val="tx1"/>
              </a:solidFill>
              <a:latin typeface="+mj-lt"/>
              <a:cs typeface="Aharoni" panose="02010803020104030203" pitchFamily="2" charset="-79"/>
            </a:rPr>
            <a:t>Multi Cylinder 4 Stroke  Highly detailed-Electricity based (Mimicking Gasoline)</a:t>
          </a:r>
          <a:endParaRPr lang="en-US" sz="1800">
            <a:solidFill>
              <a:schemeClr val="tx1"/>
            </a:solidFill>
          </a:endParaRPr>
        </a:p>
      </dgm:t>
    </dgm:pt>
    <dgm:pt modelId="{37945E63-B37A-46B1-92F0-6CB028ECD20A}" type="parTrans" cxnId="{0D6FD2D5-0049-44F4-9208-E31D4DBF331E}">
      <dgm:prSet/>
      <dgm:spPr/>
      <dgm:t>
        <a:bodyPr/>
        <a:lstStyle/>
        <a:p>
          <a:endParaRPr lang="en-US" sz="1800"/>
        </a:p>
      </dgm:t>
    </dgm:pt>
    <dgm:pt modelId="{4543CB4D-16FA-46A2-9627-F8501310F728}" type="sibTrans" cxnId="{0D6FD2D5-0049-44F4-9208-E31D4DBF331E}">
      <dgm:prSet/>
      <dgm:spPr/>
      <dgm:t>
        <a:bodyPr/>
        <a:lstStyle/>
        <a:p>
          <a:endParaRPr lang="en-US" sz="1800"/>
        </a:p>
      </dgm:t>
    </dgm:pt>
    <dgm:pt modelId="{B926101F-8D3E-42A1-A875-4F9FEF72102B}">
      <dgm:prSet custT="1"/>
      <dgm:spPr/>
      <dgm:t>
        <a:bodyPr/>
        <a:lstStyle/>
        <a:p>
          <a:r>
            <a:rPr lang="en-US" sz="1800" b="1">
              <a:solidFill>
                <a:schemeClr val="tx1"/>
              </a:solidFill>
              <a:latin typeface="+mj-lt"/>
              <a:cs typeface="Aharoni" panose="02010803020104030203" pitchFamily="2" charset="-79"/>
            </a:rPr>
            <a:t>Multi Cylinder 4 Stroke T , &amp; V shaped engines-Fuel (V2, V4, V8 also available) (Gasoline)</a:t>
          </a:r>
          <a:endParaRPr lang="en-US" sz="1800">
            <a:solidFill>
              <a:schemeClr val="tx1"/>
            </a:solidFill>
          </a:endParaRPr>
        </a:p>
      </dgm:t>
    </dgm:pt>
    <dgm:pt modelId="{EA052B2C-6539-441B-862B-7BBD637C9065}" type="parTrans" cxnId="{15F57264-886F-44D7-8BE8-14C88AA988C9}">
      <dgm:prSet/>
      <dgm:spPr/>
      <dgm:t>
        <a:bodyPr/>
        <a:lstStyle/>
        <a:p>
          <a:endParaRPr lang="en-US" sz="1800"/>
        </a:p>
      </dgm:t>
    </dgm:pt>
    <dgm:pt modelId="{2822DD7E-19E1-481E-A5C9-6FC93AFD9E7A}" type="sibTrans" cxnId="{15F57264-886F-44D7-8BE8-14C88AA988C9}">
      <dgm:prSet/>
      <dgm:spPr/>
      <dgm:t>
        <a:bodyPr/>
        <a:lstStyle/>
        <a:p>
          <a:endParaRPr lang="en-US" sz="1800"/>
        </a:p>
      </dgm:t>
    </dgm:pt>
    <dgm:pt modelId="{776060E2-2472-4110-B675-E8DE0ED2A61B}">
      <dgm:prSet custT="1"/>
      <dgm:spPr>
        <a:solidFill>
          <a:srgbClr val="0000CC"/>
        </a:solidFill>
      </dgm:spPr>
      <dgm:t>
        <a:bodyPr/>
        <a:lstStyle/>
        <a:p>
          <a:r>
            <a:rPr lang="en-US" sz="1800" b="1">
              <a:solidFill>
                <a:schemeClr val="bg1"/>
              </a:solidFill>
              <a:latin typeface="+mj-lt"/>
              <a:cs typeface="Aharoni" panose="02010803020104030203" pitchFamily="2" charset="-79"/>
            </a:rPr>
            <a:t>Multi Cylinder 4 Stroke–Electricity based (Mimicking Diesel)</a:t>
          </a:r>
          <a:endParaRPr lang="en-US" sz="1800">
            <a:solidFill>
              <a:schemeClr val="bg1"/>
            </a:solidFill>
          </a:endParaRPr>
        </a:p>
      </dgm:t>
    </dgm:pt>
    <dgm:pt modelId="{95961DB7-5D67-4BBC-912E-754DBBEEECBC}" type="parTrans" cxnId="{65F5B273-50E2-4C61-8766-7E30D0129651}">
      <dgm:prSet/>
      <dgm:spPr/>
      <dgm:t>
        <a:bodyPr/>
        <a:lstStyle/>
        <a:p>
          <a:endParaRPr lang="en-US" sz="1800"/>
        </a:p>
      </dgm:t>
    </dgm:pt>
    <dgm:pt modelId="{3460367C-406F-45E4-BF83-1DEC34071E25}" type="sibTrans" cxnId="{65F5B273-50E2-4C61-8766-7E30D0129651}">
      <dgm:prSet/>
      <dgm:spPr/>
      <dgm:t>
        <a:bodyPr/>
        <a:lstStyle/>
        <a:p>
          <a:endParaRPr lang="en-US" sz="1800"/>
        </a:p>
      </dgm:t>
    </dgm:pt>
    <dgm:pt modelId="{0C1E6C23-408E-4CA6-9333-7355AF290195}">
      <dgm:prSet custT="1"/>
      <dgm:spPr/>
      <dgm:t>
        <a:bodyPr/>
        <a:lstStyle/>
        <a:p>
          <a:r>
            <a:rPr lang="en-US" sz="1800" b="1">
              <a:solidFill>
                <a:schemeClr val="tx1"/>
              </a:solidFill>
              <a:latin typeface="+mj-lt"/>
              <a:cs typeface="Aharoni" panose="02010803020104030203" pitchFamily="2" charset="-79"/>
            </a:rPr>
            <a:t>Single Cylinder 4 Stroke Water Cooled Vertical-Fuel (Gasoline)</a:t>
          </a:r>
          <a:endParaRPr lang="en-US" sz="1800">
            <a:solidFill>
              <a:schemeClr val="tx1"/>
            </a:solidFill>
          </a:endParaRPr>
        </a:p>
      </dgm:t>
    </dgm:pt>
    <dgm:pt modelId="{EC19B74F-AE95-429F-8242-CED1ED890BEB}" type="sibTrans" cxnId="{CEEBBB8F-32B0-41BB-88A6-DE3940062566}">
      <dgm:prSet/>
      <dgm:spPr/>
      <dgm:t>
        <a:bodyPr/>
        <a:lstStyle/>
        <a:p>
          <a:endParaRPr lang="en-US" sz="1800"/>
        </a:p>
      </dgm:t>
    </dgm:pt>
    <dgm:pt modelId="{2ECC488D-E2D3-4240-B150-D0FD423C2F4B}" type="parTrans" cxnId="{CEEBBB8F-32B0-41BB-88A6-DE3940062566}">
      <dgm:prSet/>
      <dgm:spPr/>
      <dgm:t>
        <a:bodyPr/>
        <a:lstStyle/>
        <a:p>
          <a:endParaRPr lang="en-US" sz="1800"/>
        </a:p>
      </dgm:t>
    </dgm:pt>
    <dgm:pt modelId="{8FC8D19B-4002-4167-904C-19FF809040E8}">
      <dgm:prSet custT="1"/>
      <dgm:spPr/>
      <dgm:t>
        <a:bodyPr/>
        <a:lstStyle/>
        <a:p>
          <a:r>
            <a:rPr lang="en-US" sz="1800" b="1">
              <a:solidFill>
                <a:schemeClr val="tx1"/>
              </a:solidFill>
              <a:latin typeface="+mj-lt"/>
              <a:cs typeface="Aharoni" panose="02010803020104030203" pitchFamily="2" charset="-79"/>
            </a:rPr>
            <a:t>Single Cylinder 4 Stroke Horizontal Engine-Manual (Mimicking Gasoline)</a:t>
          </a:r>
          <a:endParaRPr lang="en-US" sz="1800">
            <a:solidFill>
              <a:schemeClr val="tx1"/>
            </a:solidFill>
          </a:endParaRPr>
        </a:p>
      </dgm:t>
    </dgm:pt>
    <dgm:pt modelId="{1AA3E2B5-25AF-44D8-9284-94594B1CF4E0}" type="sibTrans" cxnId="{A48D39EA-85E1-4927-BA92-C09A1031602C}">
      <dgm:prSet/>
      <dgm:spPr/>
      <dgm:t>
        <a:bodyPr/>
        <a:lstStyle/>
        <a:p>
          <a:endParaRPr lang="en-US" sz="1800"/>
        </a:p>
      </dgm:t>
    </dgm:pt>
    <dgm:pt modelId="{9C92DE23-D186-444A-B461-DF2565F2A4F3}" type="parTrans" cxnId="{A48D39EA-85E1-4927-BA92-C09A1031602C}">
      <dgm:prSet/>
      <dgm:spPr/>
      <dgm:t>
        <a:bodyPr/>
        <a:lstStyle/>
        <a:p>
          <a:endParaRPr lang="en-US" sz="1800"/>
        </a:p>
      </dgm:t>
    </dgm:pt>
    <dgm:pt modelId="{65B09F25-D190-A047-A661-99B5A6D2E789}" type="pres">
      <dgm:prSet presAssocID="{23777DFB-0903-4AE6-B88B-7AD1D5318C45}" presName="linear" presStyleCnt="0">
        <dgm:presLayoutVars>
          <dgm:animLvl val="lvl"/>
          <dgm:resizeHandles val="exact"/>
        </dgm:presLayoutVars>
      </dgm:prSet>
      <dgm:spPr/>
    </dgm:pt>
    <dgm:pt modelId="{DBC69CF1-C96C-6647-BF4C-F943C5D02629}" type="pres">
      <dgm:prSet presAssocID="{331DABD0-A60E-4A52-BB82-A4CC13413D47}" presName="parentText" presStyleLbl="node1" presStyleIdx="0" presStyleCnt="6">
        <dgm:presLayoutVars>
          <dgm:chMax val="0"/>
          <dgm:bulletEnabled val="1"/>
        </dgm:presLayoutVars>
      </dgm:prSet>
      <dgm:spPr/>
    </dgm:pt>
    <dgm:pt modelId="{819E8160-AE3F-3A40-A841-E62A9E825AB8}" type="pres">
      <dgm:prSet presAssocID="{331DABD0-A60E-4A52-BB82-A4CC13413D47}" presName="childText" presStyleLbl="revTx" presStyleIdx="0" presStyleCnt="2">
        <dgm:presLayoutVars>
          <dgm:bulletEnabled val="1"/>
        </dgm:presLayoutVars>
      </dgm:prSet>
      <dgm:spPr/>
    </dgm:pt>
    <dgm:pt modelId="{FE26A7A9-CF40-7046-8D97-7EF7D2E5490E}" type="pres">
      <dgm:prSet presAssocID="{7F8FBA36-A6F1-4AA4-9412-76AF040DE30C}" presName="parentText" presStyleLbl="node1" presStyleIdx="1" presStyleCnt="6">
        <dgm:presLayoutVars>
          <dgm:chMax val="0"/>
          <dgm:bulletEnabled val="1"/>
        </dgm:presLayoutVars>
      </dgm:prSet>
      <dgm:spPr/>
    </dgm:pt>
    <dgm:pt modelId="{2BC01A88-72AF-3643-8AD7-6DF57248AEC1}" type="pres">
      <dgm:prSet presAssocID="{9388B3D1-63B0-4DAD-8EC8-C8257A23CC4C}" presName="spacer" presStyleCnt="0"/>
      <dgm:spPr/>
    </dgm:pt>
    <dgm:pt modelId="{689124E1-093E-764E-901D-B58B2B7F46CB}" type="pres">
      <dgm:prSet presAssocID="{5A5E7E89-E478-4FCB-95D8-9D77F83E2E8C}" presName="parentText" presStyleLbl="node1" presStyleIdx="2" presStyleCnt="6">
        <dgm:presLayoutVars>
          <dgm:chMax val="0"/>
          <dgm:bulletEnabled val="1"/>
        </dgm:presLayoutVars>
      </dgm:prSet>
      <dgm:spPr/>
    </dgm:pt>
    <dgm:pt modelId="{F6901B3A-A1AC-234C-A960-1E6954E9CF6A}" type="pres">
      <dgm:prSet presAssocID="{B71FE32E-B1E6-48A1-98F9-6E453C16EC34}" presName="spacer" presStyleCnt="0"/>
      <dgm:spPr/>
    </dgm:pt>
    <dgm:pt modelId="{6D88BF15-4F34-3440-82EC-768F006E30BB}" type="pres">
      <dgm:prSet presAssocID="{2AD869DA-28E9-4202-8381-CB6D5B97CE0C}" presName="parentText" presStyleLbl="node1" presStyleIdx="3" presStyleCnt="6">
        <dgm:presLayoutVars>
          <dgm:chMax val="0"/>
          <dgm:bulletEnabled val="1"/>
        </dgm:presLayoutVars>
      </dgm:prSet>
      <dgm:spPr/>
    </dgm:pt>
    <dgm:pt modelId="{4A9F1B64-638E-6548-9F31-205000367A94}" type="pres">
      <dgm:prSet presAssocID="{61A3AF63-F1F7-4585-A124-30F2B54E9B57}" presName="spacer" presStyleCnt="0"/>
      <dgm:spPr/>
    </dgm:pt>
    <dgm:pt modelId="{5FF7B676-7844-6948-B74F-648DC525E588}" type="pres">
      <dgm:prSet presAssocID="{3E5AEC5D-E7A5-40C0-B809-92BE257CD0B7}" presName="parentText" presStyleLbl="node1" presStyleIdx="4" presStyleCnt="6">
        <dgm:presLayoutVars>
          <dgm:chMax val="0"/>
          <dgm:bulletEnabled val="1"/>
        </dgm:presLayoutVars>
      </dgm:prSet>
      <dgm:spPr/>
    </dgm:pt>
    <dgm:pt modelId="{7A327A04-1054-F54D-AEFD-CBB42C654313}" type="pres">
      <dgm:prSet presAssocID="{3E5AEC5D-E7A5-40C0-B809-92BE257CD0B7}" presName="childText" presStyleLbl="revTx" presStyleIdx="1" presStyleCnt="2">
        <dgm:presLayoutVars>
          <dgm:bulletEnabled val="1"/>
        </dgm:presLayoutVars>
      </dgm:prSet>
      <dgm:spPr/>
    </dgm:pt>
    <dgm:pt modelId="{A238C9C4-75E8-6E45-8868-9905C01B9107}" type="pres">
      <dgm:prSet presAssocID="{776060E2-2472-4110-B675-E8DE0ED2A61B}" presName="parentText" presStyleLbl="node1" presStyleIdx="5" presStyleCnt="6" custLinFactNeighborX="107">
        <dgm:presLayoutVars>
          <dgm:chMax val="0"/>
          <dgm:bulletEnabled val="1"/>
        </dgm:presLayoutVars>
      </dgm:prSet>
      <dgm:spPr/>
    </dgm:pt>
  </dgm:ptLst>
  <dgm:cxnLst>
    <dgm:cxn modelId="{95BB0A02-9C45-40ED-A748-EF94928FEBE6}" srcId="{23777DFB-0903-4AE6-B88B-7AD1D5318C45}" destId="{331DABD0-A60E-4A52-BB82-A4CC13413D47}" srcOrd="0" destOrd="0" parTransId="{776F92CB-0FF5-48CA-99A5-395626E1A627}" sibTransId="{E0F577D5-71D3-48F3-98FB-C169F83CAFD4}"/>
    <dgm:cxn modelId="{15F57264-886F-44D7-8BE8-14C88AA988C9}" srcId="{3E5AEC5D-E7A5-40C0-B809-92BE257CD0B7}" destId="{B926101F-8D3E-42A1-A875-4F9FEF72102B}" srcOrd="2" destOrd="0" parTransId="{EA052B2C-6539-441B-862B-7BBD637C9065}" sibTransId="{2822DD7E-19E1-481E-A5C9-6FC93AFD9E7A}"/>
    <dgm:cxn modelId="{E96C7748-7476-AF45-ADE2-F280E5F59DC3}" type="presOf" srcId="{4C83AD23-92F0-4846-B586-F9EFB0798C5B}" destId="{819E8160-AE3F-3A40-A841-E62A9E825AB8}" srcOrd="0" destOrd="0" presId="urn:microsoft.com/office/officeart/2005/8/layout/vList2"/>
    <dgm:cxn modelId="{EECE636B-BC5D-064C-B036-E040711A8891}" type="presOf" srcId="{3E5AEC5D-E7A5-40C0-B809-92BE257CD0B7}" destId="{5FF7B676-7844-6948-B74F-648DC525E588}" srcOrd="0" destOrd="0" presId="urn:microsoft.com/office/officeart/2005/8/layout/vList2"/>
    <dgm:cxn modelId="{2208DB71-132B-704A-9873-366B612D8EBD}" type="presOf" srcId="{331DABD0-A60E-4A52-BB82-A4CC13413D47}" destId="{DBC69CF1-C96C-6647-BF4C-F943C5D02629}" srcOrd="0" destOrd="0" presId="urn:microsoft.com/office/officeart/2005/8/layout/vList2"/>
    <dgm:cxn modelId="{65F5B273-50E2-4C61-8766-7E30D0129651}" srcId="{23777DFB-0903-4AE6-B88B-7AD1D5318C45}" destId="{776060E2-2472-4110-B675-E8DE0ED2A61B}" srcOrd="5" destOrd="0" parTransId="{95961DB7-5D67-4BBC-912E-754DBBEEECBC}" sibTransId="{3460367C-406F-45E4-BF83-1DEC34071E25}"/>
    <dgm:cxn modelId="{D823D953-687B-4242-8C9D-C6B8BE5ADF13}" type="presOf" srcId="{5A5E7E89-E478-4FCB-95D8-9D77F83E2E8C}" destId="{689124E1-093E-764E-901D-B58B2B7F46CB}" srcOrd="0" destOrd="0" presId="urn:microsoft.com/office/officeart/2005/8/layout/vList2"/>
    <dgm:cxn modelId="{57A8FB53-4513-3B40-AB29-D47CBBB5CD3B}" type="presOf" srcId="{8FC8D19B-4002-4167-904C-19FF809040E8}" destId="{819E8160-AE3F-3A40-A841-E62A9E825AB8}" srcOrd="0" destOrd="2" presId="urn:microsoft.com/office/officeart/2005/8/layout/vList2"/>
    <dgm:cxn modelId="{89D91275-35C5-6846-B2DD-033943A2C601}" type="presOf" srcId="{0C1E6C23-408E-4CA6-9333-7355AF290195}" destId="{819E8160-AE3F-3A40-A841-E62A9E825AB8}" srcOrd="0" destOrd="1" presId="urn:microsoft.com/office/officeart/2005/8/layout/vList2"/>
    <dgm:cxn modelId="{EE403C5A-86BC-4CA2-9F2F-B6C77A9E0886}" srcId="{23777DFB-0903-4AE6-B88B-7AD1D5318C45}" destId="{2AD869DA-28E9-4202-8381-CB6D5B97CE0C}" srcOrd="3" destOrd="0" parTransId="{07D58A7D-4B8A-4AD2-828C-748ACD4E4376}" sibTransId="{61A3AF63-F1F7-4585-A124-30F2B54E9B57}"/>
    <dgm:cxn modelId="{6D6F9E88-A818-46AB-B80F-1C5151ADF1C3}" srcId="{3E5AEC5D-E7A5-40C0-B809-92BE257CD0B7}" destId="{78D4DECF-C7A9-4681-8EA4-76202976A1C0}" srcOrd="0" destOrd="0" parTransId="{4AA6A50B-BAB7-41A8-959D-4C8AD1FEB52C}" sibTransId="{027C0203-6222-4102-A4D1-D28D40520F17}"/>
    <dgm:cxn modelId="{CEEBBB8F-32B0-41BB-88A6-DE3940062566}" srcId="{331DABD0-A60E-4A52-BB82-A4CC13413D47}" destId="{0C1E6C23-408E-4CA6-9333-7355AF290195}" srcOrd="1" destOrd="0" parTransId="{2ECC488D-E2D3-4240-B150-D0FD423C2F4B}" sibTransId="{EC19B74F-AE95-429F-8242-CED1ED890BEB}"/>
    <dgm:cxn modelId="{FC2B6B97-B28C-4D86-8CB6-236B6E54D404}" srcId="{23777DFB-0903-4AE6-B88B-7AD1D5318C45}" destId="{3E5AEC5D-E7A5-40C0-B809-92BE257CD0B7}" srcOrd="4" destOrd="0" parTransId="{F000E43F-B38F-44C6-90BD-C34436478F50}" sibTransId="{215AF2D7-EC3B-47F2-B31B-2EEDFC043122}"/>
    <dgm:cxn modelId="{DC5E0D9A-56D0-4D19-847E-D6EC58C4C6CD}" srcId="{331DABD0-A60E-4A52-BB82-A4CC13413D47}" destId="{4C83AD23-92F0-4846-B586-F9EFB0798C5B}" srcOrd="0" destOrd="0" parTransId="{ACC82290-3D96-4CC3-AA83-A873ACB29694}" sibTransId="{5E8866C3-9C59-4683-8EF7-39ABEE9508F7}"/>
    <dgm:cxn modelId="{CDD9089B-A107-8D40-B420-B3C4DCDAD27C}" type="presOf" srcId="{6F6242D0-0F80-4E72-9672-A169908F1D04}" destId="{7A327A04-1054-F54D-AEFD-CBB42C654313}" srcOrd="0" destOrd="1" presId="urn:microsoft.com/office/officeart/2005/8/layout/vList2"/>
    <dgm:cxn modelId="{B2479FAF-B33D-6149-93AE-B9CC3B3C907D}" type="presOf" srcId="{23777DFB-0903-4AE6-B88B-7AD1D5318C45}" destId="{65B09F25-D190-A047-A661-99B5A6D2E789}" srcOrd="0" destOrd="0" presId="urn:microsoft.com/office/officeart/2005/8/layout/vList2"/>
    <dgm:cxn modelId="{5ADB8DBD-390A-3E4C-88A0-854DFA7C04A8}" type="presOf" srcId="{2AD869DA-28E9-4202-8381-CB6D5B97CE0C}" destId="{6D88BF15-4F34-3440-82EC-768F006E30BB}" srcOrd="0" destOrd="0" presId="urn:microsoft.com/office/officeart/2005/8/layout/vList2"/>
    <dgm:cxn modelId="{37C7F2BD-69C3-6840-96AC-D6920A5A5718}" type="presOf" srcId="{B926101F-8D3E-42A1-A875-4F9FEF72102B}" destId="{7A327A04-1054-F54D-AEFD-CBB42C654313}" srcOrd="0" destOrd="2" presId="urn:microsoft.com/office/officeart/2005/8/layout/vList2"/>
    <dgm:cxn modelId="{738615BF-6384-2845-AE2F-8A95C4185658}" type="presOf" srcId="{78D4DECF-C7A9-4681-8EA4-76202976A1C0}" destId="{7A327A04-1054-F54D-AEFD-CBB42C654313}" srcOrd="0" destOrd="0" presId="urn:microsoft.com/office/officeart/2005/8/layout/vList2"/>
    <dgm:cxn modelId="{0661EDBF-AD2C-461C-9166-6E6E67F63264}" srcId="{23777DFB-0903-4AE6-B88B-7AD1D5318C45}" destId="{7F8FBA36-A6F1-4AA4-9412-76AF040DE30C}" srcOrd="1" destOrd="0" parTransId="{5A798464-DEC6-40A4-84D9-6093420965F9}" sibTransId="{9388B3D1-63B0-4DAD-8EC8-C8257A23CC4C}"/>
    <dgm:cxn modelId="{4044F7CB-4B0F-D94E-A0BE-F5B04B2D5C2E}" type="presOf" srcId="{776060E2-2472-4110-B675-E8DE0ED2A61B}" destId="{A238C9C4-75E8-6E45-8868-9905C01B9107}" srcOrd="0" destOrd="0" presId="urn:microsoft.com/office/officeart/2005/8/layout/vList2"/>
    <dgm:cxn modelId="{0D6FD2D5-0049-44F4-9208-E31D4DBF331E}" srcId="{3E5AEC5D-E7A5-40C0-B809-92BE257CD0B7}" destId="{6F6242D0-0F80-4E72-9672-A169908F1D04}" srcOrd="1" destOrd="0" parTransId="{37945E63-B37A-46B1-92F0-6CB028ECD20A}" sibTransId="{4543CB4D-16FA-46A2-9627-F8501310F728}"/>
    <dgm:cxn modelId="{5E26BBE0-A499-CB41-8894-0B13808D10DA}" type="presOf" srcId="{7F8FBA36-A6F1-4AA4-9412-76AF040DE30C}" destId="{FE26A7A9-CF40-7046-8D97-7EF7D2E5490E}" srcOrd="0" destOrd="0" presId="urn:microsoft.com/office/officeart/2005/8/layout/vList2"/>
    <dgm:cxn modelId="{A48D39EA-85E1-4927-BA92-C09A1031602C}" srcId="{331DABD0-A60E-4A52-BB82-A4CC13413D47}" destId="{8FC8D19B-4002-4167-904C-19FF809040E8}" srcOrd="2" destOrd="0" parTransId="{9C92DE23-D186-444A-B461-DF2565F2A4F3}" sibTransId="{1AA3E2B5-25AF-44D8-9284-94594B1CF4E0}"/>
    <dgm:cxn modelId="{D4AE86F1-C7D0-4D30-A7BA-8AC1BABD8036}" srcId="{23777DFB-0903-4AE6-B88B-7AD1D5318C45}" destId="{5A5E7E89-E478-4FCB-95D8-9D77F83E2E8C}" srcOrd="2" destOrd="0" parTransId="{8A294430-0CE4-4C69-B98E-1D124DFB17C8}" sibTransId="{B71FE32E-B1E6-48A1-98F9-6E453C16EC34}"/>
    <dgm:cxn modelId="{669E75EF-DBF9-A348-8442-3761C5512876}" type="presParOf" srcId="{65B09F25-D190-A047-A661-99B5A6D2E789}" destId="{DBC69CF1-C96C-6647-BF4C-F943C5D02629}" srcOrd="0" destOrd="0" presId="urn:microsoft.com/office/officeart/2005/8/layout/vList2"/>
    <dgm:cxn modelId="{EED6E478-8AF0-CB47-8C25-FE1342861538}" type="presParOf" srcId="{65B09F25-D190-A047-A661-99B5A6D2E789}" destId="{819E8160-AE3F-3A40-A841-E62A9E825AB8}" srcOrd="1" destOrd="0" presId="urn:microsoft.com/office/officeart/2005/8/layout/vList2"/>
    <dgm:cxn modelId="{08424E27-7AD5-7243-B442-84A4160A066D}" type="presParOf" srcId="{65B09F25-D190-A047-A661-99B5A6D2E789}" destId="{FE26A7A9-CF40-7046-8D97-7EF7D2E5490E}" srcOrd="2" destOrd="0" presId="urn:microsoft.com/office/officeart/2005/8/layout/vList2"/>
    <dgm:cxn modelId="{0C4C8C1A-31DB-8A48-BB59-6655F0628AEF}" type="presParOf" srcId="{65B09F25-D190-A047-A661-99B5A6D2E789}" destId="{2BC01A88-72AF-3643-8AD7-6DF57248AEC1}" srcOrd="3" destOrd="0" presId="urn:microsoft.com/office/officeart/2005/8/layout/vList2"/>
    <dgm:cxn modelId="{565A7527-F74C-B848-B8C2-2CD4FD1935DC}" type="presParOf" srcId="{65B09F25-D190-A047-A661-99B5A6D2E789}" destId="{689124E1-093E-764E-901D-B58B2B7F46CB}" srcOrd="4" destOrd="0" presId="urn:microsoft.com/office/officeart/2005/8/layout/vList2"/>
    <dgm:cxn modelId="{1B4F3652-A2C9-794C-9E77-661D475C1C38}" type="presParOf" srcId="{65B09F25-D190-A047-A661-99B5A6D2E789}" destId="{F6901B3A-A1AC-234C-A960-1E6954E9CF6A}" srcOrd="5" destOrd="0" presId="urn:microsoft.com/office/officeart/2005/8/layout/vList2"/>
    <dgm:cxn modelId="{5ECFDCB3-3F2B-2C43-BD07-42EBF7ECEAF5}" type="presParOf" srcId="{65B09F25-D190-A047-A661-99B5A6D2E789}" destId="{6D88BF15-4F34-3440-82EC-768F006E30BB}" srcOrd="6" destOrd="0" presId="urn:microsoft.com/office/officeart/2005/8/layout/vList2"/>
    <dgm:cxn modelId="{37A7F20F-C34A-0F45-9FCF-7A905D5D5CFE}" type="presParOf" srcId="{65B09F25-D190-A047-A661-99B5A6D2E789}" destId="{4A9F1B64-638E-6548-9F31-205000367A94}" srcOrd="7" destOrd="0" presId="urn:microsoft.com/office/officeart/2005/8/layout/vList2"/>
    <dgm:cxn modelId="{409A9754-330D-5E45-B970-CFF0885980E8}" type="presParOf" srcId="{65B09F25-D190-A047-A661-99B5A6D2E789}" destId="{5FF7B676-7844-6948-B74F-648DC525E588}" srcOrd="8" destOrd="0" presId="urn:microsoft.com/office/officeart/2005/8/layout/vList2"/>
    <dgm:cxn modelId="{B3F5AA0E-AF4F-BA4E-BA08-E8F1E0CD1A2B}" type="presParOf" srcId="{65B09F25-D190-A047-A661-99B5A6D2E789}" destId="{7A327A04-1054-F54D-AEFD-CBB42C654313}" srcOrd="9" destOrd="0" presId="urn:microsoft.com/office/officeart/2005/8/layout/vList2"/>
    <dgm:cxn modelId="{6E6C7C71-D48F-DF40-B99C-F83CA9B421A4}" type="presParOf" srcId="{65B09F25-D190-A047-A661-99B5A6D2E789}" destId="{A238C9C4-75E8-6E45-8868-9905C01B9107}" srcOrd="1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332DF37D-266F-461D-AB2A-EAE347DD062C}"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9CE37453-4F9E-4DB6-A6A1-D9913FABB843}">
      <dgm:prSet custT="1"/>
      <dgm:spPr>
        <a:solidFill>
          <a:srgbClr val="0000CC"/>
        </a:solidFill>
      </dgm:spPr>
      <dgm:t>
        <a:bodyPr/>
        <a:lstStyle/>
        <a:p>
          <a:r>
            <a:rPr lang="en-CA" sz="1800" b="1"/>
            <a:t>Steam Engine with Boiler</a:t>
          </a:r>
          <a:endParaRPr lang="en-US" sz="1800"/>
        </a:p>
      </dgm:t>
    </dgm:pt>
    <dgm:pt modelId="{AD3D5ABA-BFE3-4D05-B466-07C8976059EB}" type="parTrans" cxnId="{C9AB9C78-24E9-4C2A-87D7-975E82E29E08}">
      <dgm:prSet/>
      <dgm:spPr/>
      <dgm:t>
        <a:bodyPr/>
        <a:lstStyle/>
        <a:p>
          <a:endParaRPr lang="en-US" sz="1800"/>
        </a:p>
      </dgm:t>
    </dgm:pt>
    <dgm:pt modelId="{0F82B358-31B6-4BED-A612-25718E06C085}" type="sibTrans" cxnId="{C9AB9C78-24E9-4C2A-87D7-975E82E29E08}">
      <dgm:prSet/>
      <dgm:spPr/>
      <dgm:t>
        <a:bodyPr/>
        <a:lstStyle/>
        <a:p>
          <a:endParaRPr lang="en-US" sz="1800"/>
        </a:p>
      </dgm:t>
    </dgm:pt>
    <dgm:pt modelId="{E7C6C7A2-263D-4147-8EC4-05A7FFD136FD}">
      <dgm:prSet custT="1"/>
      <dgm:spPr>
        <a:solidFill>
          <a:srgbClr val="0000CC"/>
        </a:solidFill>
      </dgm:spPr>
      <dgm:t>
        <a:bodyPr/>
        <a:lstStyle/>
        <a:p>
          <a:r>
            <a:rPr lang="en-CA" sz="1800" b="1"/>
            <a:t>Vertical Steam Engine with Cylindrical Boiler</a:t>
          </a:r>
          <a:endParaRPr lang="en-US" sz="1800"/>
        </a:p>
      </dgm:t>
    </dgm:pt>
    <dgm:pt modelId="{73D2F6E4-AC47-4775-AB4E-D97F05BC045F}" type="parTrans" cxnId="{1304D0E6-8BCC-48CF-B6BB-69A61A98FAF0}">
      <dgm:prSet/>
      <dgm:spPr/>
      <dgm:t>
        <a:bodyPr/>
        <a:lstStyle/>
        <a:p>
          <a:endParaRPr lang="en-US" sz="1800"/>
        </a:p>
      </dgm:t>
    </dgm:pt>
    <dgm:pt modelId="{4994CBEA-69D2-41A3-9B61-EEE70B7680B5}" type="sibTrans" cxnId="{1304D0E6-8BCC-48CF-B6BB-69A61A98FAF0}">
      <dgm:prSet/>
      <dgm:spPr/>
      <dgm:t>
        <a:bodyPr/>
        <a:lstStyle/>
        <a:p>
          <a:endParaRPr lang="en-US" sz="1800"/>
        </a:p>
      </dgm:t>
    </dgm:pt>
    <dgm:pt modelId="{48C35F3C-BAC3-43F7-B500-91723C5B25D3}">
      <dgm:prSet custT="1"/>
      <dgm:spPr>
        <a:solidFill>
          <a:srgbClr val="0000CC"/>
        </a:solidFill>
      </dgm:spPr>
      <dgm:t>
        <a:bodyPr/>
        <a:lstStyle/>
        <a:p>
          <a:r>
            <a:rPr lang="en-CA" sz="1800" b="1"/>
            <a:t>Vertical Steam engine with Spherical Boiler</a:t>
          </a:r>
          <a:endParaRPr lang="en-US" sz="1800"/>
        </a:p>
      </dgm:t>
    </dgm:pt>
    <dgm:pt modelId="{087DC5E2-5183-452B-AA2D-82B660DC9D67}" type="parTrans" cxnId="{662877B5-8FD8-4B8C-A5E7-AA5BC30000EC}">
      <dgm:prSet/>
      <dgm:spPr/>
      <dgm:t>
        <a:bodyPr/>
        <a:lstStyle/>
        <a:p>
          <a:endParaRPr lang="en-US" sz="1800"/>
        </a:p>
      </dgm:t>
    </dgm:pt>
    <dgm:pt modelId="{422488D7-E4AE-4FD1-9D8C-7C83B9891FB8}" type="sibTrans" cxnId="{662877B5-8FD8-4B8C-A5E7-AA5BC30000EC}">
      <dgm:prSet/>
      <dgm:spPr/>
      <dgm:t>
        <a:bodyPr/>
        <a:lstStyle/>
        <a:p>
          <a:endParaRPr lang="en-US" sz="1800"/>
        </a:p>
      </dgm:t>
    </dgm:pt>
    <dgm:pt modelId="{C059EB27-1D8A-4797-8BA2-C149689D1252}">
      <dgm:prSet custT="1"/>
      <dgm:spPr>
        <a:solidFill>
          <a:srgbClr val="0000CC"/>
        </a:solidFill>
      </dgm:spPr>
      <dgm:t>
        <a:bodyPr/>
        <a:lstStyle/>
        <a:p>
          <a:r>
            <a:rPr lang="en-CA" sz="1800" b="1"/>
            <a:t>Multistage Steam Turbine</a:t>
          </a:r>
          <a:endParaRPr lang="en-US" sz="1800"/>
        </a:p>
      </dgm:t>
    </dgm:pt>
    <dgm:pt modelId="{CD1F0129-0783-4F52-84E5-7DF328125343}" type="parTrans" cxnId="{F0375F65-37C0-46C8-8D38-C99FF080E03E}">
      <dgm:prSet/>
      <dgm:spPr/>
      <dgm:t>
        <a:bodyPr/>
        <a:lstStyle/>
        <a:p>
          <a:endParaRPr lang="en-US" sz="1800"/>
        </a:p>
      </dgm:t>
    </dgm:pt>
    <dgm:pt modelId="{7185CEE7-1D1A-45EF-AACE-40447027E613}" type="sibTrans" cxnId="{F0375F65-37C0-46C8-8D38-C99FF080E03E}">
      <dgm:prSet/>
      <dgm:spPr/>
      <dgm:t>
        <a:bodyPr/>
        <a:lstStyle/>
        <a:p>
          <a:endParaRPr lang="en-US" sz="1800"/>
        </a:p>
      </dgm:t>
    </dgm:pt>
    <dgm:pt modelId="{EB33D813-9F16-754C-944A-B9265565A43C}" type="pres">
      <dgm:prSet presAssocID="{332DF37D-266F-461D-AB2A-EAE347DD062C}" presName="linear" presStyleCnt="0">
        <dgm:presLayoutVars>
          <dgm:animLvl val="lvl"/>
          <dgm:resizeHandles val="exact"/>
        </dgm:presLayoutVars>
      </dgm:prSet>
      <dgm:spPr/>
    </dgm:pt>
    <dgm:pt modelId="{C79C0B68-AC8A-1844-A306-7A541075F6D6}" type="pres">
      <dgm:prSet presAssocID="{9CE37453-4F9E-4DB6-A6A1-D9913FABB843}" presName="parentText" presStyleLbl="node1" presStyleIdx="0" presStyleCnt="4">
        <dgm:presLayoutVars>
          <dgm:chMax val="0"/>
          <dgm:bulletEnabled val="1"/>
        </dgm:presLayoutVars>
      </dgm:prSet>
      <dgm:spPr/>
    </dgm:pt>
    <dgm:pt modelId="{3447CF2F-2432-9A48-87F4-BF4339613CB5}" type="pres">
      <dgm:prSet presAssocID="{0F82B358-31B6-4BED-A612-25718E06C085}" presName="spacer" presStyleCnt="0"/>
      <dgm:spPr/>
    </dgm:pt>
    <dgm:pt modelId="{524CA725-1385-CE48-B2B9-B621BEC16525}" type="pres">
      <dgm:prSet presAssocID="{E7C6C7A2-263D-4147-8EC4-05A7FFD136FD}" presName="parentText" presStyleLbl="node1" presStyleIdx="1" presStyleCnt="4">
        <dgm:presLayoutVars>
          <dgm:chMax val="0"/>
          <dgm:bulletEnabled val="1"/>
        </dgm:presLayoutVars>
      </dgm:prSet>
      <dgm:spPr/>
    </dgm:pt>
    <dgm:pt modelId="{A0DA8431-1E05-D740-960E-AA9D0CEF7F6E}" type="pres">
      <dgm:prSet presAssocID="{4994CBEA-69D2-41A3-9B61-EEE70B7680B5}" presName="spacer" presStyleCnt="0"/>
      <dgm:spPr/>
    </dgm:pt>
    <dgm:pt modelId="{74954379-84D5-E34C-BE86-E69247460180}" type="pres">
      <dgm:prSet presAssocID="{48C35F3C-BAC3-43F7-B500-91723C5B25D3}" presName="parentText" presStyleLbl="node1" presStyleIdx="2" presStyleCnt="4">
        <dgm:presLayoutVars>
          <dgm:chMax val="0"/>
          <dgm:bulletEnabled val="1"/>
        </dgm:presLayoutVars>
      </dgm:prSet>
      <dgm:spPr/>
    </dgm:pt>
    <dgm:pt modelId="{B63119B5-2D2C-5B41-823C-0BD795FEFFE4}" type="pres">
      <dgm:prSet presAssocID="{422488D7-E4AE-4FD1-9D8C-7C83B9891FB8}" presName="spacer" presStyleCnt="0"/>
      <dgm:spPr/>
    </dgm:pt>
    <dgm:pt modelId="{868997E9-5970-0649-8EC7-516BE7D4414B}" type="pres">
      <dgm:prSet presAssocID="{C059EB27-1D8A-4797-8BA2-C149689D1252}" presName="parentText" presStyleLbl="node1" presStyleIdx="3" presStyleCnt="4">
        <dgm:presLayoutVars>
          <dgm:chMax val="0"/>
          <dgm:bulletEnabled val="1"/>
        </dgm:presLayoutVars>
      </dgm:prSet>
      <dgm:spPr/>
    </dgm:pt>
  </dgm:ptLst>
  <dgm:cxnLst>
    <dgm:cxn modelId="{271FF60E-1A28-0A4E-A731-B75495603A9D}" type="presOf" srcId="{C059EB27-1D8A-4797-8BA2-C149689D1252}" destId="{868997E9-5970-0649-8EC7-516BE7D4414B}" srcOrd="0" destOrd="0" presId="urn:microsoft.com/office/officeart/2005/8/layout/vList2"/>
    <dgm:cxn modelId="{5A759B24-1DEC-BB45-945E-6192D4C87DAD}" type="presOf" srcId="{9CE37453-4F9E-4DB6-A6A1-D9913FABB843}" destId="{C79C0B68-AC8A-1844-A306-7A541075F6D6}" srcOrd="0" destOrd="0" presId="urn:microsoft.com/office/officeart/2005/8/layout/vList2"/>
    <dgm:cxn modelId="{248A6825-D179-B24F-81BD-0AC5BD5C5E84}" type="presOf" srcId="{332DF37D-266F-461D-AB2A-EAE347DD062C}" destId="{EB33D813-9F16-754C-944A-B9265565A43C}" srcOrd="0" destOrd="0" presId="urn:microsoft.com/office/officeart/2005/8/layout/vList2"/>
    <dgm:cxn modelId="{F0375F65-37C0-46C8-8D38-C99FF080E03E}" srcId="{332DF37D-266F-461D-AB2A-EAE347DD062C}" destId="{C059EB27-1D8A-4797-8BA2-C149689D1252}" srcOrd="3" destOrd="0" parTransId="{CD1F0129-0783-4F52-84E5-7DF328125343}" sibTransId="{7185CEE7-1D1A-45EF-AACE-40447027E613}"/>
    <dgm:cxn modelId="{C9AB9C78-24E9-4C2A-87D7-975E82E29E08}" srcId="{332DF37D-266F-461D-AB2A-EAE347DD062C}" destId="{9CE37453-4F9E-4DB6-A6A1-D9913FABB843}" srcOrd="0" destOrd="0" parTransId="{AD3D5ABA-BFE3-4D05-B466-07C8976059EB}" sibTransId="{0F82B358-31B6-4BED-A612-25718E06C085}"/>
    <dgm:cxn modelId="{A38E8593-C4F9-CB44-8960-0D3DC3B72AB7}" type="presOf" srcId="{E7C6C7A2-263D-4147-8EC4-05A7FFD136FD}" destId="{524CA725-1385-CE48-B2B9-B621BEC16525}" srcOrd="0" destOrd="0" presId="urn:microsoft.com/office/officeart/2005/8/layout/vList2"/>
    <dgm:cxn modelId="{662877B5-8FD8-4B8C-A5E7-AA5BC30000EC}" srcId="{332DF37D-266F-461D-AB2A-EAE347DD062C}" destId="{48C35F3C-BAC3-43F7-B500-91723C5B25D3}" srcOrd="2" destOrd="0" parTransId="{087DC5E2-5183-452B-AA2D-82B660DC9D67}" sibTransId="{422488D7-E4AE-4FD1-9D8C-7C83B9891FB8}"/>
    <dgm:cxn modelId="{BDBC46CD-F399-434A-B53C-A56F023E88C9}" type="presOf" srcId="{48C35F3C-BAC3-43F7-B500-91723C5B25D3}" destId="{74954379-84D5-E34C-BE86-E69247460180}" srcOrd="0" destOrd="0" presId="urn:microsoft.com/office/officeart/2005/8/layout/vList2"/>
    <dgm:cxn modelId="{1304D0E6-8BCC-48CF-B6BB-69A61A98FAF0}" srcId="{332DF37D-266F-461D-AB2A-EAE347DD062C}" destId="{E7C6C7A2-263D-4147-8EC4-05A7FFD136FD}" srcOrd="1" destOrd="0" parTransId="{73D2F6E4-AC47-4775-AB4E-D97F05BC045F}" sibTransId="{4994CBEA-69D2-41A3-9B61-EEE70B7680B5}"/>
    <dgm:cxn modelId="{B209D2A3-FCA7-2846-81D7-848B2667EC33}" type="presParOf" srcId="{EB33D813-9F16-754C-944A-B9265565A43C}" destId="{C79C0B68-AC8A-1844-A306-7A541075F6D6}" srcOrd="0" destOrd="0" presId="urn:microsoft.com/office/officeart/2005/8/layout/vList2"/>
    <dgm:cxn modelId="{C37FF1F2-8125-D04F-B153-6438AD65427E}" type="presParOf" srcId="{EB33D813-9F16-754C-944A-B9265565A43C}" destId="{3447CF2F-2432-9A48-87F4-BF4339613CB5}" srcOrd="1" destOrd="0" presId="urn:microsoft.com/office/officeart/2005/8/layout/vList2"/>
    <dgm:cxn modelId="{1720A6CF-508B-DF4D-AB2B-E890D9668B78}" type="presParOf" srcId="{EB33D813-9F16-754C-944A-B9265565A43C}" destId="{524CA725-1385-CE48-B2B9-B621BEC16525}" srcOrd="2" destOrd="0" presId="urn:microsoft.com/office/officeart/2005/8/layout/vList2"/>
    <dgm:cxn modelId="{5174339A-5923-FD45-94A6-0DDAF9AB4EBA}" type="presParOf" srcId="{EB33D813-9F16-754C-944A-B9265565A43C}" destId="{A0DA8431-1E05-D740-960E-AA9D0CEF7F6E}" srcOrd="3" destOrd="0" presId="urn:microsoft.com/office/officeart/2005/8/layout/vList2"/>
    <dgm:cxn modelId="{2688638F-6198-F74B-BE19-86E8F2D77E4D}" type="presParOf" srcId="{EB33D813-9F16-754C-944A-B9265565A43C}" destId="{74954379-84D5-E34C-BE86-E69247460180}" srcOrd="4" destOrd="0" presId="urn:microsoft.com/office/officeart/2005/8/layout/vList2"/>
    <dgm:cxn modelId="{FFB9B3FC-7469-E549-90C7-DB893140B823}" type="presParOf" srcId="{EB33D813-9F16-754C-944A-B9265565A43C}" destId="{B63119B5-2D2C-5B41-823C-0BD795FEFFE4}" srcOrd="5" destOrd="0" presId="urn:microsoft.com/office/officeart/2005/8/layout/vList2"/>
    <dgm:cxn modelId="{E3F7433D-BFCD-1F40-8EB9-717C6C5E8DD1}" type="presParOf" srcId="{EB33D813-9F16-754C-944A-B9265565A43C}" destId="{868997E9-5970-0649-8EC7-516BE7D4414B}"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CCF396C4-84B6-4686-A3AA-27E29BC881F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4436602E-849C-4928-8868-09CA41D81221}">
      <dgm:prSet custT="1"/>
      <dgm:spPr>
        <a:solidFill>
          <a:srgbClr val="0000CC"/>
        </a:solidFill>
      </dgm:spPr>
      <dgm:t>
        <a:bodyPr/>
        <a:lstStyle/>
        <a:p>
          <a:r>
            <a:rPr lang="en-CA" sz="1800" b="1"/>
            <a:t>V8 Solenoid based engine </a:t>
          </a:r>
          <a:endParaRPr lang="en-US" sz="1800"/>
        </a:p>
      </dgm:t>
    </dgm:pt>
    <dgm:pt modelId="{037EC61C-F8AD-40CE-82CC-563445376EB3}" type="parTrans" cxnId="{77F40211-FC81-420A-975A-3F397E4610D0}">
      <dgm:prSet/>
      <dgm:spPr/>
      <dgm:t>
        <a:bodyPr/>
        <a:lstStyle/>
        <a:p>
          <a:endParaRPr lang="en-US" sz="1800"/>
        </a:p>
      </dgm:t>
    </dgm:pt>
    <dgm:pt modelId="{159704BB-5F93-4AA0-B714-695DDAC8BAC9}" type="sibTrans" cxnId="{77F40211-FC81-420A-975A-3F397E4610D0}">
      <dgm:prSet/>
      <dgm:spPr/>
      <dgm:t>
        <a:bodyPr/>
        <a:lstStyle/>
        <a:p>
          <a:endParaRPr lang="en-US" sz="1800"/>
        </a:p>
      </dgm:t>
    </dgm:pt>
    <dgm:pt modelId="{99292A94-1FFD-4D92-B43B-4E872DE41531}">
      <dgm:prSet custT="1"/>
      <dgm:spPr>
        <a:solidFill>
          <a:srgbClr val="0000CC"/>
        </a:solidFill>
      </dgm:spPr>
      <dgm:t>
        <a:bodyPr/>
        <a:lstStyle/>
        <a:p>
          <a:r>
            <a:rPr lang="en-US" sz="1800" b="1"/>
            <a:t>Oil Rig</a:t>
          </a:r>
          <a:endParaRPr lang="en-US" sz="1800"/>
        </a:p>
      </dgm:t>
    </dgm:pt>
    <dgm:pt modelId="{6FBAF83C-C7DB-4655-9BE3-0E81BB4A1313}" type="parTrans" cxnId="{490D9E69-053A-47B4-9F4B-A121DF7F4824}">
      <dgm:prSet/>
      <dgm:spPr/>
      <dgm:t>
        <a:bodyPr/>
        <a:lstStyle/>
        <a:p>
          <a:endParaRPr lang="en-US" sz="1800"/>
        </a:p>
      </dgm:t>
    </dgm:pt>
    <dgm:pt modelId="{6C3948EC-7DF9-419D-A507-5E7FCDE719D1}" type="sibTrans" cxnId="{490D9E69-053A-47B4-9F4B-A121DF7F4824}">
      <dgm:prSet/>
      <dgm:spPr/>
      <dgm:t>
        <a:bodyPr/>
        <a:lstStyle/>
        <a:p>
          <a:endParaRPr lang="en-US" sz="1800"/>
        </a:p>
      </dgm:t>
    </dgm:pt>
    <dgm:pt modelId="{37089BF5-1372-444F-8BD6-FBF6B11DFA1F}">
      <dgm:prSet custT="1"/>
      <dgm:spPr>
        <a:solidFill>
          <a:srgbClr val="0000CC"/>
        </a:solidFill>
      </dgm:spPr>
      <dgm:t>
        <a:bodyPr/>
        <a:lstStyle/>
        <a:p>
          <a:r>
            <a:rPr lang="en-US" sz="1800" b="1" dirty="0"/>
            <a:t>Stirling Engines</a:t>
          </a:r>
          <a:endParaRPr lang="en-US" sz="1800" dirty="0"/>
        </a:p>
      </dgm:t>
    </dgm:pt>
    <dgm:pt modelId="{C9E8C262-DA25-4908-9E84-3638AA4964F6}" type="parTrans" cxnId="{BD17BB87-3CD6-48AE-8D6E-1321B1D716A0}">
      <dgm:prSet/>
      <dgm:spPr/>
      <dgm:t>
        <a:bodyPr/>
        <a:lstStyle/>
        <a:p>
          <a:endParaRPr lang="en-US" sz="1800"/>
        </a:p>
      </dgm:t>
    </dgm:pt>
    <dgm:pt modelId="{EA16B65D-AACF-4743-8B00-5797EDB5DC1D}" type="sibTrans" cxnId="{BD17BB87-3CD6-48AE-8D6E-1321B1D716A0}">
      <dgm:prSet/>
      <dgm:spPr/>
      <dgm:t>
        <a:bodyPr/>
        <a:lstStyle/>
        <a:p>
          <a:endParaRPr lang="en-US" sz="1800"/>
        </a:p>
      </dgm:t>
    </dgm:pt>
    <dgm:pt modelId="{79C9FA21-6382-584B-A239-D504D22A8CC8}">
      <dgm:prSet custT="1"/>
      <dgm:spPr>
        <a:solidFill>
          <a:srgbClr val="0000CC"/>
        </a:solidFill>
      </dgm:spPr>
      <dgm:t>
        <a:bodyPr/>
        <a:lstStyle/>
        <a:p>
          <a:r>
            <a:rPr lang="en-US" sz="1800" b="1" dirty="0">
              <a:solidFill>
                <a:schemeClr val="bg1"/>
              </a:solidFill>
            </a:rPr>
            <a:t>Car Gear Mechanism Model</a:t>
          </a:r>
        </a:p>
      </dgm:t>
    </dgm:pt>
    <dgm:pt modelId="{625A4914-90F6-CC46-BAD7-DBB601A0C88B}" type="parTrans" cxnId="{573B7DF9-5D74-5140-94A0-28CABA09B072}">
      <dgm:prSet/>
      <dgm:spPr/>
      <dgm:t>
        <a:bodyPr/>
        <a:lstStyle/>
        <a:p>
          <a:endParaRPr lang="en-US"/>
        </a:p>
      </dgm:t>
    </dgm:pt>
    <dgm:pt modelId="{3185D1DD-CE07-7A4B-ABB5-3C23C6EB6122}" type="sibTrans" cxnId="{573B7DF9-5D74-5140-94A0-28CABA09B072}">
      <dgm:prSet/>
      <dgm:spPr/>
      <dgm:t>
        <a:bodyPr/>
        <a:lstStyle/>
        <a:p>
          <a:endParaRPr lang="en-US"/>
        </a:p>
      </dgm:t>
    </dgm:pt>
    <dgm:pt modelId="{7D05D08D-13FF-6E4E-A8D5-07C0BF16711B}">
      <dgm:prSet custT="1"/>
      <dgm:spPr>
        <a:solidFill>
          <a:srgbClr val="0000CC"/>
        </a:solidFill>
      </dgm:spPr>
      <dgm:t>
        <a:bodyPr/>
        <a:lstStyle/>
        <a:p>
          <a:r>
            <a:rPr lang="en-US" sz="1800" b="1" dirty="0">
              <a:solidFill>
                <a:schemeClr val="bg1"/>
              </a:solidFill>
            </a:rPr>
            <a:t>Hydraulic Press Lab Model</a:t>
          </a:r>
        </a:p>
      </dgm:t>
    </dgm:pt>
    <dgm:pt modelId="{87904207-2E2C-EF4D-A67E-05DE885A1BD7}" type="parTrans" cxnId="{5D28BD89-4304-9C4C-924A-E047AAEAC05D}">
      <dgm:prSet/>
      <dgm:spPr/>
      <dgm:t>
        <a:bodyPr/>
        <a:lstStyle/>
        <a:p>
          <a:endParaRPr lang="en-US"/>
        </a:p>
      </dgm:t>
    </dgm:pt>
    <dgm:pt modelId="{C758DC3D-14D4-D248-B281-33C21623C577}" type="sibTrans" cxnId="{5D28BD89-4304-9C4C-924A-E047AAEAC05D}">
      <dgm:prSet/>
      <dgm:spPr/>
      <dgm:t>
        <a:bodyPr/>
        <a:lstStyle/>
        <a:p>
          <a:endParaRPr lang="en-US"/>
        </a:p>
      </dgm:t>
    </dgm:pt>
    <dgm:pt modelId="{E59CDEE0-7CE2-B24B-9717-47D04014671A}" type="pres">
      <dgm:prSet presAssocID="{CCF396C4-84B6-4686-A3AA-27E29BC881FA}" presName="linear" presStyleCnt="0">
        <dgm:presLayoutVars>
          <dgm:animLvl val="lvl"/>
          <dgm:resizeHandles val="exact"/>
        </dgm:presLayoutVars>
      </dgm:prSet>
      <dgm:spPr/>
    </dgm:pt>
    <dgm:pt modelId="{A01D22F7-BBBC-974B-A89B-F56DDB5056ED}" type="pres">
      <dgm:prSet presAssocID="{4436602E-849C-4928-8868-09CA41D81221}" presName="parentText" presStyleLbl="node1" presStyleIdx="0" presStyleCnt="5">
        <dgm:presLayoutVars>
          <dgm:chMax val="0"/>
          <dgm:bulletEnabled val="1"/>
        </dgm:presLayoutVars>
      </dgm:prSet>
      <dgm:spPr/>
    </dgm:pt>
    <dgm:pt modelId="{027558EC-D9B5-054E-BC87-010905B4F47B}" type="pres">
      <dgm:prSet presAssocID="{159704BB-5F93-4AA0-B714-695DDAC8BAC9}" presName="spacer" presStyleCnt="0"/>
      <dgm:spPr/>
    </dgm:pt>
    <dgm:pt modelId="{6A7831C9-4982-564C-A353-A5506DF25C7F}" type="pres">
      <dgm:prSet presAssocID="{99292A94-1FFD-4D92-B43B-4E872DE41531}" presName="parentText" presStyleLbl="node1" presStyleIdx="1" presStyleCnt="5">
        <dgm:presLayoutVars>
          <dgm:chMax val="0"/>
          <dgm:bulletEnabled val="1"/>
        </dgm:presLayoutVars>
      </dgm:prSet>
      <dgm:spPr/>
    </dgm:pt>
    <dgm:pt modelId="{462C2AE1-8DB4-A548-8414-E22F4C5F64D6}" type="pres">
      <dgm:prSet presAssocID="{6C3948EC-7DF9-419D-A507-5E7FCDE719D1}" presName="spacer" presStyleCnt="0"/>
      <dgm:spPr/>
    </dgm:pt>
    <dgm:pt modelId="{28C6C607-7F73-5B43-94B4-4BBF0C9C912A}" type="pres">
      <dgm:prSet presAssocID="{37089BF5-1372-444F-8BD6-FBF6B11DFA1F}" presName="parentText" presStyleLbl="node1" presStyleIdx="2" presStyleCnt="5">
        <dgm:presLayoutVars>
          <dgm:chMax val="0"/>
          <dgm:bulletEnabled val="1"/>
        </dgm:presLayoutVars>
      </dgm:prSet>
      <dgm:spPr/>
    </dgm:pt>
    <dgm:pt modelId="{B5643451-DB45-F54C-9650-5BF025CECE32}" type="pres">
      <dgm:prSet presAssocID="{EA16B65D-AACF-4743-8B00-5797EDB5DC1D}" presName="spacer" presStyleCnt="0"/>
      <dgm:spPr/>
    </dgm:pt>
    <dgm:pt modelId="{3D51B62B-54C8-9649-BC8B-05A5A7C16BA5}" type="pres">
      <dgm:prSet presAssocID="{79C9FA21-6382-584B-A239-D504D22A8CC8}" presName="parentText" presStyleLbl="node1" presStyleIdx="3" presStyleCnt="5">
        <dgm:presLayoutVars>
          <dgm:chMax val="0"/>
          <dgm:bulletEnabled val="1"/>
        </dgm:presLayoutVars>
      </dgm:prSet>
      <dgm:spPr/>
    </dgm:pt>
    <dgm:pt modelId="{E62B9BA8-8740-A046-9FAD-844E4C2A0D31}" type="pres">
      <dgm:prSet presAssocID="{3185D1DD-CE07-7A4B-ABB5-3C23C6EB6122}" presName="spacer" presStyleCnt="0"/>
      <dgm:spPr/>
    </dgm:pt>
    <dgm:pt modelId="{6101DDF0-0D8F-C342-8612-4681F64F0BEF}" type="pres">
      <dgm:prSet presAssocID="{7D05D08D-13FF-6E4E-A8D5-07C0BF16711B}" presName="parentText" presStyleLbl="node1" presStyleIdx="4" presStyleCnt="5">
        <dgm:presLayoutVars>
          <dgm:chMax val="0"/>
          <dgm:bulletEnabled val="1"/>
        </dgm:presLayoutVars>
      </dgm:prSet>
      <dgm:spPr/>
    </dgm:pt>
  </dgm:ptLst>
  <dgm:cxnLst>
    <dgm:cxn modelId="{CD45D40A-2756-2C41-8086-B219BAF856FB}" type="presOf" srcId="{79C9FA21-6382-584B-A239-D504D22A8CC8}" destId="{3D51B62B-54C8-9649-BC8B-05A5A7C16BA5}" srcOrd="0" destOrd="0" presId="urn:microsoft.com/office/officeart/2005/8/layout/vList2"/>
    <dgm:cxn modelId="{77F40211-FC81-420A-975A-3F397E4610D0}" srcId="{CCF396C4-84B6-4686-A3AA-27E29BC881FA}" destId="{4436602E-849C-4928-8868-09CA41D81221}" srcOrd="0" destOrd="0" parTransId="{037EC61C-F8AD-40CE-82CC-563445376EB3}" sibTransId="{159704BB-5F93-4AA0-B714-695DDAC8BAC9}"/>
    <dgm:cxn modelId="{9D75D731-52B3-D749-85CA-B2DE9F933277}" type="presOf" srcId="{7D05D08D-13FF-6E4E-A8D5-07C0BF16711B}" destId="{6101DDF0-0D8F-C342-8612-4681F64F0BEF}" srcOrd="0" destOrd="0" presId="urn:microsoft.com/office/officeart/2005/8/layout/vList2"/>
    <dgm:cxn modelId="{490D9E69-053A-47B4-9F4B-A121DF7F4824}" srcId="{CCF396C4-84B6-4686-A3AA-27E29BC881FA}" destId="{99292A94-1FFD-4D92-B43B-4E872DE41531}" srcOrd="1" destOrd="0" parTransId="{6FBAF83C-C7DB-4655-9BE3-0E81BB4A1313}" sibTransId="{6C3948EC-7DF9-419D-A507-5E7FCDE719D1}"/>
    <dgm:cxn modelId="{63452B58-9CC5-FF4D-B32A-5059C347BBAD}" type="presOf" srcId="{CCF396C4-84B6-4686-A3AA-27E29BC881FA}" destId="{E59CDEE0-7CE2-B24B-9717-47D04014671A}" srcOrd="0" destOrd="0" presId="urn:microsoft.com/office/officeart/2005/8/layout/vList2"/>
    <dgm:cxn modelId="{BD17BB87-3CD6-48AE-8D6E-1321B1D716A0}" srcId="{CCF396C4-84B6-4686-A3AA-27E29BC881FA}" destId="{37089BF5-1372-444F-8BD6-FBF6B11DFA1F}" srcOrd="2" destOrd="0" parTransId="{C9E8C262-DA25-4908-9E84-3638AA4964F6}" sibTransId="{EA16B65D-AACF-4743-8B00-5797EDB5DC1D}"/>
    <dgm:cxn modelId="{5D28BD89-4304-9C4C-924A-E047AAEAC05D}" srcId="{CCF396C4-84B6-4686-A3AA-27E29BC881FA}" destId="{7D05D08D-13FF-6E4E-A8D5-07C0BF16711B}" srcOrd="4" destOrd="0" parTransId="{87904207-2E2C-EF4D-A67E-05DE885A1BD7}" sibTransId="{C758DC3D-14D4-D248-B281-33C21623C577}"/>
    <dgm:cxn modelId="{0E35FC8B-9B0F-0444-BC4F-3B5B175BE158}" type="presOf" srcId="{4436602E-849C-4928-8868-09CA41D81221}" destId="{A01D22F7-BBBC-974B-A89B-F56DDB5056ED}" srcOrd="0" destOrd="0" presId="urn:microsoft.com/office/officeart/2005/8/layout/vList2"/>
    <dgm:cxn modelId="{4779B4A6-43DD-354D-97BC-72A4E2DBE714}" type="presOf" srcId="{37089BF5-1372-444F-8BD6-FBF6B11DFA1F}" destId="{28C6C607-7F73-5B43-94B4-4BBF0C9C912A}" srcOrd="0" destOrd="0" presId="urn:microsoft.com/office/officeart/2005/8/layout/vList2"/>
    <dgm:cxn modelId="{573B7DF9-5D74-5140-94A0-28CABA09B072}" srcId="{CCF396C4-84B6-4686-A3AA-27E29BC881FA}" destId="{79C9FA21-6382-584B-A239-D504D22A8CC8}" srcOrd="3" destOrd="0" parTransId="{625A4914-90F6-CC46-BAD7-DBB601A0C88B}" sibTransId="{3185D1DD-CE07-7A4B-ABB5-3C23C6EB6122}"/>
    <dgm:cxn modelId="{9131A6FB-641C-5649-B89C-A16DAEDE3449}" type="presOf" srcId="{99292A94-1FFD-4D92-B43B-4E872DE41531}" destId="{6A7831C9-4982-564C-A353-A5506DF25C7F}" srcOrd="0" destOrd="0" presId="urn:microsoft.com/office/officeart/2005/8/layout/vList2"/>
    <dgm:cxn modelId="{EF514A3C-1139-ED46-A54F-B6D0B7C54CC4}" type="presParOf" srcId="{E59CDEE0-7CE2-B24B-9717-47D04014671A}" destId="{A01D22F7-BBBC-974B-A89B-F56DDB5056ED}" srcOrd="0" destOrd="0" presId="urn:microsoft.com/office/officeart/2005/8/layout/vList2"/>
    <dgm:cxn modelId="{CB26C0B0-4AF8-594A-9640-8BA8A4FA633A}" type="presParOf" srcId="{E59CDEE0-7CE2-B24B-9717-47D04014671A}" destId="{027558EC-D9B5-054E-BC87-010905B4F47B}" srcOrd="1" destOrd="0" presId="urn:microsoft.com/office/officeart/2005/8/layout/vList2"/>
    <dgm:cxn modelId="{F17AB0D3-1110-624D-A362-28B22AF4EE76}" type="presParOf" srcId="{E59CDEE0-7CE2-B24B-9717-47D04014671A}" destId="{6A7831C9-4982-564C-A353-A5506DF25C7F}" srcOrd="2" destOrd="0" presId="urn:microsoft.com/office/officeart/2005/8/layout/vList2"/>
    <dgm:cxn modelId="{70362424-B927-BF41-A87A-195165C2283A}" type="presParOf" srcId="{E59CDEE0-7CE2-B24B-9717-47D04014671A}" destId="{462C2AE1-8DB4-A548-8414-E22F4C5F64D6}" srcOrd="3" destOrd="0" presId="urn:microsoft.com/office/officeart/2005/8/layout/vList2"/>
    <dgm:cxn modelId="{4458115A-F06B-9749-B454-3667D8E9D8C6}" type="presParOf" srcId="{E59CDEE0-7CE2-B24B-9717-47D04014671A}" destId="{28C6C607-7F73-5B43-94B4-4BBF0C9C912A}" srcOrd="4" destOrd="0" presId="urn:microsoft.com/office/officeart/2005/8/layout/vList2"/>
    <dgm:cxn modelId="{EA003A2B-2ED0-914F-BD1F-D80FC2A7F885}" type="presParOf" srcId="{E59CDEE0-7CE2-B24B-9717-47D04014671A}" destId="{B5643451-DB45-F54C-9650-5BF025CECE32}" srcOrd="5" destOrd="0" presId="urn:microsoft.com/office/officeart/2005/8/layout/vList2"/>
    <dgm:cxn modelId="{EDF0AA1E-0925-8147-8856-85F58259783B}" type="presParOf" srcId="{E59CDEE0-7CE2-B24B-9717-47D04014671A}" destId="{3D51B62B-54C8-9649-BC8B-05A5A7C16BA5}" srcOrd="6" destOrd="0" presId="urn:microsoft.com/office/officeart/2005/8/layout/vList2"/>
    <dgm:cxn modelId="{EFA1C631-140E-1E4B-833A-E0D68C9C425C}" type="presParOf" srcId="{E59CDEE0-7CE2-B24B-9717-47D04014671A}" destId="{E62B9BA8-8740-A046-9FAD-844E4C2A0D31}" srcOrd="7" destOrd="0" presId="urn:microsoft.com/office/officeart/2005/8/layout/vList2"/>
    <dgm:cxn modelId="{6DB241F0-0DD0-B348-BDC3-2E8083054892}" type="presParOf" srcId="{E59CDEE0-7CE2-B24B-9717-47D04014671A}" destId="{6101DDF0-0D8F-C342-8612-4681F64F0BEF}"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A05B48F-AF7A-9543-AEBE-BC47A841F4A9}">
      <dsp:nvSpPr>
        <dsp:cNvPr id="0" name=""/>
        <dsp:cNvSpPr/>
      </dsp:nvSpPr>
      <dsp:spPr>
        <a:xfrm>
          <a:off x="0" y="22770"/>
          <a:ext cx="10800000" cy="468000"/>
        </a:xfrm>
        <a:prstGeom prst="roundRect">
          <a:avLst/>
        </a:prstGeom>
        <a:solidFill>
          <a:srgbClr val="0000CC"/>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rtl="0">
            <a:lnSpc>
              <a:spcPct val="90000"/>
            </a:lnSpc>
            <a:spcBef>
              <a:spcPct val="0"/>
            </a:spcBef>
            <a:spcAft>
              <a:spcPct val="35000"/>
            </a:spcAft>
            <a:buNone/>
          </a:pPr>
          <a:r>
            <a:rPr lang="en-US" sz="1800" b="1" kern="1200" dirty="0">
              <a:latin typeface="+mj-lt"/>
            </a:rPr>
            <a:t>Turbo Fan Engine </a:t>
          </a:r>
          <a:r>
            <a:rPr lang="en-US" sz="1800" b="1" kern="1200" dirty="0">
              <a:solidFill>
                <a:srgbClr val="0000CC"/>
              </a:solidFill>
              <a:latin typeface="+mj-lt"/>
            </a:rPr>
            <a:t>Electrically Operated</a:t>
          </a:r>
          <a:endParaRPr lang="en-US" sz="1800" b="0" kern="1200" dirty="0">
            <a:latin typeface="+mj-lt"/>
          </a:endParaRPr>
        </a:p>
      </dsp:txBody>
      <dsp:txXfrm>
        <a:off x="22846" y="45616"/>
        <a:ext cx="10754308" cy="422308"/>
      </dsp:txXfrm>
    </dsp:sp>
    <dsp:sp modelId="{A59B87CB-1BF1-0641-B634-BF3015A8C0B5}">
      <dsp:nvSpPr>
        <dsp:cNvPr id="0" name=""/>
        <dsp:cNvSpPr/>
      </dsp:nvSpPr>
      <dsp:spPr>
        <a:xfrm>
          <a:off x="0" y="562770"/>
          <a:ext cx="10800000" cy="468000"/>
        </a:xfrm>
        <a:prstGeom prst="roundRect">
          <a:avLst/>
        </a:prstGeom>
        <a:solidFill>
          <a:srgbClr val="0000CC"/>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rtl="0">
            <a:lnSpc>
              <a:spcPct val="90000"/>
            </a:lnSpc>
            <a:spcBef>
              <a:spcPct val="0"/>
            </a:spcBef>
            <a:spcAft>
              <a:spcPct val="35000"/>
            </a:spcAft>
            <a:buNone/>
          </a:pPr>
          <a:r>
            <a:rPr lang="en-US" sz="1800" b="1" kern="1200" dirty="0">
              <a:latin typeface="+mj-lt"/>
            </a:rPr>
            <a:t>Aircraft Jet Engine With Opening Panel </a:t>
          </a:r>
          <a:r>
            <a:rPr lang="en-US" sz="1800" b="1" kern="1200" dirty="0">
              <a:solidFill>
                <a:srgbClr val="0000CC"/>
              </a:solidFill>
              <a:latin typeface="+mj-lt"/>
            </a:rPr>
            <a:t>Electrically Operated</a:t>
          </a:r>
          <a:endParaRPr lang="en-US" sz="1800" kern="1200" dirty="0">
            <a:latin typeface="+mj-lt"/>
          </a:endParaRPr>
        </a:p>
      </dsp:txBody>
      <dsp:txXfrm>
        <a:off x="22846" y="585616"/>
        <a:ext cx="10754308" cy="422308"/>
      </dsp:txXfrm>
    </dsp:sp>
    <dsp:sp modelId="{395ADD95-7156-5D43-8621-C765D58AC3A2}">
      <dsp:nvSpPr>
        <dsp:cNvPr id="0" name=""/>
        <dsp:cNvSpPr/>
      </dsp:nvSpPr>
      <dsp:spPr>
        <a:xfrm>
          <a:off x="0" y="1102770"/>
          <a:ext cx="10800000" cy="468000"/>
        </a:xfrm>
        <a:prstGeom prst="roundRect">
          <a:avLst/>
        </a:prstGeom>
        <a:solidFill>
          <a:srgbClr val="0000CC"/>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rtl="0">
            <a:lnSpc>
              <a:spcPct val="90000"/>
            </a:lnSpc>
            <a:spcBef>
              <a:spcPct val="0"/>
            </a:spcBef>
            <a:spcAft>
              <a:spcPct val="35000"/>
            </a:spcAft>
            <a:buNone/>
          </a:pPr>
          <a:r>
            <a:rPr lang="en-US" sz="1800" b="1" kern="1200" dirty="0">
              <a:latin typeface="+mj-lt"/>
            </a:rPr>
            <a:t>Turbo Jet Engine </a:t>
          </a:r>
          <a:r>
            <a:rPr lang="en-US" sz="1800" b="1" kern="1200" dirty="0">
              <a:solidFill>
                <a:srgbClr val="0000CC"/>
              </a:solidFill>
              <a:latin typeface="+mj-lt"/>
            </a:rPr>
            <a:t>Electrically Operated</a:t>
          </a:r>
          <a:endParaRPr lang="en-US" sz="1800" kern="1200" dirty="0">
            <a:latin typeface="+mj-lt"/>
          </a:endParaRPr>
        </a:p>
      </dsp:txBody>
      <dsp:txXfrm>
        <a:off x="22846" y="1125616"/>
        <a:ext cx="10754308" cy="422308"/>
      </dsp:txXfrm>
    </dsp:sp>
    <dsp:sp modelId="{1CD2506F-AD25-5B46-8D14-B3C2A0B72697}">
      <dsp:nvSpPr>
        <dsp:cNvPr id="0" name=""/>
        <dsp:cNvSpPr/>
      </dsp:nvSpPr>
      <dsp:spPr>
        <a:xfrm>
          <a:off x="0" y="1642770"/>
          <a:ext cx="10800000" cy="468000"/>
        </a:xfrm>
        <a:prstGeom prst="roundRect">
          <a:avLst/>
        </a:prstGeom>
        <a:solidFill>
          <a:srgbClr val="0000CC"/>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rtl="0">
            <a:lnSpc>
              <a:spcPct val="90000"/>
            </a:lnSpc>
            <a:spcBef>
              <a:spcPct val="0"/>
            </a:spcBef>
            <a:spcAft>
              <a:spcPct val="35000"/>
            </a:spcAft>
            <a:buNone/>
          </a:pPr>
          <a:r>
            <a:rPr lang="en-US" sz="1800" b="1" kern="1200" dirty="0">
              <a:latin typeface="+mj-lt"/>
            </a:rPr>
            <a:t>Radial Engine </a:t>
          </a:r>
          <a:endParaRPr lang="en-US" sz="1800" kern="1200" dirty="0">
            <a:latin typeface="+mj-lt"/>
          </a:endParaRPr>
        </a:p>
      </dsp:txBody>
      <dsp:txXfrm>
        <a:off x="22846" y="1665616"/>
        <a:ext cx="10754308" cy="422308"/>
      </dsp:txXfrm>
    </dsp:sp>
    <dsp:sp modelId="{5FB53282-199B-B847-AD3B-640EFA309B13}">
      <dsp:nvSpPr>
        <dsp:cNvPr id="0" name=""/>
        <dsp:cNvSpPr/>
      </dsp:nvSpPr>
      <dsp:spPr>
        <a:xfrm>
          <a:off x="0" y="2182770"/>
          <a:ext cx="10800000" cy="468000"/>
        </a:xfrm>
        <a:prstGeom prst="roundRect">
          <a:avLst/>
        </a:prstGeom>
        <a:solidFill>
          <a:srgbClr val="0000CC"/>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b="1" kern="1200" dirty="0"/>
            <a:t>Fuel Based Jet Engine Model</a:t>
          </a:r>
        </a:p>
      </dsp:txBody>
      <dsp:txXfrm>
        <a:off x="22846" y="2205616"/>
        <a:ext cx="10754308" cy="42230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BC69CF1-C96C-6647-BF4C-F943C5D02629}">
      <dsp:nvSpPr>
        <dsp:cNvPr id="0" name=""/>
        <dsp:cNvSpPr/>
      </dsp:nvSpPr>
      <dsp:spPr>
        <a:xfrm>
          <a:off x="0" y="34739"/>
          <a:ext cx="10800000" cy="468000"/>
        </a:xfrm>
        <a:prstGeom prst="roundRect">
          <a:avLst/>
        </a:prstGeom>
        <a:solidFill>
          <a:srgbClr val="0000CC"/>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b="1" kern="1200"/>
            <a:t>Single Cylinder Petrol (4 Stroke)</a:t>
          </a:r>
          <a:endParaRPr lang="en-US" sz="1800" kern="1200"/>
        </a:p>
      </dsp:txBody>
      <dsp:txXfrm>
        <a:off x="22846" y="57585"/>
        <a:ext cx="10754308" cy="422308"/>
      </dsp:txXfrm>
    </dsp:sp>
    <dsp:sp modelId="{819E8160-AE3F-3A40-A841-E62A9E825AB8}">
      <dsp:nvSpPr>
        <dsp:cNvPr id="0" name=""/>
        <dsp:cNvSpPr/>
      </dsp:nvSpPr>
      <dsp:spPr>
        <a:xfrm>
          <a:off x="0" y="502739"/>
          <a:ext cx="10800000" cy="9315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42900" tIns="22860" rIns="128016" bIns="22860" numCol="1" spcCol="1270" anchor="t" anchorCtr="0">
          <a:noAutofit/>
        </a:bodyPr>
        <a:lstStyle/>
        <a:p>
          <a:pPr marL="171450" lvl="1" indent="-171450" algn="l" defTabSz="800100">
            <a:lnSpc>
              <a:spcPct val="90000"/>
            </a:lnSpc>
            <a:spcBef>
              <a:spcPct val="0"/>
            </a:spcBef>
            <a:spcAft>
              <a:spcPct val="20000"/>
            </a:spcAft>
            <a:buChar char="•"/>
          </a:pPr>
          <a:r>
            <a:rPr lang="en-US" sz="1800" b="1" kern="1200">
              <a:solidFill>
                <a:schemeClr val="tx1"/>
              </a:solidFill>
              <a:latin typeface="+mj-lt"/>
              <a:cs typeface="Aharoni" panose="02010803020104030203" pitchFamily="2" charset="-79"/>
            </a:rPr>
            <a:t>Single Cylinder 4 Stroke Air Cooled Vertical-Fuel (Gasoline)</a:t>
          </a:r>
          <a:endParaRPr lang="en-US" sz="1800" kern="1200">
            <a:solidFill>
              <a:schemeClr val="tx1"/>
            </a:solidFill>
          </a:endParaRPr>
        </a:p>
        <a:p>
          <a:pPr marL="171450" lvl="1" indent="-171450" algn="l" defTabSz="800100">
            <a:lnSpc>
              <a:spcPct val="90000"/>
            </a:lnSpc>
            <a:spcBef>
              <a:spcPct val="0"/>
            </a:spcBef>
            <a:spcAft>
              <a:spcPct val="20000"/>
            </a:spcAft>
            <a:buChar char="•"/>
          </a:pPr>
          <a:r>
            <a:rPr lang="en-US" sz="1800" b="1" kern="1200">
              <a:solidFill>
                <a:schemeClr val="tx1"/>
              </a:solidFill>
              <a:latin typeface="+mj-lt"/>
              <a:cs typeface="Aharoni" panose="02010803020104030203" pitchFamily="2" charset="-79"/>
            </a:rPr>
            <a:t>Single Cylinder 4 Stroke Water Cooled Vertical-Fuel (Gasoline)</a:t>
          </a:r>
          <a:endParaRPr lang="en-US" sz="1800" kern="1200">
            <a:solidFill>
              <a:schemeClr val="tx1"/>
            </a:solidFill>
          </a:endParaRPr>
        </a:p>
        <a:p>
          <a:pPr marL="171450" lvl="1" indent="-171450" algn="l" defTabSz="800100">
            <a:lnSpc>
              <a:spcPct val="90000"/>
            </a:lnSpc>
            <a:spcBef>
              <a:spcPct val="0"/>
            </a:spcBef>
            <a:spcAft>
              <a:spcPct val="20000"/>
            </a:spcAft>
            <a:buChar char="•"/>
          </a:pPr>
          <a:r>
            <a:rPr lang="en-US" sz="1800" b="1" kern="1200">
              <a:solidFill>
                <a:schemeClr val="tx1"/>
              </a:solidFill>
              <a:latin typeface="+mj-lt"/>
              <a:cs typeface="Aharoni" panose="02010803020104030203" pitchFamily="2" charset="-79"/>
            </a:rPr>
            <a:t>Single Cylinder 4 Stroke Horizontal Engine-Manual (Mimicking Gasoline)</a:t>
          </a:r>
          <a:endParaRPr lang="en-US" sz="1800" kern="1200">
            <a:solidFill>
              <a:schemeClr val="tx1"/>
            </a:solidFill>
          </a:endParaRPr>
        </a:p>
      </dsp:txBody>
      <dsp:txXfrm>
        <a:off x="0" y="502739"/>
        <a:ext cx="10800000" cy="931500"/>
      </dsp:txXfrm>
    </dsp:sp>
    <dsp:sp modelId="{FE26A7A9-CF40-7046-8D97-7EF7D2E5490E}">
      <dsp:nvSpPr>
        <dsp:cNvPr id="0" name=""/>
        <dsp:cNvSpPr/>
      </dsp:nvSpPr>
      <dsp:spPr>
        <a:xfrm>
          <a:off x="0" y="1434239"/>
          <a:ext cx="10800000" cy="468000"/>
        </a:xfrm>
        <a:prstGeom prst="roundRect">
          <a:avLst/>
        </a:prstGeom>
        <a:solidFill>
          <a:srgbClr val="0000CC"/>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b="1" kern="1200">
              <a:solidFill>
                <a:schemeClr val="bg1"/>
              </a:solidFill>
              <a:latin typeface="+mj-lt"/>
              <a:cs typeface="Aharoni" panose="02010803020104030203" pitchFamily="2" charset="-79"/>
            </a:rPr>
            <a:t>Single Cylinder 4 Stroke -Electricity based (Mimicking Diesel)</a:t>
          </a:r>
          <a:endParaRPr lang="en-US" sz="1800" kern="1200">
            <a:solidFill>
              <a:schemeClr val="bg1"/>
            </a:solidFill>
          </a:endParaRPr>
        </a:p>
      </dsp:txBody>
      <dsp:txXfrm>
        <a:off x="22846" y="1457085"/>
        <a:ext cx="10754308" cy="422308"/>
      </dsp:txXfrm>
    </dsp:sp>
    <dsp:sp modelId="{689124E1-093E-764E-901D-B58B2B7F46CB}">
      <dsp:nvSpPr>
        <dsp:cNvPr id="0" name=""/>
        <dsp:cNvSpPr/>
      </dsp:nvSpPr>
      <dsp:spPr>
        <a:xfrm>
          <a:off x="0" y="1974239"/>
          <a:ext cx="10800000" cy="468000"/>
        </a:xfrm>
        <a:prstGeom prst="roundRect">
          <a:avLst/>
        </a:prstGeom>
        <a:solidFill>
          <a:srgbClr val="0000CC"/>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b="1" kern="1200">
              <a:solidFill>
                <a:schemeClr val="bg1"/>
              </a:solidFill>
              <a:latin typeface="+mj-lt"/>
              <a:cs typeface="Aharoni" panose="02010803020104030203" pitchFamily="2" charset="-79"/>
            </a:rPr>
            <a:t>Single Cylinder 2 Stroke -Fuel (Gasoline)</a:t>
          </a:r>
          <a:endParaRPr lang="en-US" sz="1800" kern="1200">
            <a:solidFill>
              <a:schemeClr val="bg1"/>
            </a:solidFill>
          </a:endParaRPr>
        </a:p>
      </dsp:txBody>
      <dsp:txXfrm>
        <a:off x="22846" y="1997085"/>
        <a:ext cx="10754308" cy="422308"/>
      </dsp:txXfrm>
    </dsp:sp>
    <dsp:sp modelId="{6D88BF15-4F34-3440-82EC-768F006E30BB}">
      <dsp:nvSpPr>
        <dsp:cNvPr id="0" name=""/>
        <dsp:cNvSpPr/>
      </dsp:nvSpPr>
      <dsp:spPr>
        <a:xfrm>
          <a:off x="0" y="2514239"/>
          <a:ext cx="10800000" cy="468000"/>
        </a:xfrm>
        <a:prstGeom prst="roundRect">
          <a:avLst/>
        </a:prstGeom>
        <a:solidFill>
          <a:srgbClr val="0000CC"/>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b="1" kern="1200">
              <a:solidFill>
                <a:schemeClr val="bg1"/>
              </a:solidFill>
              <a:latin typeface="+mj-lt"/>
              <a:cs typeface="Aharoni" panose="02010803020104030203" pitchFamily="2" charset="-79"/>
            </a:rPr>
            <a:t>Single Cylinder 3 Stroke-Fuel (Gasoline)</a:t>
          </a:r>
          <a:endParaRPr lang="en-US" sz="1800" kern="1200">
            <a:solidFill>
              <a:schemeClr val="bg1"/>
            </a:solidFill>
          </a:endParaRPr>
        </a:p>
      </dsp:txBody>
      <dsp:txXfrm>
        <a:off x="22846" y="2537085"/>
        <a:ext cx="10754308" cy="422308"/>
      </dsp:txXfrm>
    </dsp:sp>
    <dsp:sp modelId="{5FF7B676-7844-6948-B74F-648DC525E588}">
      <dsp:nvSpPr>
        <dsp:cNvPr id="0" name=""/>
        <dsp:cNvSpPr/>
      </dsp:nvSpPr>
      <dsp:spPr>
        <a:xfrm>
          <a:off x="0" y="3054239"/>
          <a:ext cx="10800000" cy="468000"/>
        </a:xfrm>
        <a:prstGeom prst="roundRect">
          <a:avLst/>
        </a:prstGeom>
        <a:solidFill>
          <a:srgbClr val="0000CC"/>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b="1" kern="1200"/>
            <a:t>Multi Cylinder </a:t>
          </a:r>
          <a:r>
            <a:rPr lang="en-US" sz="1800" b="1" kern="1200">
              <a:solidFill>
                <a:schemeClr val="bg1"/>
              </a:solidFill>
              <a:latin typeface="+mj-lt"/>
              <a:cs typeface="Aharoni" panose="02010803020104030203" pitchFamily="2" charset="-79"/>
            </a:rPr>
            <a:t>(Gasoline)</a:t>
          </a:r>
          <a:endParaRPr lang="en-US" sz="1800" kern="1200"/>
        </a:p>
      </dsp:txBody>
      <dsp:txXfrm>
        <a:off x="22846" y="3077085"/>
        <a:ext cx="10754308" cy="422308"/>
      </dsp:txXfrm>
    </dsp:sp>
    <dsp:sp modelId="{7A327A04-1054-F54D-AEFD-CBB42C654313}">
      <dsp:nvSpPr>
        <dsp:cNvPr id="0" name=""/>
        <dsp:cNvSpPr/>
      </dsp:nvSpPr>
      <dsp:spPr>
        <a:xfrm>
          <a:off x="0" y="3522239"/>
          <a:ext cx="10800000" cy="9315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42900" tIns="22860" rIns="128016" bIns="22860" numCol="1" spcCol="1270" anchor="t" anchorCtr="0">
          <a:noAutofit/>
        </a:bodyPr>
        <a:lstStyle/>
        <a:p>
          <a:pPr marL="171450" lvl="1" indent="-171450" algn="l" defTabSz="800100">
            <a:lnSpc>
              <a:spcPct val="90000"/>
            </a:lnSpc>
            <a:spcBef>
              <a:spcPct val="0"/>
            </a:spcBef>
            <a:spcAft>
              <a:spcPct val="20000"/>
            </a:spcAft>
            <a:buChar char="•"/>
          </a:pPr>
          <a:r>
            <a:rPr lang="en-US" sz="1800" b="1" kern="1200">
              <a:solidFill>
                <a:schemeClr val="tx1"/>
              </a:solidFill>
              <a:latin typeface="+mj-lt"/>
              <a:cs typeface="Aharoni" panose="02010803020104030203" pitchFamily="2" charset="-79"/>
            </a:rPr>
            <a:t>Multi Cylinder 4 Stroke Basic-Electricity based (Mimicking Gasoline)</a:t>
          </a:r>
          <a:endParaRPr lang="en-US" sz="1800" kern="1200">
            <a:solidFill>
              <a:schemeClr val="tx1"/>
            </a:solidFill>
          </a:endParaRPr>
        </a:p>
        <a:p>
          <a:pPr marL="171450" lvl="1" indent="-171450" algn="l" defTabSz="800100">
            <a:lnSpc>
              <a:spcPct val="90000"/>
            </a:lnSpc>
            <a:spcBef>
              <a:spcPct val="0"/>
            </a:spcBef>
            <a:spcAft>
              <a:spcPct val="20000"/>
            </a:spcAft>
            <a:buChar char="•"/>
          </a:pPr>
          <a:r>
            <a:rPr lang="en-US" sz="1800" b="1" kern="1200">
              <a:solidFill>
                <a:schemeClr val="tx1"/>
              </a:solidFill>
              <a:latin typeface="+mj-lt"/>
              <a:cs typeface="Aharoni" panose="02010803020104030203" pitchFamily="2" charset="-79"/>
            </a:rPr>
            <a:t>Multi Cylinder 4 Stroke  Highly detailed-Electricity based (Mimicking Gasoline)</a:t>
          </a:r>
          <a:endParaRPr lang="en-US" sz="1800" kern="1200">
            <a:solidFill>
              <a:schemeClr val="tx1"/>
            </a:solidFill>
          </a:endParaRPr>
        </a:p>
        <a:p>
          <a:pPr marL="171450" lvl="1" indent="-171450" algn="l" defTabSz="800100">
            <a:lnSpc>
              <a:spcPct val="90000"/>
            </a:lnSpc>
            <a:spcBef>
              <a:spcPct val="0"/>
            </a:spcBef>
            <a:spcAft>
              <a:spcPct val="20000"/>
            </a:spcAft>
            <a:buChar char="•"/>
          </a:pPr>
          <a:r>
            <a:rPr lang="en-US" sz="1800" b="1" kern="1200">
              <a:solidFill>
                <a:schemeClr val="tx1"/>
              </a:solidFill>
              <a:latin typeface="+mj-lt"/>
              <a:cs typeface="Aharoni" panose="02010803020104030203" pitchFamily="2" charset="-79"/>
            </a:rPr>
            <a:t>Multi Cylinder 4 Stroke T , &amp; V shaped engines-Fuel (V2, V4, V8 also available) (Gasoline)</a:t>
          </a:r>
          <a:endParaRPr lang="en-US" sz="1800" kern="1200">
            <a:solidFill>
              <a:schemeClr val="tx1"/>
            </a:solidFill>
          </a:endParaRPr>
        </a:p>
      </dsp:txBody>
      <dsp:txXfrm>
        <a:off x="0" y="3522239"/>
        <a:ext cx="10800000" cy="931500"/>
      </dsp:txXfrm>
    </dsp:sp>
    <dsp:sp modelId="{A238C9C4-75E8-6E45-8868-9905C01B9107}">
      <dsp:nvSpPr>
        <dsp:cNvPr id="0" name=""/>
        <dsp:cNvSpPr/>
      </dsp:nvSpPr>
      <dsp:spPr>
        <a:xfrm>
          <a:off x="0" y="4453739"/>
          <a:ext cx="10800000" cy="468000"/>
        </a:xfrm>
        <a:prstGeom prst="roundRect">
          <a:avLst/>
        </a:prstGeom>
        <a:solidFill>
          <a:srgbClr val="0000CC"/>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b="1" kern="1200">
              <a:solidFill>
                <a:schemeClr val="bg1"/>
              </a:solidFill>
              <a:latin typeface="+mj-lt"/>
              <a:cs typeface="Aharoni" panose="02010803020104030203" pitchFamily="2" charset="-79"/>
            </a:rPr>
            <a:t>Multi Cylinder 4 Stroke–Electricity based (Mimicking Diesel)</a:t>
          </a:r>
          <a:endParaRPr lang="en-US" sz="1800" kern="1200">
            <a:solidFill>
              <a:schemeClr val="bg1"/>
            </a:solidFill>
          </a:endParaRPr>
        </a:p>
      </dsp:txBody>
      <dsp:txXfrm>
        <a:off x="22846" y="4476585"/>
        <a:ext cx="10754308" cy="42230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79C0B68-AC8A-1844-A306-7A541075F6D6}">
      <dsp:nvSpPr>
        <dsp:cNvPr id="0" name=""/>
        <dsp:cNvSpPr/>
      </dsp:nvSpPr>
      <dsp:spPr>
        <a:xfrm>
          <a:off x="0" y="11393"/>
          <a:ext cx="10800000" cy="524160"/>
        </a:xfrm>
        <a:prstGeom prst="roundRect">
          <a:avLst/>
        </a:prstGeom>
        <a:solidFill>
          <a:srgbClr val="0000CC"/>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CA" sz="1800" b="1" kern="1200"/>
            <a:t>Steam Engine with Boiler</a:t>
          </a:r>
          <a:endParaRPr lang="en-US" sz="1800" kern="1200"/>
        </a:p>
      </dsp:txBody>
      <dsp:txXfrm>
        <a:off x="25587" y="36980"/>
        <a:ext cx="10748826" cy="472986"/>
      </dsp:txXfrm>
    </dsp:sp>
    <dsp:sp modelId="{524CA725-1385-CE48-B2B9-B621BEC16525}">
      <dsp:nvSpPr>
        <dsp:cNvPr id="0" name=""/>
        <dsp:cNvSpPr/>
      </dsp:nvSpPr>
      <dsp:spPr>
        <a:xfrm>
          <a:off x="0" y="616193"/>
          <a:ext cx="10800000" cy="524160"/>
        </a:xfrm>
        <a:prstGeom prst="roundRect">
          <a:avLst/>
        </a:prstGeom>
        <a:solidFill>
          <a:srgbClr val="0000CC"/>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CA" sz="1800" b="1" kern="1200"/>
            <a:t>Vertical Steam Engine with Cylindrical Boiler</a:t>
          </a:r>
          <a:endParaRPr lang="en-US" sz="1800" kern="1200"/>
        </a:p>
      </dsp:txBody>
      <dsp:txXfrm>
        <a:off x="25587" y="641780"/>
        <a:ext cx="10748826" cy="472986"/>
      </dsp:txXfrm>
    </dsp:sp>
    <dsp:sp modelId="{74954379-84D5-E34C-BE86-E69247460180}">
      <dsp:nvSpPr>
        <dsp:cNvPr id="0" name=""/>
        <dsp:cNvSpPr/>
      </dsp:nvSpPr>
      <dsp:spPr>
        <a:xfrm>
          <a:off x="0" y="1220993"/>
          <a:ext cx="10800000" cy="524160"/>
        </a:xfrm>
        <a:prstGeom prst="roundRect">
          <a:avLst/>
        </a:prstGeom>
        <a:solidFill>
          <a:srgbClr val="0000CC"/>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CA" sz="1800" b="1" kern="1200"/>
            <a:t>Vertical Steam engine with Spherical Boiler</a:t>
          </a:r>
          <a:endParaRPr lang="en-US" sz="1800" kern="1200"/>
        </a:p>
      </dsp:txBody>
      <dsp:txXfrm>
        <a:off x="25587" y="1246580"/>
        <a:ext cx="10748826" cy="472986"/>
      </dsp:txXfrm>
    </dsp:sp>
    <dsp:sp modelId="{868997E9-5970-0649-8EC7-516BE7D4414B}">
      <dsp:nvSpPr>
        <dsp:cNvPr id="0" name=""/>
        <dsp:cNvSpPr/>
      </dsp:nvSpPr>
      <dsp:spPr>
        <a:xfrm>
          <a:off x="0" y="1825793"/>
          <a:ext cx="10800000" cy="524160"/>
        </a:xfrm>
        <a:prstGeom prst="roundRect">
          <a:avLst/>
        </a:prstGeom>
        <a:solidFill>
          <a:srgbClr val="0000CC"/>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CA" sz="1800" b="1" kern="1200"/>
            <a:t>Multistage Steam Turbine</a:t>
          </a:r>
          <a:endParaRPr lang="en-US" sz="1800" kern="1200"/>
        </a:p>
      </dsp:txBody>
      <dsp:txXfrm>
        <a:off x="25587" y="1851380"/>
        <a:ext cx="10748826" cy="47298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01D22F7-BBBC-974B-A89B-F56DDB5056ED}">
      <dsp:nvSpPr>
        <dsp:cNvPr id="0" name=""/>
        <dsp:cNvSpPr/>
      </dsp:nvSpPr>
      <dsp:spPr>
        <a:xfrm>
          <a:off x="0" y="23023"/>
          <a:ext cx="10800000" cy="505440"/>
        </a:xfrm>
        <a:prstGeom prst="roundRect">
          <a:avLst/>
        </a:prstGeom>
        <a:solidFill>
          <a:srgbClr val="0000CC"/>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CA" sz="1800" b="1" kern="1200"/>
            <a:t>V8 Solenoid based engine </a:t>
          </a:r>
          <a:endParaRPr lang="en-US" sz="1800" kern="1200"/>
        </a:p>
      </dsp:txBody>
      <dsp:txXfrm>
        <a:off x="24674" y="47697"/>
        <a:ext cx="10750652" cy="456092"/>
      </dsp:txXfrm>
    </dsp:sp>
    <dsp:sp modelId="{6A7831C9-4982-564C-A353-A5506DF25C7F}">
      <dsp:nvSpPr>
        <dsp:cNvPr id="0" name=""/>
        <dsp:cNvSpPr/>
      </dsp:nvSpPr>
      <dsp:spPr>
        <a:xfrm>
          <a:off x="0" y="606223"/>
          <a:ext cx="10800000" cy="505440"/>
        </a:xfrm>
        <a:prstGeom prst="roundRect">
          <a:avLst/>
        </a:prstGeom>
        <a:solidFill>
          <a:srgbClr val="0000CC"/>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b="1" kern="1200"/>
            <a:t>Oil Rig</a:t>
          </a:r>
          <a:endParaRPr lang="en-US" sz="1800" kern="1200"/>
        </a:p>
      </dsp:txBody>
      <dsp:txXfrm>
        <a:off x="24674" y="630897"/>
        <a:ext cx="10750652" cy="456092"/>
      </dsp:txXfrm>
    </dsp:sp>
    <dsp:sp modelId="{28C6C607-7F73-5B43-94B4-4BBF0C9C912A}">
      <dsp:nvSpPr>
        <dsp:cNvPr id="0" name=""/>
        <dsp:cNvSpPr/>
      </dsp:nvSpPr>
      <dsp:spPr>
        <a:xfrm>
          <a:off x="0" y="1189423"/>
          <a:ext cx="10800000" cy="505440"/>
        </a:xfrm>
        <a:prstGeom prst="roundRect">
          <a:avLst/>
        </a:prstGeom>
        <a:solidFill>
          <a:srgbClr val="0000CC"/>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b="1" kern="1200" dirty="0"/>
            <a:t>Stirling Engines</a:t>
          </a:r>
          <a:endParaRPr lang="en-US" sz="1800" kern="1200" dirty="0"/>
        </a:p>
      </dsp:txBody>
      <dsp:txXfrm>
        <a:off x="24674" y="1214097"/>
        <a:ext cx="10750652" cy="456092"/>
      </dsp:txXfrm>
    </dsp:sp>
    <dsp:sp modelId="{3D51B62B-54C8-9649-BC8B-05A5A7C16BA5}">
      <dsp:nvSpPr>
        <dsp:cNvPr id="0" name=""/>
        <dsp:cNvSpPr/>
      </dsp:nvSpPr>
      <dsp:spPr>
        <a:xfrm>
          <a:off x="0" y="1772624"/>
          <a:ext cx="10800000" cy="505440"/>
        </a:xfrm>
        <a:prstGeom prst="roundRect">
          <a:avLst/>
        </a:prstGeom>
        <a:solidFill>
          <a:srgbClr val="0000CC"/>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b="1" kern="1200" dirty="0">
              <a:solidFill>
                <a:schemeClr val="bg1"/>
              </a:solidFill>
            </a:rPr>
            <a:t>Car Gear Mechanism Model</a:t>
          </a:r>
        </a:p>
      </dsp:txBody>
      <dsp:txXfrm>
        <a:off x="24674" y="1797298"/>
        <a:ext cx="10750652" cy="456092"/>
      </dsp:txXfrm>
    </dsp:sp>
    <dsp:sp modelId="{6101DDF0-0D8F-C342-8612-4681F64F0BEF}">
      <dsp:nvSpPr>
        <dsp:cNvPr id="0" name=""/>
        <dsp:cNvSpPr/>
      </dsp:nvSpPr>
      <dsp:spPr>
        <a:xfrm>
          <a:off x="0" y="2355824"/>
          <a:ext cx="10800000" cy="505440"/>
        </a:xfrm>
        <a:prstGeom prst="roundRect">
          <a:avLst/>
        </a:prstGeom>
        <a:solidFill>
          <a:srgbClr val="0000CC"/>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b="1" kern="1200" dirty="0">
              <a:solidFill>
                <a:schemeClr val="bg1"/>
              </a:solidFill>
            </a:rPr>
            <a:t>Hydraulic Press Lab Model</a:t>
          </a:r>
        </a:p>
      </dsp:txBody>
      <dsp:txXfrm>
        <a:off x="24674" y="2380498"/>
        <a:ext cx="10750652" cy="456092"/>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EFBE90D-E72C-FA48-BA60-4E20EB04FE43}" type="datetimeFigureOut">
              <a:rPr lang="en-US" smtClean="0"/>
              <a:pPr/>
              <a:t>6/18/2024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83A36D7-FCB3-B441-9777-D209E11C81A5}" type="slidenum">
              <a:rPr lang="en-US" smtClean="0"/>
              <a:pPr/>
              <a:t>‹#›</a:t>
            </a:fld>
            <a:endParaRPr lang="en-US"/>
          </a:p>
        </p:txBody>
      </p:sp>
    </p:spTree>
    <p:extLst>
      <p:ext uri="{BB962C8B-B14F-4D97-AF65-F5344CB8AC3E}">
        <p14:creationId xmlns:p14="http://schemas.microsoft.com/office/powerpoint/2010/main" val="40021086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83A36D7-FCB3-B441-9777-D209E11C81A5}" type="slidenum">
              <a:rPr lang="en-US" smtClean="0"/>
              <a:pPr/>
              <a:t>30</a:t>
            </a:fld>
            <a:endParaRPr lang="en-US"/>
          </a:p>
        </p:txBody>
      </p:sp>
    </p:spTree>
    <p:extLst>
      <p:ext uri="{BB962C8B-B14F-4D97-AF65-F5344CB8AC3E}">
        <p14:creationId xmlns:p14="http://schemas.microsoft.com/office/powerpoint/2010/main" val="323161249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83A36D7-FCB3-B441-9777-D209E11C81A5}" type="slidenum">
              <a:rPr lang="en-US" smtClean="0"/>
              <a:pPr/>
              <a:t>32</a:t>
            </a:fld>
            <a:endParaRPr lang="en-US"/>
          </a:p>
        </p:txBody>
      </p:sp>
    </p:spTree>
    <p:extLst>
      <p:ext uri="{BB962C8B-B14F-4D97-AF65-F5344CB8AC3E}">
        <p14:creationId xmlns:p14="http://schemas.microsoft.com/office/powerpoint/2010/main" val="399792721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0B87DA-D8F5-88C1-C7A3-81CBC0D886F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AB97A1A9-8E7C-1CC2-F0D4-425F8446694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2469E6E-5B84-BDF5-A9CA-9F865A7856F5}"/>
              </a:ext>
            </a:extLst>
          </p:cNvPr>
          <p:cNvSpPr>
            <a:spLocks noGrp="1"/>
          </p:cNvSpPr>
          <p:nvPr>
            <p:ph type="dt" sz="half" idx="10"/>
          </p:nvPr>
        </p:nvSpPr>
        <p:spPr/>
        <p:txBody>
          <a:bodyPr/>
          <a:lstStyle/>
          <a:p>
            <a:fld id="{AAFE2CE4-0958-7E4B-9EC1-0313E5409540}" type="datetime1">
              <a:rPr lang="en-CA" smtClean="0"/>
              <a:pPr/>
              <a:t>2024-06-18</a:t>
            </a:fld>
            <a:endParaRPr lang="en-US"/>
          </a:p>
        </p:txBody>
      </p:sp>
      <p:sp>
        <p:nvSpPr>
          <p:cNvPr id="5" name="Footer Placeholder 4">
            <a:extLst>
              <a:ext uri="{FF2B5EF4-FFF2-40B4-BE49-F238E27FC236}">
                <a16:creationId xmlns:a16="http://schemas.microsoft.com/office/drawing/2014/main" id="{A7FE6333-77A1-129B-5241-2E9CEF8AB26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3490212-97D3-D2FE-EDBF-484098014A68}"/>
              </a:ext>
            </a:extLst>
          </p:cNvPr>
          <p:cNvSpPr>
            <a:spLocks noGrp="1"/>
          </p:cNvSpPr>
          <p:nvPr>
            <p:ph type="sldNum" sz="quarter" idx="12"/>
          </p:nvPr>
        </p:nvSpPr>
        <p:spPr/>
        <p:txBody>
          <a:bodyPr/>
          <a:lstStyle/>
          <a:p>
            <a:fld id="{7810EB6E-ECB7-1646-930D-AD3B76DE6661}" type="slidenum">
              <a:rPr lang="en-US" smtClean="0"/>
              <a:pPr/>
              <a:t>‹#›</a:t>
            </a:fld>
            <a:endParaRPr lang="en-US"/>
          </a:p>
        </p:txBody>
      </p:sp>
    </p:spTree>
    <p:extLst>
      <p:ext uri="{BB962C8B-B14F-4D97-AF65-F5344CB8AC3E}">
        <p14:creationId xmlns:p14="http://schemas.microsoft.com/office/powerpoint/2010/main" val="13748360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4DACA8-2876-C7C2-8951-7776DD9BC4C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1336356-F2DB-1B8E-C66D-822137B64A2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9A2FA9-1794-1A1E-A4EF-5D1EA122FA09}"/>
              </a:ext>
            </a:extLst>
          </p:cNvPr>
          <p:cNvSpPr>
            <a:spLocks noGrp="1"/>
          </p:cNvSpPr>
          <p:nvPr>
            <p:ph type="dt" sz="half" idx="10"/>
          </p:nvPr>
        </p:nvSpPr>
        <p:spPr/>
        <p:txBody>
          <a:bodyPr/>
          <a:lstStyle/>
          <a:p>
            <a:fld id="{CBC36F9A-D17C-DB4B-871F-6B1732021015}" type="datetime1">
              <a:rPr lang="en-CA" smtClean="0"/>
              <a:pPr/>
              <a:t>2024-06-18</a:t>
            </a:fld>
            <a:endParaRPr lang="en-US"/>
          </a:p>
        </p:txBody>
      </p:sp>
      <p:sp>
        <p:nvSpPr>
          <p:cNvPr id="5" name="Footer Placeholder 4">
            <a:extLst>
              <a:ext uri="{FF2B5EF4-FFF2-40B4-BE49-F238E27FC236}">
                <a16:creationId xmlns:a16="http://schemas.microsoft.com/office/drawing/2014/main" id="{E1F344FD-4F23-52A3-2702-CB3BAC71F97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65384A8-718D-4920-46E5-843DA3E11045}"/>
              </a:ext>
            </a:extLst>
          </p:cNvPr>
          <p:cNvSpPr>
            <a:spLocks noGrp="1"/>
          </p:cNvSpPr>
          <p:nvPr>
            <p:ph type="sldNum" sz="quarter" idx="12"/>
          </p:nvPr>
        </p:nvSpPr>
        <p:spPr/>
        <p:txBody>
          <a:bodyPr/>
          <a:lstStyle/>
          <a:p>
            <a:fld id="{7810EB6E-ECB7-1646-930D-AD3B76DE6661}" type="slidenum">
              <a:rPr lang="en-US" smtClean="0"/>
              <a:pPr/>
              <a:t>‹#›</a:t>
            </a:fld>
            <a:endParaRPr lang="en-US"/>
          </a:p>
        </p:txBody>
      </p:sp>
    </p:spTree>
    <p:extLst>
      <p:ext uri="{BB962C8B-B14F-4D97-AF65-F5344CB8AC3E}">
        <p14:creationId xmlns:p14="http://schemas.microsoft.com/office/powerpoint/2010/main" val="33096797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231691-BEFA-B840-E8CB-B5DB7BA8061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16B1B2E-EF74-96B3-8561-3D471D74D552}"/>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3A993B5-92CD-CE00-8350-58F4F4992979}"/>
              </a:ext>
            </a:extLst>
          </p:cNvPr>
          <p:cNvSpPr>
            <a:spLocks noGrp="1"/>
          </p:cNvSpPr>
          <p:nvPr>
            <p:ph type="dt" sz="half" idx="10"/>
          </p:nvPr>
        </p:nvSpPr>
        <p:spPr/>
        <p:txBody>
          <a:bodyPr/>
          <a:lstStyle/>
          <a:p>
            <a:fld id="{A842C1D7-19DC-1A41-9EAB-4DAE99E77629}" type="datetime1">
              <a:rPr lang="en-CA" smtClean="0"/>
              <a:pPr/>
              <a:t>2024-06-18</a:t>
            </a:fld>
            <a:endParaRPr lang="en-US"/>
          </a:p>
        </p:txBody>
      </p:sp>
      <p:sp>
        <p:nvSpPr>
          <p:cNvPr id="5" name="Footer Placeholder 4">
            <a:extLst>
              <a:ext uri="{FF2B5EF4-FFF2-40B4-BE49-F238E27FC236}">
                <a16:creationId xmlns:a16="http://schemas.microsoft.com/office/drawing/2014/main" id="{CBE1DBBD-3410-C929-BAF5-A02A69F0F87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DC50D31-F521-EABE-6273-F4D63ACD4C72}"/>
              </a:ext>
            </a:extLst>
          </p:cNvPr>
          <p:cNvSpPr>
            <a:spLocks noGrp="1"/>
          </p:cNvSpPr>
          <p:nvPr>
            <p:ph type="sldNum" sz="quarter" idx="12"/>
          </p:nvPr>
        </p:nvSpPr>
        <p:spPr/>
        <p:txBody>
          <a:bodyPr/>
          <a:lstStyle/>
          <a:p>
            <a:fld id="{7810EB6E-ECB7-1646-930D-AD3B76DE6661}" type="slidenum">
              <a:rPr lang="en-US" smtClean="0"/>
              <a:pPr/>
              <a:t>‹#›</a:t>
            </a:fld>
            <a:endParaRPr lang="en-US"/>
          </a:p>
        </p:txBody>
      </p:sp>
    </p:spTree>
    <p:extLst>
      <p:ext uri="{BB962C8B-B14F-4D97-AF65-F5344CB8AC3E}">
        <p14:creationId xmlns:p14="http://schemas.microsoft.com/office/powerpoint/2010/main" val="37795137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6A983B-70F9-5B1B-A62D-EF8886EADFF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2CB60DD-0130-E729-32CD-AFEB40FBB24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1F18C25-2708-BCA5-EA17-40A0BFD45F8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190D9F0-DBB4-B7D9-58B9-48780B2291DB}"/>
              </a:ext>
            </a:extLst>
          </p:cNvPr>
          <p:cNvSpPr>
            <a:spLocks noGrp="1"/>
          </p:cNvSpPr>
          <p:nvPr>
            <p:ph type="dt" sz="half" idx="10"/>
          </p:nvPr>
        </p:nvSpPr>
        <p:spPr/>
        <p:txBody>
          <a:bodyPr/>
          <a:lstStyle/>
          <a:p>
            <a:fld id="{E3E9E5A0-44AD-854A-9C24-CE101DFF9B44}" type="datetime1">
              <a:rPr lang="en-CA" smtClean="0"/>
              <a:pPr/>
              <a:t>2024-06-18</a:t>
            </a:fld>
            <a:endParaRPr lang="en-US"/>
          </a:p>
        </p:txBody>
      </p:sp>
      <p:sp>
        <p:nvSpPr>
          <p:cNvPr id="6" name="Footer Placeholder 5">
            <a:extLst>
              <a:ext uri="{FF2B5EF4-FFF2-40B4-BE49-F238E27FC236}">
                <a16:creationId xmlns:a16="http://schemas.microsoft.com/office/drawing/2014/main" id="{F6E801DE-1B37-53CC-AB14-17ED11D3FC2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CB57FFA-A1AC-1A38-3085-EBA51AF69A86}"/>
              </a:ext>
            </a:extLst>
          </p:cNvPr>
          <p:cNvSpPr>
            <a:spLocks noGrp="1"/>
          </p:cNvSpPr>
          <p:nvPr>
            <p:ph type="sldNum" sz="quarter" idx="12"/>
          </p:nvPr>
        </p:nvSpPr>
        <p:spPr/>
        <p:txBody>
          <a:bodyPr/>
          <a:lstStyle/>
          <a:p>
            <a:fld id="{7810EB6E-ECB7-1646-930D-AD3B76DE6661}" type="slidenum">
              <a:rPr lang="en-US" smtClean="0"/>
              <a:pPr/>
              <a:t>‹#›</a:t>
            </a:fld>
            <a:endParaRPr lang="en-US"/>
          </a:p>
        </p:txBody>
      </p:sp>
    </p:spTree>
    <p:extLst>
      <p:ext uri="{BB962C8B-B14F-4D97-AF65-F5344CB8AC3E}">
        <p14:creationId xmlns:p14="http://schemas.microsoft.com/office/powerpoint/2010/main" val="12821390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DAD985-75F0-056D-5897-95194AC844C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DA2CC51-921C-B598-806E-874AC7CB4FD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1F1B114-9BF5-661B-EBE3-6E8E1BD6E90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1DECE4E-E077-8D84-73EF-429C52653C5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691994A-2D89-505D-4094-8483400C0A3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6B9002B-0140-B6C2-8C5A-C9482C485328}"/>
              </a:ext>
            </a:extLst>
          </p:cNvPr>
          <p:cNvSpPr>
            <a:spLocks noGrp="1"/>
          </p:cNvSpPr>
          <p:nvPr>
            <p:ph type="dt" sz="half" idx="10"/>
          </p:nvPr>
        </p:nvSpPr>
        <p:spPr/>
        <p:txBody>
          <a:bodyPr/>
          <a:lstStyle/>
          <a:p>
            <a:fld id="{AB65DAE8-D334-C24F-81F2-0645E89E24BA}" type="datetime1">
              <a:rPr lang="en-CA" smtClean="0"/>
              <a:pPr/>
              <a:t>2024-06-18</a:t>
            </a:fld>
            <a:endParaRPr lang="en-US"/>
          </a:p>
        </p:txBody>
      </p:sp>
      <p:sp>
        <p:nvSpPr>
          <p:cNvPr id="8" name="Footer Placeholder 7">
            <a:extLst>
              <a:ext uri="{FF2B5EF4-FFF2-40B4-BE49-F238E27FC236}">
                <a16:creationId xmlns:a16="http://schemas.microsoft.com/office/drawing/2014/main" id="{2865FF6C-EF6B-C579-BBC2-22262F7B39D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C8D4CE8-19E3-3AAA-090D-FFB966DE9376}"/>
              </a:ext>
            </a:extLst>
          </p:cNvPr>
          <p:cNvSpPr>
            <a:spLocks noGrp="1"/>
          </p:cNvSpPr>
          <p:nvPr>
            <p:ph type="sldNum" sz="quarter" idx="12"/>
          </p:nvPr>
        </p:nvSpPr>
        <p:spPr/>
        <p:txBody>
          <a:bodyPr/>
          <a:lstStyle/>
          <a:p>
            <a:fld id="{7810EB6E-ECB7-1646-930D-AD3B76DE6661}" type="slidenum">
              <a:rPr lang="en-US" smtClean="0"/>
              <a:pPr/>
              <a:t>‹#›</a:t>
            </a:fld>
            <a:endParaRPr lang="en-US"/>
          </a:p>
        </p:txBody>
      </p:sp>
    </p:spTree>
    <p:extLst>
      <p:ext uri="{BB962C8B-B14F-4D97-AF65-F5344CB8AC3E}">
        <p14:creationId xmlns:p14="http://schemas.microsoft.com/office/powerpoint/2010/main" val="5947860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D3D389-3A4D-300A-592F-90AE81C1E4C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06B96DC-68E9-42EC-E77A-D65CE006B371}"/>
              </a:ext>
            </a:extLst>
          </p:cNvPr>
          <p:cNvSpPr>
            <a:spLocks noGrp="1"/>
          </p:cNvSpPr>
          <p:nvPr>
            <p:ph type="dt" sz="half" idx="10"/>
          </p:nvPr>
        </p:nvSpPr>
        <p:spPr/>
        <p:txBody>
          <a:bodyPr/>
          <a:lstStyle/>
          <a:p>
            <a:fld id="{4435CA7E-D149-3B4F-88AF-DD6080B4CC7A}" type="datetime1">
              <a:rPr lang="en-CA" smtClean="0"/>
              <a:pPr/>
              <a:t>2024-06-18</a:t>
            </a:fld>
            <a:endParaRPr lang="en-US"/>
          </a:p>
        </p:txBody>
      </p:sp>
      <p:sp>
        <p:nvSpPr>
          <p:cNvPr id="4" name="Footer Placeholder 3">
            <a:extLst>
              <a:ext uri="{FF2B5EF4-FFF2-40B4-BE49-F238E27FC236}">
                <a16:creationId xmlns:a16="http://schemas.microsoft.com/office/drawing/2014/main" id="{957037D5-D7A8-729E-7039-037F36796472}"/>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2BBD376D-9408-29BE-1FBB-C5536D94FCAF}"/>
              </a:ext>
            </a:extLst>
          </p:cNvPr>
          <p:cNvSpPr>
            <a:spLocks noGrp="1"/>
          </p:cNvSpPr>
          <p:nvPr>
            <p:ph type="sldNum" sz="quarter" idx="12"/>
          </p:nvPr>
        </p:nvSpPr>
        <p:spPr/>
        <p:txBody>
          <a:bodyPr/>
          <a:lstStyle/>
          <a:p>
            <a:fld id="{7810EB6E-ECB7-1646-930D-AD3B76DE6661}" type="slidenum">
              <a:rPr lang="en-US" smtClean="0"/>
              <a:pPr/>
              <a:t>‹#›</a:t>
            </a:fld>
            <a:endParaRPr lang="en-US"/>
          </a:p>
        </p:txBody>
      </p:sp>
    </p:spTree>
    <p:extLst>
      <p:ext uri="{BB962C8B-B14F-4D97-AF65-F5344CB8AC3E}">
        <p14:creationId xmlns:p14="http://schemas.microsoft.com/office/powerpoint/2010/main" val="3220083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F136507-73BE-E8BB-0753-E0B128875BDF}"/>
              </a:ext>
            </a:extLst>
          </p:cNvPr>
          <p:cNvSpPr>
            <a:spLocks noGrp="1"/>
          </p:cNvSpPr>
          <p:nvPr>
            <p:ph type="dt" sz="half" idx="10"/>
          </p:nvPr>
        </p:nvSpPr>
        <p:spPr/>
        <p:txBody>
          <a:bodyPr/>
          <a:lstStyle/>
          <a:p>
            <a:fld id="{67110703-A045-C141-B75A-68C2662F6432}" type="datetime1">
              <a:rPr lang="en-CA" smtClean="0"/>
              <a:pPr/>
              <a:t>2024-06-18</a:t>
            </a:fld>
            <a:endParaRPr lang="en-US"/>
          </a:p>
        </p:txBody>
      </p:sp>
      <p:sp>
        <p:nvSpPr>
          <p:cNvPr id="3" name="Footer Placeholder 2">
            <a:extLst>
              <a:ext uri="{FF2B5EF4-FFF2-40B4-BE49-F238E27FC236}">
                <a16:creationId xmlns:a16="http://schemas.microsoft.com/office/drawing/2014/main" id="{FB2BC07A-A9FB-79E6-8B20-419E7C2EEB7D}"/>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BFFD68A-DA9D-3E51-DF76-3B639DD42832}"/>
              </a:ext>
            </a:extLst>
          </p:cNvPr>
          <p:cNvSpPr>
            <a:spLocks noGrp="1"/>
          </p:cNvSpPr>
          <p:nvPr>
            <p:ph type="sldNum" sz="quarter" idx="12"/>
          </p:nvPr>
        </p:nvSpPr>
        <p:spPr/>
        <p:txBody>
          <a:bodyPr/>
          <a:lstStyle/>
          <a:p>
            <a:fld id="{7810EB6E-ECB7-1646-930D-AD3B76DE6661}" type="slidenum">
              <a:rPr lang="en-US" smtClean="0"/>
              <a:pPr/>
              <a:t>‹#›</a:t>
            </a:fld>
            <a:endParaRPr lang="en-US"/>
          </a:p>
        </p:txBody>
      </p:sp>
    </p:spTree>
    <p:extLst>
      <p:ext uri="{BB962C8B-B14F-4D97-AF65-F5344CB8AC3E}">
        <p14:creationId xmlns:p14="http://schemas.microsoft.com/office/powerpoint/2010/main" val="9129400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09A64C-C920-8495-3AC8-7FDB6D33CC8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338418F-B977-CA05-7760-AED7E606A71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232BE6F-43CF-20B7-EA68-DA889686246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81B2CA1-A3EF-B029-9219-D9C02A15301D}"/>
              </a:ext>
            </a:extLst>
          </p:cNvPr>
          <p:cNvSpPr>
            <a:spLocks noGrp="1"/>
          </p:cNvSpPr>
          <p:nvPr>
            <p:ph type="dt" sz="half" idx="10"/>
          </p:nvPr>
        </p:nvSpPr>
        <p:spPr/>
        <p:txBody>
          <a:bodyPr/>
          <a:lstStyle/>
          <a:p>
            <a:fld id="{9A2E7389-A68D-F444-A47C-C5AA3C97755B}" type="datetime1">
              <a:rPr lang="en-CA" smtClean="0"/>
              <a:pPr/>
              <a:t>2024-06-18</a:t>
            </a:fld>
            <a:endParaRPr lang="en-US"/>
          </a:p>
        </p:txBody>
      </p:sp>
      <p:sp>
        <p:nvSpPr>
          <p:cNvPr id="6" name="Footer Placeholder 5">
            <a:extLst>
              <a:ext uri="{FF2B5EF4-FFF2-40B4-BE49-F238E27FC236}">
                <a16:creationId xmlns:a16="http://schemas.microsoft.com/office/drawing/2014/main" id="{8B7AA6A4-FE35-B6BD-B281-38DE5A58184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5B9826B-CF2B-377C-F2CD-EE781F5C571C}"/>
              </a:ext>
            </a:extLst>
          </p:cNvPr>
          <p:cNvSpPr>
            <a:spLocks noGrp="1"/>
          </p:cNvSpPr>
          <p:nvPr>
            <p:ph type="sldNum" sz="quarter" idx="12"/>
          </p:nvPr>
        </p:nvSpPr>
        <p:spPr/>
        <p:txBody>
          <a:bodyPr/>
          <a:lstStyle/>
          <a:p>
            <a:fld id="{7810EB6E-ECB7-1646-930D-AD3B76DE6661}" type="slidenum">
              <a:rPr lang="en-US" smtClean="0"/>
              <a:pPr/>
              <a:t>‹#›</a:t>
            </a:fld>
            <a:endParaRPr lang="en-US"/>
          </a:p>
        </p:txBody>
      </p:sp>
    </p:spTree>
    <p:extLst>
      <p:ext uri="{BB962C8B-B14F-4D97-AF65-F5344CB8AC3E}">
        <p14:creationId xmlns:p14="http://schemas.microsoft.com/office/powerpoint/2010/main" val="35764197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95EFFF-18A4-7848-F816-D166529BB83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2F2E4E1-F7D6-C07B-D1F1-38F2757843E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4937B422-299C-76D9-AAA4-3A4F4B77892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D94CF73-ABED-3009-1E18-26C574FC614F}"/>
              </a:ext>
            </a:extLst>
          </p:cNvPr>
          <p:cNvSpPr>
            <a:spLocks noGrp="1"/>
          </p:cNvSpPr>
          <p:nvPr>
            <p:ph type="dt" sz="half" idx="10"/>
          </p:nvPr>
        </p:nvSpPr>
        <p:spPr/>
        <p:txBody>
          <a:bodyPr/>
          <a:lstStyle/>
          <a:p>
            <a:fld id="{53B83B17-C069-9246-9274-4BD8561877CF}" type="datetime1">
              <a:rPr lang="en-CA" smtClean="0"/>
              <a:pPr/>
              <a:t>2024-06-18</a:t>
            </a:fld>
            <a:endParaRPr lang="en-US"/>
          </a:p>
        </p:txBody>
      </p:sp>
      <p:sp>
        <p:nvSpPr>
          <p:cNvPr id="6" name="Footer Placeholder 5">
            <a:extLst>
              <a:ext uri="{FF2B5EF4-FFF2-40B4-BE49-F238E27FC236}">
                <a16:creationId xmlns:a16="http://schemas.microsoft.com/office/drawing/2014/main" id="{F5A774FD-DD4C-A4EF-D873-A3D7B926C6C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77E80FA-6E74-3851-91FD-9F23554AF03B}"/>
              </a:ext>
            </a:extLst>
          </p:cNvPr>
          <p:cNvSpPr>
            <a:spLocks noGrp="1"/>
          </p:cNvSpPr>
          <p:nvPr>
            <p:ph type="sldNum" sz="quarter" idx="12"/>
          </p:nvPr>
        </p:nvSpPr>
        <p:spPr/>
        <p:txBody>
          <a:bodyPr/>
          <a:lstStyle/>
          <a:p>
            <a:fld id="{7810EB6E-ECB7-1646-930D-AD3B76DE6661}" type="slidenum">
              <a:rPr lang="en-US" smtClean="0"/>
              <a:pPr/>
              <a:t>‹#›</a:t>
            </a:fld>
            <a:endParaRPr lang="en-US"/>
          </a:p>
        </p:txBody>
      </p:sp>
    </p:spTree>
    <p:extLst>
      <p:ext uri="{BB962C8B-B14F-4D97-AF65-F5344CB8AC3E}">
        <p14:creationId xmlns:p14="http://schemas.microsoft.com/office/powerpoint/2010/main" val="7531906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80D490-0DF8-E704-425F-3755F8D60E7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F2A107C-0378-5553-A0C8-FB1DC96B795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07A4C44-A855-E4BE-8218-9E175269A2BF}"/>
              </a:ext>
            </a:extLst>
          </p:cNvPr>
          <p:cNvSpPr>
            <a:spLocks noGrp="1"/>
          </p:cNvSpPr>
          <p:nvPr>
            <p:ph type="dt" sz="half" idx="10"/>
          </p:nvPr>
        </p:nvSpPr>
        <p:spPr/>
        <p:txBody>
          <a:bodyPr/>
          <a:lstStyle/>
          <a:p>
            <a:fld id="{C4FE3730-022B-9D49-B109-B6A5FB7CF880}" type="datetime1">
              <a:rPr lang="en-CA" smtClean="0"/>
              <a:pPr/>
              <a:t>2024-06-18</a:t>
            </a:fld>
            <a:endParaRPr lang="en-US"/>
          </a:p>
        </p:txBody>
      </p:sp>
      <p:sp>
        <p:nvSpPr>
          <p:cNvPr id="5" name="Footer Placeholder 4">
            <a:extLst>
              <a:ext uri="{FF2B5EF4-FFF2-40B4-BE49-F238E27FC236}">
                <a16:creationId xmlns:a16="http://schemas.microsoft.com/office/drawing/2014/main" id="{35B33259-A620-DF4F-FDF7-5E713F636EB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EA289E2-BE6D-959A-71CA-988D587ADDFE}"/>
              </a:ext>
            </a:extLst>
          </p:cNvPr>
          <p:cNvSpPr>
            <a:spLocks noGrp="1"/>
          </p:cNvSpPr>
          <p:nvPr>
            <p:ph type="sldNum" sz="quarter" idx="12"/>
          </p:nvPr>
        </p:nvSpPr>
        <p:spPr/>
        <p:txBody>
          <a:bodyPr/>
          <a:lstStyle/>
          <a:p>
            <a:fld id="{7810EB6E-ECB7-1646-930D-AD3B76DE6661}" type="slidenum">
              <a:rPr lang="en-US" smtClean="0"/>
              <a:pPr/>
              <a:t>‹#›</a:t>
            </a:fld>
            <a:endParaRPr lang="en-US"/>
          </a:p>
        </p:txBody>
      </p:sp>
    </p:spTree>
    <p:extLst>
      <p:ext uri="{BB962C8B-B14F-4D97-AF65-F5344CB8AC3E}">
        <p14:creationId xmlns:p14="http://schemas.microsoft.com/office/powerpoint/2010/main" val="23871311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00B1518-F02F-05A0-A4DE-F07D876139EB}"/>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7087F0F8-333E-1E20-5FF5-C35A5478DBDA}"/>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49114D2-9B99-04B7-5432-562980CB649F}"/>
              </a:ext>
            </a:extLst>
          </p:cNvPr>
          <p:cNvSpPr>
            <a:spLocks noGrp="1"/>
          </p:cNvSpPr>
          <p:nvPr>
            <p:ph type="dt" sz="half" idx="10"/>
          </p:nvPr>
        </p:nvSpPr>
        <p:spPr/>
        <p:txBody>
          <a:bodyPr/>
          <a:lstStyle/>
          <a:p>
            <a:fld id="{3947C3B4-1917-494C-9334-561B06187FDC}" type="datetime1">
              <a:rPr lang="en-CA" smtClean="0"/>
              <a:pPr/>
              <a:t>2024-06-18</a:t>
            </a:fld>
            <a:endParaRPr lang="en-US"/>
          </a:p>
        </p:txBody>
      </p:sp>
      <p:sp>
        <p:nvSpPr>
          <p:cNvPr id="5" name="Footer Placeholder 4">
            <a:extLst>
              <a:ext uri="{FF2B5EF4-FFF2-40B4-BE49-F238E27FC236}">
                <a16:creationId xmlns:a16="http://schemas.microsoft.com/office/drawing/2014/main" id="{202CD7A6-C712-D8B4-7704-C9BF87895F6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5CEEC6E-39ED-2605-1BA7-7F891E258A49}"/>
              </a:ext>
            </a:extLst>
          </p:cNvPr>
          <p:cNvSpPr>
            <a:spLocks noGrp="1"/>
          </p:cNvSpPr>
          <p:nvPr>
            <p:ph type="sldNum" sz="quarter" idx="12"/>
          </p:nvPr>
        </p:nvSpPr>
        <p:spPr/>
        <p:txBody>
          <a:bodyPr/>
          <a:lstStyle/>
          <a:p>
            <a:fld id="{7810EB6E-ECB7-1646-930D-AD3B76DE6661}" type="slidenum">
              <a:rPr lang="en-US" smtClean="0"/>
              <a:pPr/>
              <a:t>‹#›</a:t>
            </a:fld>
            <a:endParaRPr lang="en-US"/>
          </a:p>
        </p:txBody>
      </p:sp>
    </p:spTree>
    <p:extLst>
      <p:ext uri="{BB962C8B-B14F-4D97-AF65-F5344CB8AC3E}">
        <p14:creationId xmlns:p14="http://schemas.microsoft.com/office/powerpoint/2010/main" val="21077076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EBF7435-31C3-E26E-EF12-3BD3196E4FD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D86DAE7-5147-1408-6D6F-9F737B0360D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7A21D99-5F0B-D871-EB45-65C3E4F7E4D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A3263B99-5A78-114C-9B64-32F4DF31144E}" type="datetime1">
              <a:rPr lang="en-CA" smtClean="0"/>
              <a:pPr/>
              <a:t>2024-06-18</a:t>
            </a:fld>
            <a:endParaRPr lang="en-US"/>
          </a:p>
        </p:txBody>
      </p:sp>
      <p:sp>
        <p:nvSpPr>
          <p:cNvPr id="5" name="Footer Placeholder 4">
            <a:extLst>
              <a:ext uri="{FF2B5EF4-FFF2-40B4-BE49-F238E27FC236}">
                <a16:creationId xmlns:a16="http://schemas.microsoft.com/office/drawing/2014/main" id="{946480AB-369D-9E40-3A03-25C1D844C16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F600C301-9433-06D1-AFE5-D3D343548BA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7810EB6E-ECB7-1646-930D-AD3B76DE6661}" type="slidenum">
              <a:rPr lang="en-US" smtClean="0"/>
              <a:pPr/>
              <a:t>‹#›</a:t>
            </a:fld>
            <a:endParaRPr lang="en-US"/>
          </a:p>
        </p:txBody>
      </p:sp>
    </p:spTree>
    <p:extLst>
      <p:ext uri="{BB962C8B-B14F-4D97-AF65-F5344CB8AC3E}">
        <p14:creationId xmlns:p14="http://schemas.microsoft.com/office/powerpoint/2010/main" val="365210985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microsoft.com/office/2007/relationships/hdphoto" Target="../media/hdphoto5.wdp"/><Relationship Id="rId3" Type="http://schemas.openxmlformats.org/officeDocument/2006/relationships/diagramLayout" Target="../diagrams/layout1.xml"/><Relationship Id="rId7" Type="http://schemas.openxmlformats.org/officeDocument/2006/relationships/image" Target="../media/image2.pn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 Id="rId6" Type="http://schemas.microsoft.com/office/2007/relationships/hdphoto" Target="../media/hdphoto5.wdp"/><Relationship Id="rId5" Type="http://schemas.openxmlformats.org/officeDocument/2006/relationships/image" Target="../media/image2.png"/><Relationship Id="rId4" Type="http://schemas.openxmlformats.org/officeDocument/2006/relationships/image" Target="../media/image5.jpe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6" Type="http://schemas.microsoft.com/office/2007/relationships/hdphoto" Target="../media/hdphoto6.wdp"/><Relationship Id="rId5" Type="http://schemas.openxmlformats.org/officeDocument/2006/relationships/image" Target="../media/image2.png"/><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 Id="rId5" Type="http://schemas.microsoft.com/office/2007/relationships/hdphoto" Target="../media/hdphoto5.wdp"/><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mp4"/><Relationship Id="rId1" Type="http://schemas.microsoft.com/office/2007/relationships/media" Target="../media/media2.mp4"/><Relationship Id="rId6" Type="http://schemas.microsoft.com/office/2007/relationships/hdphoto" Target="../media/hdphoto7.wdp"/><Relationship Id="rId5" Type="http://schemas.openxmlformats.org/officeDocument/2006/relationships/image" Target="../media/image2.png"/><Relationship Id="rId4" Type="http://schemas.openxmlformats.org/officeDocument/2006/relationships/image" Target="../media/image9.png"/></Relationships>
</file>

<file path=ppt/slides/_rels/slide1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 Id="rId6" Type="http://schemas.microsoft.com/office/2007/relationships/hdphoto" Target="../media/hdphoto5.wdp"/><Relationship Id="rId5" Type="http://schemas.openxmlformats.org/officeDocument/2006/relationships/image" Target="../media/image2.png"/><Relationship Id="rId4" Type="http://schemas.openxmlformats.org/officeDocument/2006/relationships/image" Target="../media/image12.jpe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3.mp4"/><Relationship Id="rId1" Type="http://schemas.microsoft.com/office/2007/relationships/media" Target="../media/media3.mp4"/><Relationship Id="rId6" Type="http://schemas.microsoft.com/office/2007/relationships/hdphoto" Target="../media/hdphoto5.wdp"/><Relationship Id="rId5" Type="http://schemas.openxmlformats.org/officeDocument/2006/relationships/image" Target="../media/image2.png"/><Relationship Id="rId4" Type="http://schemas.openxmlformats.org/officeDocument/2006/relationships/image" Target="../media/image13.png"/></Relationships>
</file>

<file path=ppt/slides/_rels/slide1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2.xml"/><Relationship Id="rId5" Type="http://schemas.microsoft.com/office/2007/relationships/hdphoto" Target="../media/hdphoto5.wdp"/><Relationship Id="rId4" Type="http://schemas.openxmlformats.org/officeDocument/2006/relationships/image" Target="../media/image2.pn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4.mp4"/><Relationship Id="rId1" Type="http://schemas.microsoft.com/office/2007/relationships/media" Target="../media/media4.mp4"/><Relationship Id="rId6" Type="http://schemas.microsoft.com/office/2007/relationships/hdphoto" Target="../media/hdphoto8.wdp"/><Relationship Id="rId5" Type="http://schemas.openxmlformats.org/officeDocument/2006/relationships/image" Target="../media/image2.png"/><Relationship Id="rId4" Type="http://schemas.openxmlformats.org/officeDocument/2006/relationships/image" Target="../media/image16.png"/></Relationships>
</file>

<file path=ppt/slides/_rels/slide1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2.xml"/><Relationship Id="rId6" Type="http://schemas.microsoft.com/office/2007/relationships/hdphoto" Target="../media/hdphoto8.wdp"/><Relationship Id="rId5" Type="http://schemas.openxmlformats.org/officeDocument/2006/relationships/image" Target="../media/image2.png"/><Relationship Id="rId4" Type="http://schemas.openxmlformats.org/officeDocument/2006/relationships/image" Target="../media/image19.jpeg"/></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5.mp4"/><Relationship Id="rId1" Type="http://schemas.microsoft.com/office/2007/relationships/media" Target="../media/media5.mp4"/><Relationship Id="rId6" Type="http://schemas.microsoft.com/office/2007/relationships/hdphoto" Target="../media/hdphoto8.wdp"/><Relationship Id="rId5" Type="http://schemas.openxmlformats.org/officeDocument/2006/relationships/image" Target="../media/image2.png"/><Relationship Id="rId4" Type="http://schemas.openxmlformats.org/officeDocument/2006/relationships/image" Target="../media/image20.png"/></Relationships>
</file>

<file path=ppt/slides/_rels/slide17.xml.rels><?xml version="1.0" encoding="UTF-8" standalone="yes"?>
<Relationships xmlns="http://schemas.openxmlformats.org/package/2006/relationships"><Relationship Id="rId8" Type="http://schemas.microsoft.com/office/2007/relationships/hdphoto" Target="../media/hdphoto9.wdp"/><Relationship Id="rId3" Type="http://schemas.openxmlformats.org/officeDocument/2006/relationships/diagramLayout" Target="../diagrams/layout2.xml"/><Relationship Id="rId7" Type="http://schemas.openxmlformats.org/officeDocument/2006/relationships/image" Target="../media/image2.png"/><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8.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2.xml"/><Relationship Id="rId6" Type="http://schemas.microsoft.com/office/2007/relationships/hdphoto" Target="../media/hdphoto5.wdp"/><Relationship Id="rId5" Type="http://schemas.openxmlformats.org/officeDocument/2006/relationships/image" Target="../media/image2.png"/><Relationship Id="rId4" Type="http://schemas.openxmlformats.org/officeDocument/2006/relationships/image" Target="../media/image23.jpeg"/></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6.mp4"/><Relationship Id="rId1" Type="http://schemas.microsoft.com/office/2007/relationships/media" Target="../media/media6.mp4"/><Relationship Id="rId6" Type="http://schemas.microsoft.com/office/2007/relationships/hdphoto" Target="../media/hdphoto5.wdp"/><Relationship Id="rId5" Type="http://schemas.openxmlformats.org/officeDocument/2006/relationships/image" Target="../media/image2.png"/><Relationship Id="rId4" Type="http://schemas.openxmlformats.org/officeDocument/2006/relationships/image" Target="../media/image24.png"/></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5.jpeg"/><Relationship Id="rId1" Type="http://schemas.openxmlformats.org/officeDocument/2006/relationships/slideLayout" Target="../slideLayouts/slideLayout2.xml"/><Relationship Id="rId5" Type="http://schemas.openxmlformats.org/officeDocument/2006/relationships/image" Target="../media/image26.jpeg"/><Relationship Id="rId4" Type="http://schemas.microsoft.com/office/2007/relationships/hdphoto" Target="../media/hdphoto5.wdp"/></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7.mp4"/><Relationship Id="rId1" Type="http://schemas.microsoft.com/office/2007/relationships/media" Target="../media/media7.mp4"/><Relationship Id="rId6" Type="http://schemas.microsoft.com/office/2007/relationships/hdphoto" Target="../media/hdphoto10.wdp"/><Relationship Id="rId5" Type="http://schemas.openxmlformats.org/officeDocument/2006/relationships/image" Target="../media/image2.png"/><Relationship Id="rId4" Type="http://schemas.openxmlformats.org/officeDocument/2006/relationships/image" Target="../media/image27.png"/></Relationships>
</file>

<file path=ppt/slides/_rels/slide22.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jpeg"/><Relationship Id="rId1" Type="http://schemas.openxmlformats.org/officeDocument/2006/relationships/slideLayout" Target="../slideLayouts/slideLayout2.xml"/><Relationship Id="rId5" Type="http://schemas.microsoft.com/office/2007/relationships/hdphoto" Target="../media/hdphoto2.wdp"/><Relationship Id="rId4" Type="http://schemas.openxmlformats.org/officeDocument/2006/relationships/image" Target="../media/image2.png"/></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8.mp4"/><Relationship Id="rId1" Type="http://schemas.microsoft.com/office/2007/relationships/media" Target="../media/media8.mp4"/><Relationship Id="rId6" Type="http://schemas.microsoft.com/office/2007/relationships/hdphoto" Target="../media/hdphoto11.wdp"/><Relationship Id="rId5" Type="http://schemas.openxmlformats.org/officeDocument/2006/relationships/image" Target="../media/image2.png"/><Relationship Id="rId4" Type="http://schemas.openxmlformats.org/officeDocument/2006/relationships/image" Target="../media/image30.png"/></Relationships>
</file>

<file path=ppt/slides/_rels/slide24.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jpeg"/><Relationship Id="rId1" Type="http://schemas.openxmlformats.org/officeDocument/2006/relationships/slideLayout" Target="../slideLayouts/slideLayout2.xml"/><Relationship Id="rId5" Type="http://schemas.microsoft.com/office/2007/relationships/hdphoto" Target="../media/hdphoto5.wdp"/><Relationship Id="rId4" Type="http://schemas.openxmlformats.org/officeDocument/2006/relationships/image" Target="../media/image2.png"/></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3.jpeg"/><Relationship Id="rId1" Type="http://schemas.openxmlformats.org/officeDocument/2006/relationships/slideLayout" Target="../slideLayouts/slideLayout2.xml"/><Relationship Id="rId5" Type="http://schemas.openxmlformats.org/officeDocument/2006/relationships/image" Target="../media/image34.jpeg"/><Relationship Id="rId4" Type="http://schemas.microsoft.com/office/2007/relationships/hdphoto" Target="../media/hdphoto5.wdp"/></Relationships>
</file>

<file path=ppt/slides/_rels/slide26.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5.jpeg"/><Relationship Id="rId1" Type="http://schemas.openxmlformats.org/officeDocument/2006/relationships/slideLayout" Target="../slideLayouts/slideLayout2.xml"/><Relationship Id="rId5" Type="http://schemas.microsoft.com/office/2007/relationships/hdphoto" Target="../media/hdphoto5.wdp"/><Relationship Id="rId4" Type="http://schemas.openxmlformats.org/officeDocument/2006/relationships/image" Target="../media/image2.png"/></Relationships>
</file>

<file path=ppt/slides/_rels/slide27.xml.rels><?xml version="1.0" encoding="UTF-8" standalone="yes"?>
<Relationships xmlns="http://schemas.openxmlformats.org/package/2006/relationships"><Relationship Id="rId8" Type="http://schemas.openxmlformats.org/officeDocument/2006/relationships/image" Target="../media/image2.png"/><Relationship Id="rId3" Type="http://schemas.microsoft.com/office/2007/relationships/media" Target="../media/media10.mp4"/><Relationship Id="rId7" Type="http://schemas.openxmlformats.org/officeDocument/2006/relationships/image" Target="../media/image38.png"/><Relationship Id="rId2" Type="http://schemas.openxmlformats.org/officeDocument/2006/relationships/video" Target="../media/media9.mp4"/><Relationship Id="rId1" Type="http://schemas.microsoft.com/office/2007/relationships/media" Target="../media/media9.mp4"/><Relationship Id="rId6" Type="http://schemas.openxmlformats.org/officeDocument/2006/relationships/image" Target="../media/image37.png"/><Relationship Id="rId5" Type="http://schemas.openxmlformats.org/officeDocument/2006/relationships/slideLayout" Target="../slideLayouts/slideLayout2.xml"/><Relationship Id="rId4" Type="http://schemas.openxmlformats.org/officeDocument/2006/relationships/video" Target="../media/media10.mp4"/><Relationship Id="rId9" Type="http://schemas.microsoft.com/office/2007/relationships/hdphoto" Target="../media/hdphoto2.wdp"/></Relationships>
</file>

<file path=ppt/slides/_rels/slide28.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9.jpeg"/><Relationship Id="rId1" Type="http://schemas.openxmlformats.org/officeDocument/2006/relationships/slideLayout" Target="../slideLayouts/slideLayout2.xml"/><Relationship Id="rId6" Type="http://schemas.microsoft.com/office/2007/relationships/hdphoto" Target="../media/hdphoto12.wdp"/><Relationship Id="rId5" Type="http://schemas.openxmlformats.org/officeDocument/2006/relationships/image" Target="../media/image2.png"/><Relationship Id="rId4" Type="http://schemas.openxmlformats.org/officeDocument/2006/relationships/image" Target="../media/image41.jpeg"/></Relationships>
</file>

<file path=ppt/slides/_rels/slide2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1.mp4"/><Relationship Id="rId1" Type="http://schemas.microsoft.com/office/2007/relationships/media" Target="../media/media11.mp4"/><Relationship Id="rId6" Type="http://schemas.microsoft.com/office/2007/relationships/hdphoto" Target="../media/hdphoto13.wdp"/><Relationship Id="rId5" Type="http://schemas.openxmlformats.org/officeDocument/2006/relationships/image" Target="../media/image2.png"/><Relationship Id="rId4" Type="http://schemas.openxmlformats.org/officeDocument/2006/relationships/image" Target="../media/image42.png"/></Relationships>
</file>

<file path=ppt/slides/_rels/slide30.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microsoft.com/office/2007/relationships/hdphoto" Target="../media/hdphoto5.wdp"/><Relationship Id="rId5" Type="http://schemas.openxmlformats.org/officeDocument/2006/relationships/image" Target="../media/image2.png"/><Relationship Id="rId4" Type="http://schemas.openxmlformats.org/officeDocument/2006/relationships/image" Target="../media/image44.jpeg"/></Relationships>
</file>

<file path=ppt/slides/_rels/slide31.xml.rels><?xml version="1.0" encoding="UTF-8" standalone="yes"?>
<Relationships xmlns="http://schemas.openxmlformats.org/package/2006/relationships"><Relationship Id="rId8" Type="http://schemas.openxmlformats.org/officeDocument/2006/relationships/image" Target="../media/image2.png"/><Relationship Id="rId3" Type="http://schemas.microsoft.com/office/2007/relationships/media" Target="../media/media13.mp4"/><Relationship Id="rId7" Type="http://schemas.openxmlformats.org/officeDocument/2006/relationships/image" Target="../media/image46.png"/><Relationship Id="rId2" Type="http://schemas.openxmlformats.org/officeDocument/2006/relationships/video" Target="../media/media12.mp4"/><Relationship Id="rId1" Type="http://schemas.microsoft.com/office/2007/relationships/media" Target="../media/media12.mp4"/><Relationship Id="rId6" Type="http://schemas.openxmlformats.org/officeDocument/2006/relationships/image" Target="../media/image45.png"/><Relationship Id="rId5" Type="http://schemas.openxmlformats.org/officeDocument/2006/relationships/slideLayout" Target="../slideLayouts/slideLayout2.xml"/><Relationship Id="rId4" Type="http://schemas.openxmlformats.org/officeDocument/2006/relationships/video" Target="../media/media13.mp4"/><Relationship Id="rId9" Type="http://schemas.microsoft.com/office/2007/relationships/hdphoto" Target="../media/hdphoto5.wdp"/></Relationships>
</file>

<file path=ppt/slides/_rels/slide32.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49.jpe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48.jpeg"/><Relationship Id="rId5" Type="http://schemas.openxmlformats.org/officeDocument/2006/relationships/image" Target="../media/image47.jpeg"/><Relationship Id="rId4" Type="http://schemas.microsoft.com/office/2007/relationships/hdphoto" Target="../media/hdphoto5.wdp"/></Relationships>
</file>

<file path=ppt/slides/_rels/slide3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4.mp4"/><Relationship Id="rId1" Type="http://schemas.microsoft.com/office/2007/relationships/media" Target="../media/media14.mp4"/><Relationship Id="rId6" Type="http://schemas.openxmlformats.org/officeDocument/2006/relationships/image" Target="../media/image50.png"/><Relationship Id="rId5" Type="http://schemas.microsoft.com/office/2007/relationships/hdphoto" Target="../media/hdphoto5.wdp"/><Relationship Id="rId4" Type="http://schemas.openxmlformats.org/officeDocument/2006/relationships/image" Target="../media/image2.png"/></Relationships>
</file>

<file path=ppt/slides/_rels/slide34.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image" Target="../media/image51.jpeg"/><Relationship Id="rId1" Type="http://schemas.openxmlformats.org/officeDocument/2006/relationships/slideLayout" Target="../slideLayouts/slideLayout2.xml"/><Relationship Id="rId5" Type="http://schemas.microsoft.com/office/2007/relationships/hdphoto" Target="../media/hdphoto14.wdp"/><Relationship Id="rId4" Type="http://schemas.openxmlformats.org/officeDocument/2006/relationships/image" Target="../media/image2.png"/></Relationships>
</file>

<file path=ppt/slides/_rels/slide3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5.mp4"/><Relationship Id="rId1" Type="http://schemas.microsoft.com/office/2007/relationships/media" Target="../media/media15.mp4"/><Relationship Id="rId6" Type="http://schemas.microsoft.com/office/2007/relationships/hdphoto" Target="../media/hdphoto15.wdp"/><Relationship Id="rId5" Type="http://schemas.openxmlformats.org/officeDocument/2006/relationships/image" Target="../media/image2.png"/><Relationship Id="rId4" Type="http://schemas.openxmlformats.org/officeDocument/2006/relationships/image" Target="../media/image53.png"/></Relationships>
</file>

<file path=ppt/slides/_rels/slide36.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image" Target="../media/image54.jpeg"/><Relationship Id="rId1" Type="http://schemas.openxmlformats.org/officeDocument/2006/relationships/slideLayout" Target="../slideLayouts/slideLayout2.xml"/><Relationship Id="rId5" Type="http://schemas.microsoft.com/office/2007/relationships/hdphoto" Target="../media/hdphoto5.wdp"/><Relationship Id="rId4" Type="http://schemas.openxmlformats.org/officeDocument/2006/relationships/image" Target="../media/image2.png"/></Relationships>
</file>

<file path=ppt/slides/_rels/slide3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6.mp4"/><Relationship Id="rId1" Type="http://schemas.microsoft.com/office/2007/relationships/media" Target="../media/media16.mp4"/><Relationship Id="rId6" Type="http://schemas.microsoft.com/office/2007/relationships/hdphoto" Target="../media/hdphoto16.wdp"/><Relationship Id="rId5" Type="http://schemas.openxmlformats.org/officeDocument/2006/relationships/image" Target="../media/image2.png"/><Relationship Id="rId4" Type="http://schemas.openxmlformats.org/officeDocument/2006/relationships/image" Target="../media/image56.png"/></Relationships>
</file>

<file path=ppt/slides/_rels/slide3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7.jpeg"/><Relationship Id="rId1" Type="http://schemas.openxmlformats.org/officeDocument/2006/relationships/slideLayout" Target="../slideLayouts/slideLayout2.xml"/><Relationship Id="rId4" Type="http://schemas.microsoft.com/office/2007/relationships/hdphoto" Target="../media/hdphoto5.wdp"/></Relationships>
</file>

<file path=ppt/slides/_rels/slide3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7.mp4"/><Relationship Id="rId1" Type="http://schemas.microsoft.com/office/2007/relationships/media" Target="../media/media17.mp4"/><Relationship Id="rId6" Type="http://schemas.microsoft.com/office/2007/relationships/hdphoto" Target="../media/hdphoto2.wdp"/><Relationship Id="rId5" Type="http://schemas.openxmlformats.org/officeDocument/2006/relationships/image" Target="../media/image2.png"/><Relationship Id="rId4" Type="http://schemas.openxmlformats.org/officeDocument/2006/relationships/image" Target="../media/image58.png"/></Relationships>
</file>

<file path=ppt/slides/_rels/slide40.xml.rels><?xml version="1.0" encoding="UTF-8" standalone="yes"?>
<Relationships xmlns="http://schemas.openxmlformats.org/package/2006/relationships"><Relationship Id="rId8" Type="http://schemas.microsoft.com/office/2007/relationships/hdphoto" Target="../media/hdphoto17.wdp"/><Relationship Id="rId3" Type="http://schemas.openxmlformats.org/officeDocument/2006/relationships/diagramLayout" Target="../diagrams/layout3.xml"/><Relationship Id="rId7" Type="http://schemas.openxmlformats.org/officeDocument/2006/relationships/image" Target="../media/image2.png"/><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41.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image" Target="../media/image59.jpeg"/><Relationship Id="rId1" Type="http://schemas.openxmlformats.org/officeDocument/2006/relationships/slideLayout" Target="../slideLayouts/slideLayout2.xml"/><Relationship Id="rId5" Type="http://schemas.microsoft.com/office/2007/relationships/hdphoto" Target="../media/hdphoto5.wdp"/><Relationship Id="rId4" Type="http://schemas.openxmlformats.org/officeDocument/2006/relationships/image" Target="../media/image2.png"/></Relationships>
</file>

<file path=ppt/slides/_rels/slide4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8.mp4"/><Relationship Id="rId1" Type="http://schemas.microsoft.com/office/2007/relationships/media" Target="../media/media18.mp4"/><Relationship Id="rId6" Type="http://schemas.microsoft.com/office/2007/relationships/hdphoto" Target="../media/hdphoto5.wdp"/><Relationship Id="rId5" Type="http://schemas.openxmlformats.org/officeDocument/2006/relationships/image" Target="../media/image2.png"/><Relationship Id="rId4" Type="http://schemas.openxmlformats.org/officeDocument/2006/relationships/image" Target="../media/image61.png"/></Relationships>
</file>

<file path=ppt/slides/_rels/slide43.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image" Target="../media/image62.jpeg"/><Relationship Id="rId1" Type="http://schemas.openxmlformats.org/officeDocument/2006/relationships/slideLayout" Target="../slideLayouts/slideLayout2.xml"/><Relationship Id="rId5" Type="http://schemas.microsoft.com/office/2007/relationships/hdphoto" Target="../media/hdphoto18.wdp"/><Relationship Id="rId4" Type="http://schemas.openxmlformats.org/officeDocument/2006/relationships/image" Target="../media/image2.png"/></Relationships>
</file>

<file path=ppt/slides/_rels/slide4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9.mp4"/><Relationship Id="rId1" Type="http://schemas.microsoft.com/office/2007/relationships/media" Target="../media/media19.mp4"/><Relationship Id="rId6" Type="http://schemas.microsoft.com/office/2007/relationships/hdphoto" Target="../media/hdphoto5.wdp"/><Relationship Id="rId5" Type="http://schemas.openxmlformats.org/officeDocument/2006/relationships/image" Target="../media/image2.png"/><Relationship Id="rId4" Type="http://schemas.openxmlformats.org/officeDocument/2006/relationships/image" Target="../media/image64.png"/></Relationships>
</file>

<file path=ppt/slides/_rels/slide45.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image" Target="../media/image65.jpeg"/><Relationship Id="rId1" Type="http://schemas.openxmlformats.org/officeDocument/2006/relationships/slideLayout" Target="../slideLayouts/slideLayout2.xml"/><Relationship Id="rId5" Type="http://schemas.microsoft.com/office/2007/relationships/hdphoto" Target="../media/hdphoto5.wdp"/><Relationship Id="rId4" Type="http://schemas.openxmlformats.org/officeDocument/2006/relationships/image" Target="../media/image2.png"/></Relationships>
</file>

<file path=ppt/slides/_rels/slide4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0.mp4"/><Relationship Id="rId1" Type="http://schemas.microsoft.com/office/2007/relationships/media" Target="../media/media20.mp4"/><Relationship Id="rId6" Type="http://schemas.microsoft.com/office/2007/relationships/hdphoto" Target="../media/hdphoto5.wdp"/><Relationship Id="rId5" Type="http://schemas.openxmlformats.org/officeDocument/2006/relationships/image" Target="../media/image2.png"/><Relationship Id="rId4" Type="http://schemas.openxmlformats.org/officeDocument/2006/relationships/image" Target="../media/image67.png"/></Relationships>
</file>

<file path=ppt/slides/_rels/slide47.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image" Target="../media/image68.jpeg"/><Relationship Id="rId1" Type="http://schemas.openxmlformats.org/officeDocument/2006/relationships/slideLayout" Target="../slideLayouts/slideLayout2.xml"/><Relationship Id="rId5" Type="http://schemas.microsoft.com/office/2007/relationships/hdphoto" Target="../media/hdphoto5.wdp"/><Relationship Id="rId4" Type="http://schemas.openxmlformats.org/officeDocument/2006/relationships/image" Target="../media/image2.png"/></Relationships>
</file>

<file path=ppt/slides/_rels/slide48.xml.rels><?xml version="1.0" encoding="UTF-8" standalone="yes"?>
<Relationships xmlns="http://schemas.openxmlformats.org/package/2006/relationships"><Relationship Id="rId8" Type="http://schemas.microsoft.com/office/2007/relationships/hdphoto" Target="../media/hdphoto19.wdp"/><Relationship Id="rId3" Type="http://schemas.openxmlformats.org/officeDocument/2006/relationships/diagramLayout" Target="../diagrams/layout4.xml"/><Relationship Id="rId7" Type="http://schemas.openxmlformats.org/officeDocument/2006/relationships/image" Target="../media/image2.png"/><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49.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image" Target="../media/image70.jpeg"/><Relationship Id="rId1" Type="http://schemas.openxmlformats.org/officeDocument/2006/relationships/slideLayout" Target="../slideLayouts/slideLayout2.xml"/><Relationship Id="rId5" Type="http://schemas.microsoft.com/office/2007/relationships/hdphoto" Target="../media/hdphoto5.wdp"/><Relationship Id="rId4" Type="http://schemas.openxmlformats.org/officeDocument/2006/relationships/image" Target="../media/image2.png"/></Relationships>
</file>

<file path=ppt/slides/_rels/slide5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1.mp4"/><Relationship Id="rId1" Type="http://schemas.microsoft.com/office/2007/relationships/media" Target="../media/media21.mp4"/><Relationship Id="rId6" Type="http://schemas.microsoft.com/office/2007/relationships/hdphoto" Target="../media/hdphoto5.wdp"/><Relationship Id="rId5" Type="http://schemas.openxmlformats.org/officeDocument/2006/relationships/image" Target="../media/image2.png"/><Relationship Id="rId4" Type="http://schemas.openxmlformats.org/officeDocument/2006/relationships/image" Target="../media/image72.png"/></Relationships>
</file>

<file path=ppt/slides/_rels/slide51.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image" Target="../media/image73.jpeg"/><Relationship Id="rId1" Type="http://schemas.openxmlformats.org/officeDocument/2006/relationships/slideLayout" Target="../slideLayouts/slideLayout2.xml"/><Relationship Id="rId5" Type="http://schemas.microsoft.com/office/2007/relationships/hdphoto" Target="../media/hdphoto5.wdp"/><Relationship Id="rId4" Type="http://schemas.openxmlformats.org/officeDocument/2006/relationships/image" Target="../media/image2.png"/></Relationships>
</file>

<file path=ppt/slides/_rels/slide5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2.mp4"/><Relationship Id="rId1" Type="http://schemas.microsoft.com/office/2007/relationships/media" Target="../media/media22.mp4"/><Relationship Id="rId6" Type="http://schemas.microsoft.com/office/2007/relationships/hdphoto" Target="../media/hdphoto5.wdp"/><Relationship Id="rId5" Type="http://schemas.openxmlformats.org/officeDocument/2006/relationships/image" Target="../media/image2.png"/><Relationship Id="rId4" Type="http://schemas.openxmlformats.org/officeDocument/2006/relationships/image" Target="../media/image75.png"/></Relationships>
</file>

<file path=ppt/slides/_rels/slide53.xml.rels><?xml version="1.0" encoding="UTF-8" standalone="yes"?>
<Relationships xmlns="http://schemas.openxmlformats.org/package/2006/relationships"><Relationship Id="rId8" Type="http://schemas.microsoft.com/office/2007/relationships/hdphoto" Target="../media/hdphoto20.wdp"/><Relationship Id="rId3" Type="http://schemas.openxmlformats.org/officeDocument/2006/relationships/image" Target="../media/image77.jpeg"/><Relationship Id="rId7" Type="http://schemas.openxmlformats.org/officeDocument/2006/relationships/image" Target="../media/image2.png"/><Relationship Id="rId2" Type="http://schemas.openxmlformats.org/officeDocument/2006/relationships/image" Target="../media/image76.jpeg"/><Relationship Id="rId1" Type="http://schemas.openxmlformats.org/officeDocument/2006/relationships/slideLayout" Target="../slideLayouts/slideLayout2.xml"/><Relationship Id="rId6" Type="http://schemas.openxmlformats.org/officeDocument/2006/relationships/image" Target="../media/image80.jpeg"/><Relationship Id="rId5" Type="http://schemas.openxmlformats.org/officeDocument/2006/relationships/image" Target="../media/image79.jpeg"/><Relationship Id="rId4" Type="http://schemas.openxmlformats.org/officeDocument/2006/relationships/image" Target="../media/image78.jpeg"/></Relationships>
</file>

<file path=ppt/slides/_rels/slide5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3.mp4"/><Relationship Id="rId1" Type="http://schemas.microsoft.com/office/2007/relationships/media" Target="../media/media23.mp4"/><Relationship Id="rId6" Type="http://schemas.microsoft.com/office/2007/relationships/hdphoto" Target="../media/hdphoto5.wdp"/><Relationship Id="rId5" Type="http://schemas.openxmlformats.org/officeDocument/2006/relationships/image" Target="../media/image2.png"/><Relationship Id="rId4" Type="http://schemas.openxmlformats.org/officeDocument/2006/relationships/image" Target="../media/image81.png"/></Relationships>
</file>

<file path=ppt/slides/_rels/slide55.xml.rels><?xml version="1.0" encoding="UTF-8" standalone="yes"?>
<Relationships xmlns="http://schemas.openxmlformats.org/package/2006/relationships"><Relationship Id="rId3" Type="http://schemas.microsoft.com/office/2007/relationships/hdphoto" Target="../media/hdphoto20.wdp"/><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83.jpeg"/><Relationship Id="rId4" Type="http://schemas.openxmlformats.org/officeDocument/2006/relationships/image" Target="../media/image82.jpeg"/></Relationships>
</file>

<file path=ppt/slides/_rels/slide56.xml.rels><?xml version="1.0" encoding="UTF-8" standalone="yes"?>
<Relationships xmlns="http://schemas.openxmlformats.org/package/2006/relationships"><Relationship Id="rId3" Type="http://schemas.microsoft.com/office/2007/relationships/hdphoto" Target="../media/hdphoto20.wdp"/><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85.jpeg"/><Relationship Id="rId4" Type="http://schemas.openxmlformats.org/officeDocument/2006/relationships/image" Target="../media/image84.jpeg"/></Relationships>
</file>

<file path=ppt/slides/_rels/slide57.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microsoft.com/office/2007/relationships/hdphoto" Target="../media/hdphoto21.wdp"/><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microsoft.com/office/2007/relationships/hdphoto" Target="../media/hdphoto22.wdp"/><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mailto:Edutek@gmail.com" TargetMode="External"/><Relationship Id="rId1" Type="http://schemas.openxmlformats.org/officeDocument/2006/relationships/slideLayout" Target="../slideLayouts/slideLayout2.xml"/><Relationship Id="rId4" Type="http://schemas.microsoft.com/office/2007/relationships/hdphoto" Target="../media/hdphoto5.wdp"/></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6" name="Rectangle 25">
            <a:extLst>
              <a:ext uri="{FF2B5EF4-FFF2-40B4-BE49-F238E27FC236}">
                <a16:creationId xmlns:a16="http://schemas.microsoft.com/office/drawing/2014/main" id="{6CCA5F87-1D1E-45CB-8D83-FC7EEFAD99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descr="Steel machine">
            <a:extLst>
              <a:ext uri="{FF2B5EF4-FFF2-40B4-BE49-F238E27FC236}">
                <a16:creationId xmlns:a16="http://schemas.microsoft.com/office/drawing/2014/main" id="{9AAFC212-CB8F-47A3-4EC3-66E1CC29EE56}"/>
              </a:ext>
            </a:extLst>
          </p:cNvPr>
          <p:cNvPicPr>
            <a:picLocks noChangeAspect="1"/>
          </p:cNvPicPr>
          <p:nvPr/>
        </p:nvPicPr>
        <p:blipFill rotWithShape="1">
          <a:blip r:embed="rId2" cstate="email">
            <a:extLst>
              <a:ext uri="{28A0092B-C50C-407E-A947-70E740481C1C}">
                <a14:useLocalDpi xmlns:a14="http://schemas.microsoft.com/office/drawing/2010/main" val="0"/>
              </a:ext>
            </a:extLst>
          </a:blip>
          <a:srcRect l="9091" t="16365" r="-1" b="11351"/>
          <a:stretch/>
        </p:blipFill>
        <p:spPr>
          <a:xfrm>
            <a:off x="-1316716" y="-8814"/>
            <a:ext cx="8668492" cy="6857990"/>
          </a:xfrm>
          <a:prstGeom prst="rect">
            <a:avLst/>
          </a:prstGeom>
        </p:spPr>
      </p:pic>
      <p:sp>
        <p:nvSpPr>
          <p:cNvPr id="28" name="Rectangle 27">
            <a:extLst>
              <a:ext uri="{FF2B5EF4-FFF2-40B4-BE49-F238E27FC236}">
                <a16:creationId xmlns:a16="http://schemas.microsoft.com/office/drawing/2014/main" id="{7CCFC2C6-6238-4A2F-93DE-2ADF74AF63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711652" y="0"/>
            <a:ext cx="8480347"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2700E0D-A167-9180-6832-B2395A108599}"/>
              </a:ext>
            </a:extLst>
          </p:cNvPr>
          <p:cNvSpPr>
            <a:spLocks noGrp="1"/>
          </p:cNvSpPr>
          <p:nvPr>
            <p:ph type="ctrTitle"/>
          </p:nvPr>
        </p:nvSpPr>
        <p:spPr>
          <a:xfrm>
            <a:off x="7493000" y="1122363"/>
            <a:ext cx="4378960" cy="3204134"/>
          </a:xfrm>
        </p:spPr>
        <p:txBody>
          <a:bodyPr vert="horz" lIns="91440" tIns="45720" rIns="91440" bIns="45720" rtlCol="0" anchor="ctr">
            <a:normAutofit/>
          </a:bodyPr>
          <a:lstStyle/>
          <a:p>
            <a:r>
              <a:rPr lang="en-US" sz="4800" b="1">
                <a:latin typeface="+mn-lt"/>
                <a:ea typeface="BatangChe"/>
                <a:cs typeface="Arial"/>
              </a:rPr>
              <a:t>Miniature Scaled Working Engine Models</a:t>
            </a:r>
            <a:endParaRPr lang="en-US"/>
          </a:p>
        </p:txBody>
      </p:sp>
      <p:sp>
        <p:nvSpPr>
          <p:cNvPr id="3" name="Subtitle 2">
            <a:extLst>
              <a:ext uri="{FF2B5EF4-FFF2-40B4-BE49-F238E27FC236}">
                <a16:creationId xmlns:a16="http://schemas.microsoft.com/office/drawing/2014/main" id="{318F7D87-66AC-C2A4-FB69-03879131F458}"/>
              </a:ext>
            </a:extLst>
          </p:cNvPr>
          <p:cNvSpPr>
            <a:spLocks noGrp="1"/>
          </p:cNvSpPr>
          <p:nvPr>
            <p:ph type="subTitle" idx="1"/>
          </p:nvPr>
        </p:nvSpPr>
        <p:spPr>
          <a:xfrm>
            <a:off x="7848600" y="4872922"/>
            <a:ext cx="4023360" cy="609830"/>
          </a:xfrm>
        </p:spPr>
        <p:txBody>
          <a:bodyPr vert="horz" lIns="91440" tIns="45720" rIns="91440" bIns="45720" rtlCol="0" anchor="ctr">
            <a:normAutofit lnSpcReduction="10000"/>
          </a:bodyPr>
          <a:lstStyle/>
          <a:p>
            <a:r>
              <a:rPr lang="en-US" sz="2000" b="1"/>
              <a:t>Edutek Equipments India Pvt. Ltd., Delhi </a:t>
            </a:r>
          </a:p>
        </p:txBody>
      </p:sp>
      <p:sp>
        <p:nvSpPr>
          <p:cNvPr id="30" name="Rectangle 29">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8130540"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2" name="Rectangle 31">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51648" y="4546920"/>
            <a:ext cx="402336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Picture 2">
            <a:extLst>
              <a:ext uri="{FF2B5EF4-FFF2-40B4-BE49-F238E27FC236}">
                <a16:creationId xmlns:a16="http://schemas.microsoft.com/office/drawing/2014/main" id="{65F0CBA9-0A20-CADA-E339-FCBBB11ACBCC}"/>
              </a:ext>
            </a:extLst>
          </p:cNvPr>
          <p:cNvPicPr>
            <a:picLocks noChangeAspect="1" noChangeArrowheads="1"/>
          </p:cNvPicPr>
          <p:nvPr/>
        </p:nvPicPr>
        <p:blipFill>
          <a:blip r:embed="rId3" cstate="email">
            <a:extLst>
              <a:ext uri="{BEBA8EAE-BF5A-486C-A8C5-ECC9F3942E4B}">
                <a14:imgProps xmlns:a14="http://schemas.microsoft.com/office/drawing/2010/main">
                  <a14:imgLayer r:embed="rId4">
                    <a14:imgEffect>
                      <a14:sharpenSoften amount="-26000"/>
                    </a14:imgEffect>
                    <a14:imgEffect>
                      <a14:colorTemperature colorTemp="6819"/>
                    </a14:imgEffect>
                    <a14:imgEffect>
                      <a14:saturation sat="200000"/>
                    </a14:imgEffect>
                    <a14:imgEffect>
                      <a14:brightnessContrast bright="-16000" contrast="59000"/>
                    </a14:imgEffect>
                  </a14:imgLayer>
                </a14:imgProps>
              </a:ext>
              <a:ext uri="{28A0092B-C50C-407E-A947-70E740481C1C}">
                <a14:useLocalDpi xmlns:a14="http://schemas.microsoft.com/office/drawing/2010/main" val="0"/>
              </a:ext>
            </a:extLst>
          </a:blip>
          <a:srcRect/>
          <a:stretch>
            <a:fillRect/>
          </a:stretch>
        </p:blipFill>
        <p:spPr bwMode="auto">
          <a:xfrm>
            <a:off x="10322201" y="63305"/>
            <a:ext cx="1815785" cy="779378"/>
          </a:xfrm>
          <a:prstGeom prst="rect">
            <a:avLst/>
          </a:prstGeom>
          <a:gradFill>
            <a:gsLst>
              <a:gs pos="2000">
                <a:schemeClr val="accent1">
                  <a:lumMod val="45000"/>
                  <a:lumOff val="55000"/>
                </a:schemeClr>
              </a:gs>
              <a:gs pos="56000">
                <a:schemeClr val="accent1">
                  <a:lumMod val="30000"/>
                  <a:lumOff val="70000"/>
                </a:schemeClr>
              </a:gs>
            </a:gsLst>
            <a:lin ang="5400000" scaled="1"/>
          </a:gradFill>
        </p:spPr>
      </p:pic>
      <p:sp>
        <p:nvSpPr>
          <p:cNvPr id="6" name="TextBox 5">
            <a:extLst>
              <a:ext uri="{FF2B5EF4-FFF2-40B4-BE49-F238E27FC236}">
                <a16:creationId xmlns:a16="http://schemas.microsoft.com/office/drawing/2014/main" id="{AA297440-7E42-F647-1DA5-43FEECC5D21F}"/>
              </a:ext>
            </a:extLst>
          </p:cNvPr>
          <p:cNvSpPr txBox="1"/>
          <p:nvPr/>
        </p:nvSpPr>
        <p:spPr>
          <a:xfrm>
            <a:off x="2625354" y="6596882"/>
            <a:ext cx="5106848" cy="261118"/>
          </a:xfrm>
          <a:prstGeom prst="rect">
            <a:avLst/>
          </a:prstGeom>
          <a:solidFill>
            <a:srgbClr val="000000">
              <a:alpha val="50000"/>
            </a:srgbClr>
          </a:solidFill>
          <a:ln>
            <a:noFill/>
          </a:ln>
        </p:spPr>
        <p:txBody>
          <a:bodyPr wrap="square" rtlCol="0">
            <a:noAutofit/>
          </a:bodyPr>
          <a:lstStyle/>
          <a:p>
            <a:pPr algn="ctr">
              <a:spcAft>
                <a:spcPts val="600"/>
              </a:spcAft>
            </a:pPr>
            <a:r>
              <a:rPr lang="en-CA" sz="1200" b="0" i="0">
                <a:solidFill>
                  <a:srgbClr val="FFFFFF"/>
                </a:solidFill>
                <a:effectLst/>
              </a:rPr>
              <a:t>Edu-Tek </a:t>
            </a:r>
            <a:r>
              <a:rPr lang="en-CA" sz="1200" b="0" i="0" err="1">
                <a:solidFill>
                  <a:srgbClr val="FFFFFF"/>
                </a:solidFill>
                <a:effectLst/>
              </a:rPr>
              <a:t>Equipments</a:t>
            </a:r>
            <a:r>
              <a:rPr lang="en-CA" sz="1200" b="0" i="0">
                <a:solidFill>
                  <a:srgbClr val="FFFFFF"/>
                </a:solidFill>
                <a:effectLst/>
              </a:rPr>
              <a:t> India Private Limited - 2024 - All Rights Reserved</a:t>
            </a:r>
          </a:p>
        </p:txBody>
      </p:sp>
    </p:spTree>
    <p:extLst>
      <p:ext uri="{BB962C8B-B14F-4D97-AF65-F5344CB8AC3E}">
        <p14:creationId xmlns:p14="http://schemas.microsoft.com/office/powerpoint/2010/main" val="16962350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par>
                                <p:cTn id="8" presetID="10" presetClass="entr" presetSubtype="0" fill="hold" grpId="0" nodeType="withEffect">
                                  <p:stCondLst>
                                    <p:cond delay="1500"/>
                                  </p:stCondLst>
                                  <p:iterate>
                                    <p:tmPct val="10000"/>
                                  </p:iterate>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7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346AC0-BFBB-FE4A-F585-B6C6C3F8031A}"/>
              </a:ext>
            </a:extLst>
          </p:cNvPr>
          <p:cNvSpPr>
            <a:spLocks noGrp="1"/>
          </p:cNvSpPr>
          <p:nvPr>
            <p:ph type="title"/>
          </p:nvPr>
        </p:nvSpPr>
        <p:spPr>
          <a:xfrm>
            <a:off x="838200" y="118914"/>
            <a:ext cx="10515600" cy="779378"/>
          </a:xfrm>
        </p:spPr>
        <p:txBody>
          <a:bodyPr/>
          <a:lstStyle/>
          <a:p>
            <a:r>
              <a:rPr lang="en-US" dirty="0"/>
              <a:t>Table of Contents 		</a:t>
            </a:r>
          </a:p>
        </p:txBody>
      </p:sp>
      <p:sp>
        <p:nvSpPr>
          <p:cNvPr id="3" name="Content Placeholder 2">
            <a:extLst>
              <a:ext uri="{FF2B5EF4-FFF2-40B4-BE49-F238E27FC236}">
                <a16:creationId xmlns:a16="http://schemas.microsoft.com/office/drawing/2014/main" id="{10971E08-8F83-F33B-F256-23411E4C7274}"/>
              </a:ext>
            </a:extLst>
          </p:cNvPr>
          <p:cNvSpPr>
            <a:spLocks noGrp="1"/>
          </p:cNvSpPr>
          <p:nvPr>
            <p:ph idx="1"/>
          </p:nvPr>
        </p:nvSpPr>
        <p:spPr>
          <a:xfrm>
            <a:off x="900334" y="921061"/>
            <a:ext cx="11239930" cy="5710505"/>
          </a:xfrm>
        </p:spPr>
        <p:txBody>
          <a:bodyPr vert="horz" lIns="91440" tIns="45720" rIns="91440" bIns="45720" rtlCol="0" anchor="t">
            <a:normAutofit fontScale="92500" lnSpcReduction="10000"/>
          </a:bodyPr>
          <a:lstStyle/>
          <a:p>
            <a:pPr marL="342900" indent="-342900">
              <a:buNone/>
            </a:pPr>
            <a:r>
              <a:rPr lang="en-US" sz="1900" b="1" dirty="0">
                <a:solidFill>
                  <a:srgbClr val="0000CC"/>
                </a:solidFill>
                <a:latin typeface="+mj-lt"/>
              </a:rPr>
              <a:t>1. About Us</a:t>
            </a:r>
          </a:p>
          <a:p>
            <a:pPr marL="342900" indent="-342900">
              <a:buNone/>
            </a:pPr>
            <a:r>
              <a:rPr lang="en-US" sz="1900" b="1" dirty="0">
                <a:solidFill>
                  <a:srgbClr val="0000CC"/>
                </a:solidFill>
                <a:latin typeface="+mj-lt"/>
              </a:rPr>
              <a:t>2. Key Value Adders</a:t>
            </a:r>
          </a:p>
          <a:p>
            <a:pPr marL="342900" indent="-342900">
              <a:buNone/>
            </a:pPr>
            <a:r>
              <a:rPr lang="en-US" sz="1900" b="1" dirty="0">
                <a:solidFill>
                  <a:srgbClr val="0000CC"/>
                </a:solidFill>
                <a:latin typeface="+mj-lt"/>
              </a:rPr>
              <a:t>3. Aerial Engines</a:t>
            </a:r>
          </a:p>
          <a:p>
            <a:pPr lvl="1"/>
            <a:r>
              <a:rPr lang="en-US" sz="1900" b="1" dirty="0">
                <a:solidFill>
                  <a:srgbClr val="0000CC"/>
                </a:solidFill>
                <a:latin typeface="+mj-lt"/>
              </a:rPr>
              <a:t>Turbo Fan Engine-</a:t>
            </a:r>
            <a:r>
              <a:rPr lang="en-US" sz="1900" b="1" dirty="0">
                <a:solidFill>
                  <a:srgbClr val="0000CC"/>
                </a:solidFill>
                <a:latin typeface="+mj-lt"/>
                <a:ea typeface="+mn-lt"/>
                <a:cs typeface="+mn-lt"/>
              </a:rPr>
              <a:t>Electrically Operated</a:t>
            </a:r>
          </a:p>
          <a:p>
            <a:pPr lvl="1"/>
            <a:r>
              <a:rPr lang="en-US" sz="1900" b="1" dirty="0">
                <a:solidFill>
                  <a:srgbClr val="0000CC"/>
                </a:solidFill>
                <a:latin typeface="+mj-lt"/>
              </a:rPr>
              <a:t>Jet Engine with Panel Opening (Similar to Aircrafts)-</a:t>
            </a:r>
            <a:r>
              <a:rPr lang="en-US" sz="1900" b="1" dirty="0">
                <a:solidFill>
                  <a:srgbClr val="0000CC"/>
                </a:solidFill>
                <a:latin typeface="+mj-lt"/>
                <a:ea typeface="+mn-lt"/>
                <a:cs typeface="+mn-lt"/>
              </a:rPr>
              <a:t>Electrically Operated</a:t>
            </a:r>
          </a:p>
          <a:p>
            <a:pPr lvl="1"/>
            <a:r>
              <a:rPr lang="en-US" sz="1900" b="1" dirty="0">
                <a:solidFill>
                  <a:srgbClr val="0000CC"/>
                </a:solidFill>
                <a:latin typeface="+mj-lt"/>
              </a:rPr>
              <a:t>Turbo Jet Engine-</a:t>
            </a:r>
            <a:r>
              <a:rPr lang="en-US" sz="1900" b="1" dirty="0">
                <a:solidFill>
                  <a:srgbClr val="0000CC"/>
                </a:solidFill>
                <a:latin typeface="+mj-lt"/>
                <a:ea typeface="+mn-lt"/>
                <a:cs typeface="+mn-lt"/>
              </a:rPr>
              <a:t>Electrically Operated</a:t>
            </a:r>
          </a:p>
          <a:p>
            <a:pPr lvl="1"/>
            <a:r>
              <a:rPr lang="en-US" sz="1900" b="1" dirty="0">
                <a:solidFill>
                  <a:srgbClr val="0000CC"/>
                </a:solidFill>
                <a:latin typeface="+mj-lt"/>
              </a:rPr>
              <a:t>Radial Engine-</a:t>
            </a:r>
            <a:r>
              <a:rPr lang="en-US" sz="1900" b="1" dirty="0">
                <a:solidFill>
                  <a:srgbClr val="0000CC"/>
                </a:solidFill>
                <a:latin typeface="+mj-lt"/>
                <a:ea typeface="+mn-lt"/>
                <a:cs typeface="+mn-lt"/>
              </a:rPr>
              <a:t>Electrically Operated</a:t>
            </a:r>
          </a:p>
          <a:p>
            <a:pPr marL="0" indent="0">
              <a:buNone/>
            </a:pPr>
            <a:r>
              <a:rPr lang="en-US" sz="1900" b="1" dirty="0">
                <a:solidFill>
                  <a:srgbClr val="0000CC"/>
                </a:solidFill>
                <a:latin typeface="+mj-lt"/>
              </a:rPr>
              <a:t>4. Internal Combustion Engines</a:t>
            </a:r>
          </a:p>
          <a:p>
            <a:pPr lvl="1"/>
            <a:r>
              <a:rPr lang="en-US" sz="1900" b="1" dirty="0">
                <a:solidFill>
                  <a:srgbClr val="0000CC"/>
                </a:solidFill>
                <a:latin typeface="+mj-lt"/>
              </a:rPr>
              <a:t>Single Cylinder 4 Stroke Air Cooled Vertical-Fuel Operated (Gasoline)</a:t>
            </a:r>
          </a:p>
          <a:p>
            <a:pPr lvl="1"/>
            <a:r>
              <a:rPr lang="en-US" sz="1900" b="1" dirty="0">
                <a:solidFill>
                  <a:srgbClr val="0000CC"/>
                </a:solidFill>
                <a:latin typeface="+mj-lt"/>
              </a:rPr>
              <a:t>Single Cylinder 4 Stroke Water Cooled Vertical-Fuel </a:t>
            </a:r>
            <a:r>
              <a:rPr lang="en-US" sz="1900" b="1" dirty="0">
                <a:solidFill>
                  <a:srgbClr val="0000CC"/>
                </a:solidFill>
                <a:latin typeface="+mj-lt"/>
                <a:ea typeface="+mn-lt"/>
                <a:cs typeface="+mn-lt"/>
              </a:rPr>
              <a:t>Operated </a:t>
            </a:r>
            <a:r>
              <a:rPr lang="en-US" sz="1900" b="1" dirty="0">
                <a:solidFill>
                  <a:srgbClr val="0000CC"/>
                </a:solidFill>
                <a:latin typeface="+mj-lt"/>
              </a:rPr>
              <a:t> (Gasoline)</a:t>
            </a:r>
          </a:p>
          <a:p>
            <a:pPr lvl="1"/>
            <a:r>
              <a:rPr lang="en-US" sz="1900" b="1" dirty="0">
                <a:solidFill>
                  <a:srgbClr val="0000CC"/>
                </a:solidFill>
                <a:latin typeface="+mj-lt"/>
              </a:rPr>
              <a:t>Single Cylinder 4 Stroke Horizontal Engine-Manual (Mimicking Gasoline)</a:t>
            </a:r>
          </a:p>
          <a:p>
            <a:pPr lvl="1"/>
            <a:r>
              <a:rPr lang="en-US" sz="1900" b="1" dirty="0">
                <a:solidFill>
                  <a:srgbClr val="0000CC"/>
                </a:solidFill>
                <a:latin typeface="+mj-lt"/>
              </a:rPr>
              <a:t>Single Cylinder 4 Stroke-Electrically </a:t>
            </a:r>
            <a:r>
              <a:rPr lang="en-US" sz="1900" b="1" dirty="0">
                <a:solidFill>
                  <a:srgbClr val="0000CC"/>
                </a:solidFill>
                <a:latin typeface="+mj-lt"/>
                <a:ea typeface="+mn-lt"/>
                <a:cs typeface="+mn-lt"/>
              </a:rPr>
              <a:t>Operated</a:t>
            </a:r>
            <a:r>
              <a:rPr lang="en-US" sz="1900" b="1" dirty="0">
                <a:solidFill>
                  <a:srgbClr val="0000CC"/>
                </a:solidFill>
                <a:latin typeface="+mj-lt"/>
              </a:rPr>
              <a:t> (Mimicking Diesel)</a:t>
            </a:r>
          </a:p>
          <a:p>
            <a:pPr lvl="1"/>
            <a:r>
              <a:rPr lang="en-US" sz="1900" b="1" dirty="0">
                <a:solidFill>
                  <a:srgbClr val="0000CC"/>
                </a:solidFill>
                <a:latin typeface="+mj-lt"/>
              </a:rPr>
              <a:t>Single Cylinder 2 Stroke-Fuel </a:t>
            </a:r>
            <a:r>
              <a:rPr lang="en-US" sz="1900" b="1" dirty="0">
                <a:solidFill>
                  <a:srgbClr val="0000CC"/>
                </a:solidFill>
                <a:latin typeface="+mj-lt"/>
                <a:ea typeface="+mn-lt"/>
                <a:cs typeface="+mn-lt"/>
              </a:rPr>
              <a:t>Operated </a:t>
            </a:r>
            <a:r>
              <a:rPr lang="en-US" sz="1900" b="1" dirty="0">
                <a:solidFill>
                  <a:srgbClr val="0000CC"/>
                </a:solidFill>
                <a:latin typeface="+mj-lt"/>
              </a:rPr>
              <a:t>(Gasoline)</a:t>
            </a:r>
          </a:p>
          <a:p>
            <a:pPr lvl="1"/>
            <a:r>
              <a:rPr lang="en-US" sz="1900" b="1" dirty="0">
                <a:solidFill>
                  <a:srgbClr val="0000CC"/>
                </a:solidFill>
                <a:latin typeface="+mj-lt"/>
              </a:rPr>
              <a:t>Single Cylinder 3 Stroke-Fuel </a:t>
            </a:r>
            <a:r>
              <a:rPr lang="en-US" sz="1900" b="1" dirty="0">
                <a:solidFill>
                  <a:srgbClr val="0000CC"/>
                </a:solidFill>
                <a:latin typeface="+mj-lt"/>
                <a:ea typeface="+mn-lt"/>
                <a:cs typeface="+mn-lt"/>
              </a:rPr>
              <a:t>Operated </a:t>
            </a:r>
            <a:r>
              <a:rPr lang="en-US" sz="1900" b="1" dirty="0">
                <a:solidFill>
                  <a:srgbClr val="0000CC"/>
                </a:solidFill>
                <a:latin typeface="+mj-lt"/>
              </a:rPr>
              <a:t> (Gasoline)</a:t>
            </a:r>
          </a:p>
          <a:p>
            <a:pPr lvl="1"/>
            <a:r>
              <a:rPr lang="en-US" sz="1900" b="1" dirty="0">
                <a:solidFill>
                  <a:srgbClr val="0000CC"/>
                </a:solidFill>
                <a:latin typeface="+mj-lt"/>
              </a:rPr>
              <a:t>Multi Cylinder 4 Stroke Basic-</a:t>
            </a:r>
            <a:r>
              <a:rPr lang="en-US" sz="1900" b="1" dirty="0">
                <a:solidFill>
                  <a:srgbClr val="0000CC"/>
                </a:solidFill>
                <a:latin typeface="+mj-lt"/>
                <a:ea typeface="+mn-lt"/>
                <a:cs typeface="+mn-lt"/>
              </a:rPr>
              <a:t>Electrically Operated</a:t>
            </a:r>
            <a:r>
              <a:rPr lang="en-US" sz="1900" b="1" dirty="0">
                <a:solidFill>
                  <a:srgbClr val="0000CC"/>
                </a:solidFill>
                <a:latin typeface="+mj-lt"/>
              </a:rPr>
              <a:t> (Mimicking Gasoline)</a:t>
            </a:r>
          </a:p>
          <a:p>
            <a:pPr lvl="1"/>
            <a:r>
              <a:rPr lang="en-US" sz="1900" b="1" dirty="0">
                <a:solidFill>
                  <a:srgbClr val="0000CC"/>
                </a:solidFill>
                <a:latin typeface="+mj-lt"/>
              </a:rPr>
              <a:t>Multi Cylinder 4 Stroke Highly detailed-</a:t>
            </a:r>
            <a:r>
              <a:rPr lang="en-US" sz="1900" b="1" dirty="0">
                <a:solidFill>
                  <a:srgbClr val="0000CC"/>
                </a:solidFill>
                <a:latin typeface="+mj-lt"/>
                <a:ea typeface="+mn-lt"/>
                <a:cs typeface="+mn-lt"/>
              </a:rPr>
              <a:t>Electrically Operated</a:t>
            </a:r>
            <a:r>
              <a:rPr lang="en-US" sz="1900" b="1" dirty="0">
                <a:solidFill>
                  <a:srgbClr val="0000CC"/>
                </a:solidFill>
                <a:latin typeface="+mj-lt"/>
              </a:rPr>
              <a:t> (Mimicking Gasoline)</a:t>
            </a:r>
          </a:p>
          <a:p>
            <a:pPr lvl="1"/>
            <a:r>
              <a:rPr lang="en-US" sz="1900" b="1" dirty="0">
                <a:solidFill>
                  <a:srgbClr val="0000CC"/>
                </a:solidFill>
                <a:latin typeface="+mj-lt"/>
              </a:rPr>
              <a:t>Multi Cylinder 4 Stroke T, &amp; V shaped engines-Fuel </a:t>
            </a:r>
            <a:r>
              <a:rPr lang="en-US" sz="1900" b="1" dirty="0">
                <a:solidFill>
                  <a:srgbClr val="0000CC"/>
                </a:solidFill>
                <a:latin typeface="+mj-lt"/>
                <a:ea typeface="+mn-lt"/>
                <a:cs typeface="+mn-lt"/>
              </a:rPr>
              <a:t>Operated </a:t>
            </a:r>
            <a:r>
              <a:rPr lang="en-US" sz="1900" b="1" dirty="0">
                <a:solidFill>
                  <a:srgbClr val="0000CC"/>
                </a:solidFill>
                <a:latin typeface="+mj-lt"/>
              </a:rPr>
              <a:t> (V2, V4, V8 also available) (Gasoline)</a:t>
            </a:r>
          </a:p>
          <a:p>
            <a:pPr lvl="1"/>
            <a:r>
              <a:rPr lang="en-US" sz="1900" b="1" dirty="0">
                <a:solidFill>
                  <a:srgbClr val="0000CC"/>
                </a:solidFill>
                <a:latin typeface="+mj-lt"/>
              </a:rPr>
              <a:t>Multi Cylinder 4 Stroke-</a:t>
            </a:r>
            <a:r>
              <a:rPr lang="en-US" sz="1900" b="1" dirty="0">
                <a:solidFill>
                  <a:srgbClr val="0000CC"/>
                </a:solidFill>
                <a:latin typeface="+mj-lt"/>
                <a:ea typeface="+mn-lt"/>
                <a:cs typeface="+mn-lt"/>
              </a:rPr>
              <a:t>Electrically Operated</a:t>
            </a:r>
            <a:r>
              <a:rPr lang="en-US" sz="1900" b="1" dirty="0">
                <a:solidFill>
                  <a:srgbClr val="0000CC"/>
                </a:solidFill>
                <a:latin typeface="+mj-lt"/>
              </a:rPr>
              <a:t> (Mimicking Diesel)</a:t>
            </a:r>
          </a:p>
          <a:p>
            <a:pPr lvl="1"/>
            <a:r>
              <a:rPr lang="en-US" sz="1900" b="1" dirty="0">
                <a:solidFill>
                  <a:srgbClr val="0000CC"/>
                </a:solidFill>
                <a:latin typeface="+mj-lt"/>
              </a:rPr>
              <a:t>Rotary/Wankel Engine-</a:t>
            </a:r>
            <a:r>
              <a:rPr lang="en-US" sz="1900" b="1" dirty="0">
                <a:solidFill>
                  <a:srgbClr val="0000CC"/>
                </a:solidFill>
                <a:latin typeface="+mj-lt"/>
                <a:ea typeface="+mn-lt"/>
                <a:cs typeface="+mn-lt"/>
              </a:rPr>
              <a:t>Electrically Operated</a:t>
            </a:r>
          </a:p>
          <a:p>
            <a:pPr marL="0" indent="0">
              <a:buNone/>
            </a:pPr>
            <a:endParaRPr lang="en-US" sz="1800" b="1" dirty="0">
              <a:solidFill>
                <a:srgbClr val="0000CC"/>
              </a:solidFill>
              <a:latin typeface="+mj-lt"/>
            </a:endParaRPr>
          </a:p>
        </p:txBody>
      </p:sp>
      <p:sp>
        <p:nvSpPr>
          <p:cNvPr id="5" name="TextBox 4">
            <a:extLst>
              <a:ext uri="{FF2B5EF4-FFF2-40B4-BE49-F238E27FC236}">
                <a16:creationId xmlns:a16="http://schemas.microsoft.com/office/drawing/2014/main" id="{AE52FDCB-EDAA-534F-C065-5D3DE88CF2E0}"/>
              </a:ext>
            </a:extLst>
          </p:cNvPr>
          <p:cNvSpPr txBox="1"/>
          <p:nvPr/>
        </p:nvSpPr>
        <p:spPr>
          <a:xfrm>
            <a:off x="4189068" y="6595393"/>
            <a:ext cx="3813865" cy="230832"/>
          </a:xfrm>
          <a:prstGeom prst="rect">
            <a:avLst/>
          </a:prstGeom>
          <a:noFill/>
        </p:spPr>
        <p:txBody>
          <a:bodyPr wrap="none" rtlCol="0">
            <a:spAutoFit/>
          </a:bodyPr>
          <a:lstStyle/>
          <a:p>
            <a:r>
              <a:rPr lang="en-CA" sz="900" b="0" i="0">
                <a:solidFill>
                  <a:srgbClr val="002060"/>
                </a:solidFill>
                <a:effectLst/>
                <a:latin typeface="Arial" panose="020B0604020202020204" pitchFamily="34" charset="0"/>
                <a:cs typeface="Arial" panose="020B0604020202020204" pitchFamily="34" charset="0"/>
              </a:rPr>
              <a:t>Edu-Tek </a:t>
            </a:r>
            <a:r>
              <a:rPr lang="en-CA" sz="900" b="0" i="0" err="1">
                <a:solidFill>
                  <a:srgbClr val="002060"/>
                </a:solidFill>
                <a:effectLst/>
                <a:latin typeface="Arial" panose="020B0604020202020204" pitchFamily="34" charset="0"/>
                <a:cs typeface="Arial" panose="020B0604020202020204" pitchFamily="34" charset="0"/>
              </a:rPr>
              <a:t>Equipments</a:t>
            </a:r>
            <a:r>
              <a:rPr lang="en-CA" sz="900" b="0" i="0">
                <a:solidFill>
                  <a:srgbClr val="002060"/>
                </a:solidFill>
                <a:effectLst/>
                <a:latin typeface="Arial" panose="020B0604020202020204" pitchFamily="34" charset="0"/>
                <a:cs typeface="Arial" panose="020B0604020202020204" pitchFamily="34" charset="0"/>
              </a:rPr>
              <a:t> India Private Limited - 2024 - All Rights Reserved</a:t>
            </a:r>
          </a:p>
        </p:txBody>
      </p:sp>
      <p:pic>
        <p:nvPicPr>
          <p:cNvPr id="4" name="Picture 2">
            <a:extLst>
              <a:ext uri="{FF2B5EF4-FFF2-40B4-BE49-F238E27FC236}">
                <a16:creationId xmlns:a16="http://schemas.microsoft.com/office/drawing/2014/main" id="{BCDFBE6A-E867-033F-A53C-114E6FDDC488}"/>
              </a:ext>
            </a:extLst>
          </p:cNvPr>
          <p:cNvPicPr>
            <a:picLocks noChangeAspect="1" noChangeArrowheads="1"/>
          </p:cNvPicPr>
          <p:nvPr/>
        </p:nvPicPr>
        <p:blipFill>
          <a:blip r:embed="rId2" cstate="email">
            <a:extLst>
              <a:ext uri="{BEBA8EAE-BF5A-486C-A8C5-ECC9F3942E4B}">
                <a14:imgProps xmlns:a14="http://schemas.microsoft.com/office/drawing/2010/main">
                  <a14:imgLayer r:embed="rId3">
                    <a14:imgEffect>
                      <a14:sharpenSoften amount="-26000"/>
                    </a14:imgEffect>
                    <a14:imgEffect>
                      <a14:colorTemperature colorTemp="6819"/>
                    </a14:imgEffect>
                    <a14:imgEffect>
                      <a14:saturation sat="200000"/>
                    </a14:imgEffect>
                    <a14:imgEffect>
                      <a14:brightnessContrast bright="-16000" contrast="59000"/>
                    </a14:imgEffect>
                  </a14:imgLayer>
                </a14:imgProps>
              </a:ext>
              <a:ext uri="{28A0092B-C50C-407E-A947-70E740481C1C}">
                <a14:useLocalDpi xmlns:a14="http://schemas.microsoft.com/office/drawing/2010/main" val="0"/>
              </a:ext>
            </a:extLst>
          </a:blip>
          <a:srcRect/>
          <a:stretch>
            <a:fillRect/>
          </a:stretch>
        </p:blipFill>
        <p:spPr bwMode="auto">
          <a:xfrm>
            <a:off x="10322201" y="63305"/>
            <a:ext cx="1815785" cy="779378"/>
          </a:xfrm>
          <a:prstGeom prst="rect">
            <a:avLst/>
          </a:prstGeom>
          <a:gradFill>
            <a:gsLst>
              <a:gs pos="2000">
                <a:schemeClr val="accent1">
                  <a:lumMod val="45000"/>
                  <a:lumOff val="55000"/>
                </a:schemeClr>
              </a:gs>
              <a:gs pos="56000">
                <a:schemeClr val="accent1">
                  <a:lumMod val="30000"/>
                  <a:lumOff val="70000"/>
                </a:schemeClr>
              </a:gs>
            </a:gsLst>
            <a:lin ang="5400000" scaled="1"/>
          </a:gradFill>
        </p:spPr>
      </p:pic>
      <p:sp>
        <p:nvSpPr>
          <p:cNvPr id="7" name="TextBox 6">
            <a:extLst>
              <a:ext uri="{FF2B5EF4-FFF2-40B4-BE49-F238E27FC236}">
                <a16:creationId xmlns:a16="http://schemas.microsoft.com/office/drawing/2014/main" id="{062AFBF0-EA3B-B709-D789-8ABE0346775A}"/>
              </a:ext>
            </a:extLst>
          </p:cNvPr>
          <p:cNvSpPr txBox="1"/>
          <p:nvPr/>
        </p:nvSpPr>
        <p:spPr>
          <a:xfrm>
            <a:off x="0" y="0"/>
            <a:ext cx="646176" cy="369332"/>
          </a:xfrm>
          <a:prstGeom prst="rect">
            <a:avLst/>
          </a:prstGeom>
          <a:solidFill>
            <a:schemeClr val="accent2"/>
          </a:solidFill>
        </p:spPr>
        <p:txBody>
          <a:bodyPr wrap="square" rtlCol="0">
            <a:spAutoFit/>
          </a:bodyPr>
          <a:lstStyle/>
          <a:p>
            <a:r>
              <a:rPr lang="en-US" b="1"/>
              <a:t>1/2</a:t>
            </a:r>
          </a:p>
        </p:txBody>
      </p:sp>
    </p:spTree>
    <p:extLst>
      <p:ext uri="{BB962C8B-B14F-4D97-AF65-F5344CB8AC3E}">
        <p14:creationId xmlns:p14="http://schemas.microsoft.com/office/powerpoint/2010/main" val="17981941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346AC0-BFBB-FE4A-F585-B6C6C3F8031A}"/>
              </a:ext>
            </a:extLst>
          </p:cNvPr>
          <p:cNvSpPr>
            <a:spLocks noGrp="1"/>
          </p:cNvSpPr>
          <p:nvPr>
            <p:ph type="title"/>
          </p:nvPr>
        </p:nvSpPr>
        <p:spPr>
          <a:xfrm>
            <a:off x="838200" y="171166"/>
            <a:ext cx="10515600" cy="779378"/>
          </a:xfrm>
        </p:spPr>
        <p:txBody>
          <a:bodyPr/>
          <a:lstStyle/>
          <a:p>
            <a:r>
              <a:rPr lang="en-US"/>
              <a:t>Table of Contents</a:t>
            </a:r>
          </a:p>
        </p:txBody>
      </p:sp>
      <p:sp>
        <p:nvSpPr>
          <p:cNvPr id="3" name="Content Placeholder 2">
            <a:extLst>
              <a:ext uri="{FF2B5EF4-FFF2-40B4-BE49-F238E27FC236}">
                <a16:creationId xmlns:a16="http://schemas.microsoft.com/office/drawing/2014/main" id="{10971E08-8F83-F33B-F256-23411E4C7274}"/>
              </a:ext>
            </a:extLst>
          </p:cNvPr>
          <p:cNvSpPr>
            <a:spLocks noGrp="1"/>
          </p:cNvSpPr>
          <p:nvPr>
            <p:ph idx="1"/>
          </p:nvPr>
        </p:nvSpPr>
        <p:spPr>
          <a:xfrm>
            <a:off x="900334" y="999781"/>
            <a:ext cx="11239930" cy="5553407"/>
          </a:xfrm>
        </p:spPr>
        <p:txBody>
          <a:bodyPr vert="horz" lIns="91440" tIns="45720" rIns="91440" bIns="45720" rtlCol="0" anchor="t">
            <a:normAutofit/>
          </a:bodyPr>
          <a:lstStyle/>
          <a:p>
            <a:pPr marL="0" indent="0">
              <a:buNone/>
            </a:pPr>
            <a:r>
              <a:rPr lang="en-US" sz="1800" b="1" dirty="0">
                <a:solidFill>
                  <a:srgbClr val="0000CC"/>
                </a:solidFill>
                <a:latin typeface="+mj-lt"/>
              </a:rPr>
              <a:t>5. Steam Engines</a:t>
            </a:r>
          </a:p>
          <a:p>
            <a:pPr lvl="1"/>
            <a:r>
              <a:rPr lang="en-US" sz="1800" b="1" dirty="0">
                <a:solidFill>
                  <a:srgbClr val="0000CC"/>
                </a:solidFill>
                <a:latin typeface="+mj-lt"/>
              </a:rPr>
              <a:t>Steam Engine with Boiler</a:t>
            </a:r>
            <a:r>
              <a:rPr lang="en-US" sz="1800" b="1" dirty="0">
                <a:solidFill>
                  <a:srgbClr val="0000CC"/>
                </a:solidFill>
                <a:latin typeface="+mj-lt"/>
                <a:ea typeface="+mn-lt"/>
                <a:cs typeface="+mn-lt"/>
              </a:rPr>
              <a:t>-Fuel Operated</a:t>
            </a:r>
          </a:p>
          <a:p>
            <a:pPr lvl="1"/>
            <a:r>
              <a:rPr lang="en-CA" sz="1800" b="1" dirty="0">
                <a:solidFill>
                  <a:srgbClr val="0000CC"/>
                </a:solidFill>
                <a:latin typeface="+mj-lt"/>
              </a:rPr>
              <a:t>Vertical Steam Engine with Cylindrical Boiler</a:t>
            </a:r>
            <a:r>
              <a:rPr lang="en-US" sz="1800" b="1" dirty="0">
                <a:solidFill>
                  <a:srgbClr val="0000CC"/>
                </a:solidFill>
                <a:latin typeface="+mj-lt"/>
                <a:ea typeface="+mn-lt"/>
                <a:cs typeface="+mn-lt"/>
              </a:rPr>
              <a:t>-Fuel Operated</a:t>
            </a:r>
            <a:endParaRPr lang="en-US" sz="1800" b="1" dirty="0">
              <a:solidFill>
                <a:srgbClr val="0000CC"/>
              </a:solidFill>
              <a:latin typeface="+mj-lt"/>
            </a:endParaRPr>
          </a:p>
          <a:p>
            <a:pPr lvl="1"/>
            <a:r>
              <a:rPr lang="en-CA" sz="1800" b="1" dirty="0">
                <a:solidFill>
                  <a:srgbClr val="0000CC"/>
                </a:solidFill>
                <a:latin typeface="+mj-lt"/>
              </a:rPr>
              <a:t>Vertical Steam engine with Spherical Boiler</a:t>
            </a:r>
            <a:r>
              <a:rPr lang="en-US" sz="1800" b="1" dirty="0">
                <a:solidFill>
                  <a:srgbClr val="0000CC"/>
                </a:solidFill>
                <a:latin typeface="+mj-lt"/>
                <a:ea typeface="+mn-lt"/>
                <a:cs typeface="+mn-lt"/>
              </a:rPr>
              <a:t>-Fuel Operated</a:t>
            </a:r>
            <a:endParaRPr lang="en-US" sz="1800" b="1" dirty="0">
              <a:solidFill>
                <a:srgbClr val="0000CC"/>
              </a:solidFill>
              <a:latin typeface="+mj-lt"/>
            </a:endParaRPr>
          </a:p>
          <a:p>
            <a:pPr lvl="1"/>
            <a:r>
              <a:rPr lang="en-CA" sz="1800" b="1" dirty="0">
                <a:solidFill>
                  <a:srgbClr val="0000CC"/>
                </a:solidFill>
                <a:latin typeface="+mj-lt"/>
              </a:rPr>
              <a:t>Multistage Steam Turbine Model</a:t>
            </a:r>
            <a:r>
              <a:rPr lang="en-US" sz="1800" b="1" dirty="0">
                <a:solidFill>
                  <a:srgbClr val="0000CC"/>
                </a:solidFill>
                <a:latin typeface="+mj-lt"/>
                <a:ea typeface="+mn-lt"/>
                <a:cs typeface="+mn-lt"/>
              </a:rPr>
              <a:t>-Air Operated</a:t>
            </a:r>
          </a:p>
          <a:p>
            <a:pPr lvl="1"/>
            <a:r>
              <a:rPr lang="en-US" sz="1800" b="1" dirty="0">
                <a:solidFill>
                  <a:srgbClr val="0000CC"/>
                </a:solidFill>
                <a:latin typeface="+mj-lt"/>
              </a:rPr>
              <a:t>Fuel Based Jet Engine Model</a:t>
            </a:r>
          </a:p>
          <a:p>
            <a:pPr marL="0" indent="0">
              <a:buNone/>
            </a:pPr>
            <a:r>
              <a:rPr lang="en-US" sz="1800" b="1" dirty="0">
                <a:solidFill>
                  <a:srgbClr val="0000CC"/>
                </a:solidFill>
                <a:latin typeface="+mj-lt"/>
              </a:rPr>
              <a:t>6. Others</a:t>
            </a:r>
          </a:p>
          <a:p>
            <a:pPr lvl="1"/>
            <a:r>
              <a:rPr lang="en-US" sz="1800" b="1" dirty="0">
                <a:solidFill>
                  <a:srgbClr val="0000CC"/>
                </a:solidFill>
                <a:latin typeface="+mj-lt"/>
              </a:rPr>
              <a:t>Solenoid based V8 engine ( V2, V4, V6, V12 Variants also available)-</a:t>
            </a:r>
            <a:r>
              <a:rPr lang="en-US" sz="1800" b="1" dirty="0">
                <a:solidFill>
                  <a:srgbClr val="0000CC"/>
                </a:solidFill>
                <a:latin typeface="+mj-lt"/>
                <a:ea typeface="+mn-lt"/>
                <a:cs typeface="+mn-lt"/>
              </a:rPr>
              <a:t>Electrically Operated</a:t>
            </a:r>
          </a:p>
          <a:p>
            <a:pPr lvl="1"/>
            <a:r>
              <a:rPr lang="en-US" sz="1800" b="1" dirty="0">
                <a:solidFill>
                  <a:srgbClr val="0000CC"/>
                </a:solidFill>
                <a:latin typeface="+mj-lt"/>
              </a:rPr>
              <a:t>Oil Rig (15+ Variants available)-</a:t>
            </a:r>
            <a:r>
              <a:rPr lang="en-US" sz="1800" b="1" dirty="0">
                <a:solidFill>
                  <a:srgbClr val="0000CC"/>
                </a:solidFill>
                <a:latin typeface="+mj-lt"/>
                <a:ea typeface="+mn-lt"/>
                <a:cs typeface="+mn-lt"/>
              </a:rPr>
              <a:t>Fuel Operated</a:t>
            </a:r>
          </a:p>
          <a:p>
            <a:pPr lvl="1"/>
            <a:r>
              <a:rPr lang="en-US" sz="1800" b="1" dirty="0">
                <a:solidFill>
                  <a:srgbClr val="0000CC"/>
                </a:solidFill>
                <a:latin typeface="+mj-lt"/>
              </a:rPr>
              <a:t>Sterling Engine (50+ Variants available)-</a:t>
            </a:r>
            <a:r>
              <a:rPr lang="en-US" sz="1800" b="1" dirty="0">
                <a:solidFill>
                  <a:srgbClr val="0000CC"/>
                </a:solidFill>
                <a:latin typeface="+mj-lt"/>
                <a:ea typeface="+mn-lt"/>
                <a:cs typeface="+mn-lt"/>
              </a:rPr>
              <a:t>Fuel Operated</a:t>
            </a:r>
          </a:p>
          <a:p>
            <a:pPr lvl="1"/>
            <a:r>
              <a:rPr lang="en-US" sz="1800" b="1" dirty="0">
                <a:solidFill>
                  <a:srgbClr val="0000CC"/>
                </a:solidFill>
                <a:latin typeface="+mj-lt"/>
              </a:rPr>
              <a:t>Car Gear Mechanism Model</a:t>
            </a:r>
          </a:p>
          <a:p>
            <a:pPr lvl="1"/>
            <a:r>
              <a:rPr lang="en-US" sz="1800" b="1" dirty="0">
                <a:solidFill>
                  <a:srgbClr val="0000CC"/>
                </a:solidFill>
                <a:latin typeface="+mj-lt"/>
              </a:rPr>
              <a:t>Hydraulic Press Lab Model</a:t>
            </a:r>
            <a:endParaRPr lang="en-US" sz="1800" b="1" dirty="0">
              <a:solidFill>
                <a:srgbClr val="0000CC"/>
              </a:solidFill>
              <a:latin typeface="+mj-lt"/>
              <a:ea typeface="+mn-lt"/>
              <a:cs typeface="+mn-lt"/>
            </a:endParaRPr>
          </a:p>
          <a:p>
            <a:pPr marL="0" indent="0">
              <a:buNone/>
            </a:pPr>
            <a:r>
              <a:rPr lang="en-US" sz="1800" b="1" dirty="0">
                <a:solidFill>
                  <a:srgbClr val="0000CC"/>
                </a:solidFill>
                <a:latin typeface="+mj-lt"/>
              </a:rPr>
              <a:t>7. List of Other available engines and products</a:t>
            </a:r>
          </a:p>
          <a:p>
            <a:pPr marL="0" indent="0">
              <a:buNone/>
            </a:pPr>
            <a:r>
              <a:rPr lang="en-US" sz="1800" b="1" dirty="0">
                <a:solidFill>
                  <a:srgbClr val="0000CC"/>
                </a:solidFill>
                <a:latin typeface="+mj-lt"/>
              </a:rPr>
              <a:t>8. Sales Information</a:t>
            </a:r>
          </a:p>
        </p:txBody>
      </p:sp>
      <p:sp>
        <p:nvSpPr>
          <p:cNvPr id="5" name="TextBox 4">
            <a:extLst>
              <a:ext uri="{FF2B5EF4-FFF2-40B4-BE49-F238E27FC236}">
                <a16:creationId xmlns:a16="http://schemas.microsoft.com/office/drawing/2014/main" id="{AE52FDCB-EDAA-534F-C065-5D3DE88CF2E0}"/>
              </a:ext>
            </a:extLst>
          </p:cNvPr>
          <p:cNvSpPr txBox="1"/>
          <p:nvPr/>
        </p:nvSpPr>
        <p:spPr>
          <a:xfrm>
            <a:off x="4189068" y="6595393"/>
            <a:ext cx="3813865" cy="230832"/>
          </a:xfrm>
          <a:prstGeom prst="rect">
            <a:avLst/>
          </a:prstGeom>
          <a:noFill/>
        </p:spPr>
        <p:txBody>
          <a:bodyPr wrap="none" rtlCol="0">
            <a:spAutoFit/>
          </a:bodyPr>
          <a:lstStyle/>
          <a:p>
            <a:r>
              <a:rPr lang="en-CA" sz="900" b="0" i="0">
                <a:solidFill>
                  <a:srgbClr val="002060"/>
                </a:solidFill>
                <a:effectLst/>
                <a:latin typeface="Arial" panose="020B0604020202020204" pitchFamily="34" charset="0"/>
                <a:cs typeface="Arial" panose="020B0604020202020204" pitchFamily="34" charset="0"/>
              </a:rPr>
              <a:t>Edu-Tek </a:t>
            </a:r>
            <a:r>
              <a:rPr lang="en-CA" sz="900" b="0" i="0" err="1">
                <a:solidFill>
                  <a:srgbClr val="002060"/>
                </a:solidFill>
                <a:effectLst/>
                <a:latin typeface="Arial" panose="020B0604020202020204" pitchFamily="34" charset="0"/>
                <a:cs typeface="Arial" panose="020B0604020202020204" pitchFamily="34" charset="0"/>
              </a:rPr>
              <a:t>Equipments</a:t>
            </a:r>
            <a:r>
              <a:rPr lang="en-CA" sz="900" b="0" i="0">
                <a:solidFill>
                  <a:srgbClr val="002060"/>
                </a:solidFill>
                <a:effectLst/>
                <a:latin typeface="Arial" panose="020B0604020202020204" pitchFamily="34" charset="0"/>
                <a:cs typeface="Arial" panose="020B0604020202020204" pitchFamily="34" charset="0"/>
              </a:rPr>
              <a:t> India Private Limited - 2024 - All Rights Reserved</a:t>
            </a:r>
          </a:p>
        </p:txBody>
      </p:sp>
      <p:pic>
        <p:nvPicPr>
          <p:cNvPr id="4" name="Picture 2">
            <a:extLst>
              <a:ext uri="{FF2B5EF4-FFF2-40B4-BE49-F238E27FC236}">
                <a16:creationId xmlns:a16="http://schemas.microsoft.com/office/drawing/2014/main" id="{BCDFBE6A-E867-033F-A53C-114E6FDDC488}"/>
              </a:ext>
            </a:extLst>
          </p:cNvPr>
          <p:cNvPicPr>
            <a:picLocks noChangeAspect="1" noChangeArrowheads="1"/>
          </p:cNvPicPr>
          <p:nvPr/>
        </p:nvPicPr>
        <p:blipFill>
          <a:blip r:embed="rId2" cstate="email">
            <a:extLst>
              <a:ext uri="{BEBA8EAE-BF5A-486C-A8C5-ECC9F3942E4B}">
                <a14:imgProps xmlns:a14="http://schemas.microsoft.com/office/drawing/2010/main">
                  <a14:imgLayer r:embed="rId3">
                    <a14:imgEffect>
                      <a14:sharpenSoften amount="-26000"/>
                    </a14:imgEffect>
                    <a14:imgEffect>
                      <a14:colorTemperature colorTemp="6819"/>
                    </a14:imgEffect>
                    <a14:imgEffect>
                      <a14:saturation sat="200000"/>
                    </a14:imgEffect>
                    <a14:imgEffect>
                      <a14:brightnessContrast bright="-16000" contrast="59000"/>
                    </a14:imgEffect>
                  </a14:imgLayer>
                </a14:imgProps>
              </a:ext>
              <a:ext uri="{28A0092B-C50C-407E-A947-70E740481C1C}">
                <a14:useLocalDpi xmlns:a14="http://schemas.microsoft.com/office/drawing/2010/main" val="0"/>
              </a:ext>
            </a:extLst>
          </a:blip>
          <a:srcRect/>
          <a:stretch>
            <a:fillRect/>
          </a:stretch>
        </p:blipFill>
        <p:spPr bwMode="auto">
          <a:xfrm>
            <a:off x="10322201" y="63305"/>
            <a:ext cx="1815785" cy="779378"/>
          </a:xfrm>
          <a:prstGeom prst="rect">
            <a:avLst/>
          </a:prstGeom>
          <a:gradFill>
            <a:gsLst>
              <a:gs pos="2000">
                <a:schemeClr val="accent1">
                  <a:lumMod val="45000"/>
                  <a:lumOff val="55000"/>
                </a:schemeClr>
              </a:gs>
              <a:gs pos="56000">
                <a:schemeClr val="accent1">
                  <a:lumMod val="30000"/>
                  <a:lumOff val="70000"/>
                </a:schemeClr>
              </a:gs>
            </a:gsLst>
            <a:lin ang="5400000" scaled="1"/>
          </a:gradFill>
        </p:spPr>
      </p:pic>
      <p:sp>
        <p:nvSpPr>
          <p:cNvPr id="6" name="TextBox 5">
            <a:extLst>
              <a:ext uri="{FF2B5EF4-FFF2-40B4-BE49-F238E27FC236}">
                <a16:creationId xmlns:a16="http://schemas.microsoft.com/office/drawing/2014/main" id="{0F039632-C297-C64F-1A9B-63CC84995ABC}"/>
              </a:ext>
            </a:extLst>
          </p:cNvPr>
          <p:cNvSpPr txBox="1"/>
          <p:nvPr/>
        </p:nvSpPr>
        <p:spPr>
          <a:xfrm>
            <a:off x="0" y="0"/>
            <a:ext cx="646176" cy="369332"/>
          </a:xfrm>
          <a:prstGeom prst="rect">
            <a:avLst/>
          </a:prstGeom>
          <a:solidFill>
            <a:schemeClr val="accent2"/>
          </a:solidFill>
        </p:spPr>
        <p:txBody>
          <a:bodyPr wrap="square" rtlCol="0">
            <a:spAutoFit/>
          </a:bodyPr>
          <a:lstStyle/>
          <a:p>
            <a:r>
              <a:rPr lang="en-US" b="1"/>
              <a:t>2/2</a:t>
            </a:r>
          </a:p>
        </p:txBody>
      </p:sp>
    </p:spTree>
    <p:extLst>
      <p:ext uri="{BB962C8B-B14F-4D97-AF65-F5344CB8AC3E}">
        <p14:creationId xmlns:p14="http://schemas.microsoft.com/office/powerpoint/2010/main" val="42138553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346AC0-BFBB-FE4A-F585-B6C6C3F8031A}"/>
              </a:ext>
            </a:extLst>
          </p:cNvPr>
          <p:cNvSpPr>
            <a:spLocks noGrp="1"/>
          </p:cNvSpPr>
          <p:nvPr>
            <p:ph type="title"/>
          </p:nvPr>
        </p:nvSpPr>
        <p:spPr>
          <a:xfrm>
            <a:off x="803214" y="312894"/>
            <a:ext cx="10515600" cy="779378"/>
          </a:xfrm>
        </p:spPr>
        <p:txBody>
          <a:bodyPr/>
          <a:lstStyle/>
          <a:p>
            <a:pPr marL="0" indent="0">
              <a:buNone/>
            </a:pPr>
            <a:r>
              <a:rPr lang="en-US" sz="4400" b="1"/>
              <a:t>About Us</a:t>
            </a:r>
          </a:p>
        </p:txBody>
      </p:sp>
      <p:sp>
        <p:nvSpPr>
          <p:cNvPr id="3" name="Content Placeholder 2">
            <a:extLst>
              <a:ext uri="{FF2B5EF4-FFF2-40B4-BE49-F238E27FC236}">
                <a16:creationId xmlns:a16="http://schemas.microsoft.com/office/drawing/2014/main" id="{10971E08-8F83-F33B-F256-23411E4C7274}"/>
              </a:ext>
            </a:extLst>
          </p:cNvPr>
          <p:cNvSpPr>
            <a:spLocks noGrp="1"/>
          </p:cNvSpPr>
          <p:nvPr>
            <p:ph idx="1"/>
          </p:nvPr>
        </p:nvSpPr>
        <p:spPr>
          <a:xfrm>
            <a:off x="369001" y="1041400"/>
            <a:ext cx="11453998" cy="5422900"/>
          </a:xfrm>
        </p:spPr>
        <p:txBody>
          <a:bodyPr vert="horz" lIns="91440" tIns="45720" rIns="91440" bIns="45720" rtlCol="0" anchor="t">
            <a:normAutofit/>
          </a:bodyPr>
          <a:lstStyle/>
          <a:p>
            <a:pPr marL="0" indent="0" algn="ctr">
              <a:lnSpc>
                <a:spcPct val="120000"/>
              </a:lnSpc>
              <a:buNone/>
            </a:pPr>
            <a:r>
              <a:rPr lang="en-CA" sz="1800" err="1"/>
              <a:t>Edutek</a:t>
            </a:r>
            <a:r>
              <a:rPr lang="en-CA" sz="1800"/>
              <a:t> </a:t>
            </a:r>
            <a:r>
              <a:rPr lang="en-CA" sz="1800" err="1"/>
              <a:t>Equipments</a:t>
            </a:r>
            <a:r>
              <a:rPr lang="en-CA" sz="1800"/>
              <a:t> India Pvt. Ltd. has been dedicated to building and supplying training and research equipment to leading engineering and research institutes worldwide. To date, we have supplied, installed, and commissioned over 100 engine test rigs to prestigious institutions such as NITs, IITs, IISCs, and other state and government engineering colleges.</a:t>
            </a:r>
          </a:p>
          <a:p>
            <a:pPr marL="0" indent="0" algn="ctr">
              <a:lnSpc>
                <a:spcPct val="120000"/>
              </a:lnSpc>
              <a:buNone/>
            </a:pPr>
            <a:r>
              <a:rPr lang="en-CA" sz="1800"/>
              <a:t>With over 30 years of industry experience, we have gained a deep understanding of the specific needs of these institutions. They require robust, easy-to-operate, quality and cost-effective equipment that not only educates students on the intricacies of machinery but also demonstrates how various components work together to operate equipment effectively.</a:t>
            </a:r>
          </a:p>
          <a:p>
            <a:pPr marL="0" indent="0" algn="ctr">
              <a:lnSpc>
                <a:spcPct val="120000"/>
              </a:lnSpc>
              <a:buNone/>
            </a:pPr>
            <a:r>
              <a:rPr lang="en-CA" sz="1800"/>
              <a:t>With this clarity of purpose, we are excited to launch a new range of </a:t>
            </a:r>
            <a:r>
              <a:rPr lang="en-CA" sz="1800" b="1" u="sng">
                <a:solidFill>
                  <a:srgbClr val="0000CC"/>
                </a:solidFill>
              </a:rPr>
              <a:t>working scaled models of various types of engines including Aero-engines, Automotive engines, Steam engines and those engines which are not used but are essential part of teaching curriculum such as Wankel engine, Stirling Engine etc.</a:t>
            </a:r>
            <a:r>
              <a:rPr lang="en-CA" sz="1800"/>
              <a:t> </a:t>
            </a:r>
          </a:p>
          <a:p>
            <a:pPr marL="0" indent="0" algn="ctr">
              <a:lnSpc>
                <a:spcPct val="120000"/>
              </a:lnSpc>
              <a:buNone/>
            </a:pPr>
            <a:r>
              <a:rPr lang="en-CA" sz="1800"/>
              <a:t>In this presentation, we will showcase the specifications and working videos of some of our products. At the end of the presentation, you will find a comprehensive list of products that can be ordered and made available for teaching in almost no time.</a:t>
            </a:r>
            <a:endParaRPr lang="en-CA"/>
          </a:p>
          <a:p>
            <a:pPr marL="0" indent="0">
              <a:buNone/>
            </a:pPr>
            <a:endParaRPr lang="en-US" sz="1200">
              <a:latin typeface="Arial" panose="020B0604020202020204" pitchFamily="34" charset="0"/>
              <a:cs typeface="Arial" panose="020B0604020202020204" pitchFamily="34" charset="0"/>
            </a:endParaRPr>
          </a:p>
        </p:txBody>
      </p:sp>
      <p:sp>
        <p:nvSpPr>
          <p:cNvPr id="5" name="TextBox 4">
            <a:extLst>
              <a:ext uri="{FF2B5EF4-FFF2-40B4-BE49-F238E27FC236}">
                <a16:creationId xmlns:a16="http://schemas.microsoft.com/office/drawing/2014/main" id="{AE52FDCB-EDAA-534F-C065-5D3DE88CF2E0}"/>
              </a:ext>
            </a:extLst>
          </p:cNvPr>
          <p:cNvSpPr txBox="1"/>
          <p:nvPr/>
        </p:nvSpPr>
        <p:spPr>
          <a:xfrm>
            <a:off x="4189068" y="6595393"/>
            <a:ext cx="3813865" cy="230832"/>
          </a:xfrm>
          <a:prstGeom prst="rect">
            <a:avLst/>
          </a:prstGeom>
          <a:noFill/>
        </p:spPr>
        <p:txBody>
          <a:bodyPr wrap="none" rtlCol="0">
            <a:spAutoFit/>
          </a:bodyPr>
          <a:lstStyle/>
          <a:p>
            <a:r>
              <a:rPr lang="en-CA" sz="900" b="0" i="0">
                <a:solidFill>
                  <a:srgbClr val="002060"/>
                </a:solidFill>
                <a:effectLst/>
                <a:latin typeface="Arial" panose="020B0604020202020204" pitchFamily="34" charset="0"/>
                <a:cs typeface="Arial" panose="020B0604020202020204" pitchFamily="34" charset="0"/>
              </a:rPr>
              <a:t>Edu-Tek </a:t>
            </a:r>
            <a:r>
              <a:rPr lang="en-CA" sz="900" b="0" i="0" err="1">
                <a:solidFill>
                  <a:srgbClr val="002060"/>
                </a:solidFill>
                <a:effectLst/>
                <a:latin typeface="Arial" panose="020B0604020202020204" pitchFamily="34" charset="0"/>
                <a:cs typeface="Arial" panose="020B0604020202020204" pitchFamily="34" charset="0"/>
              </a:rPr>
              <a:t>Equipments</a:t>
            </a:r>
            <a:r>
              <a:rPr lang="en-CA" sz="900" b="0" i="0">
                <a:solidFill>
                  <a:srgbClr val="002060"/>
                </a:solidFill>
                <a:effectLst/>
                <a:latin typeface="Arial" panose="020B0604020202020204" pitchFamily="34" charset="0"/>
                <a:cs typeface="Arial" panose="020B0604020202020204" pitchFamily="34" charset="0"/>
              </a:rPr>
              <a:t> India Private Limited - 2024 - All Rights Reserved</a:t>
            </a:r>
          </a:p>
        </p:txBody>
      </p:sp>
      <p:pic>
        <p:nvPicPr>
          <p:cNvPr id="4" name="Picture 2">
            <a:extLst>
              <a:ext uri="{FF2B5EF4-FFF2-40B4-BE49-F238E27FC236}">
                <a16:creationId xmlns:a16="http://schemas.microsoft.com/office/drawing/2014/main" id="{2FB85579-D3BE-7D16-C616-AA3F4226D52D}"/>
              </a:ext>
            </a:extLst>
          </p:cNvPr>
          <p:cNvPicPr>
            <a:picLocks noChangeAspect="1" noChangeArrowheads="1"/>
          </p:cNvPicPr>
          <p:nvPr/>
        </p:nvPicPr>
        <p:blipFill>
          <a:blip r:embed="rId2" cstate="email">
            <a:extLst>
              <a:ext uri="{BEBA8EAE-BF5A-486C-A8C5-ECC9F3942E4B}">
                <a14:imgProps xmlns:a14="http://schemas.microsoft.com/office/drawing/2010/main">
                  <a14:imgLayer r:embed="rId3">
                    <a14:imgEffect>
                      <a14:sharpenSoften amount="-26000"/>
                    </a14:imgEffect>
                    <a14:imgEffect>
                      <a14:colorTemperature colorTemp="6819"/>
                    </a14:imgEffect>
                    <a14:imgEffect>
                      <a14:saturation sat="200000"/>
                    </a14:imgEffect>
                    <a14:imgEffect>
                      <a14:brightnessContrast bright="-16000" contrast="59000"/>
                    </a14:imgEffect>
                  </a14:imgLayer>
                </a14:imgProps>
              </a:ext>
              <a:ext uri="{28A0092B-C50C-407E-A947-70E740481C1C}">
                <a14:useLocalDpi xmlns:a14="http://schemas.microsoft.com/office/drawing/2010/main" val="0"/>
              </a:ext>
            </a:extLst>
          </a:blip>
          <a:srcRect/>
          <a:stretch>
            <a:fillRect/>
          </a:stretch>
        </p:blipFill>
        <p:spPr bwMode="auto">
          <a:xfrm>
            <a:off x="10322201" y="63305"/>
            <a:ext cx="1815785" cy="779378"/>
          </a:xfrm>
          <a:prstGeom prst="rect">
            <a:avLst/>
          </a:prstGeom>
          <a:gradFill>
            <a:gsLst>
              <a:gs pos="2000">
                <a:schemeClr val="accent1">
                  <a:lumMod val="45000"/>
                  <a:lumOff val="55000"/>
                </a:schemeClr>
              </a:gs>
              <a:gs pos="56000">
                <a:schemeClr val="accent1">
                  <a:lumMod val="30000"/>
                  <a:lumOff val="70000"/>
                </a:schemeClr>
              </a:gs>
            </a:gsLst>
            <a:lin ang="5400000" scaled="1"/>
          </a:gradFill>
        </p:spPr>
      </p:pic>
    </p:spTree>
    <p:extLst>
      <p:ext uri="{BB962C8B-B14F-4D97-AF65-F5344CB8AC3E}">
        <p14:creationId xmlns:p14="http://schemas.microsoft.com/office/powerpoint/2010/main" val="4963127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346AC0-BFBB-FE4A-F585-B6C6C3F8031A}"/>
              </a:ext>
            </a:extLst>
          </p:cNvPr>
          <p:cNvSpPr>
            <a:spLocks noGrp="1"/>
          </p:cNvSpPr>
          <p:nvPr>
            <p:ph type="title"/>
          </p:nvPr>
        </p:nvSpPr>
        <p:spPr>
          <a:xfrm>
            <a:off x="695754" y="394954"/>
            <a:ext cx="10515600" cy="779378"/>
          </a:xfrm>
        </p:spPr>
        <p:txBody>
          <a:bodyPr/>
          <a:lstStyle/>
          <a:p>
            <a:pPr marL="0" indent="0">
              <a:buNone/>
            </a:pPr>
            <a:r>
              <a:rPr lang="en-US" sz="4400" b="1"/>
              <a:t>Key Value Adders</a:t>
            </a:r>
          </a:p>
        </p:txBody>
      </p:sp>
      <p:sp>
        <p:nvSpPr>
          <p:cNvPr id="5" name="TextBox 4">
            <a:extLst>
              <a:ext uri="{FF2B5EF4-FFF2-40B4-BE49-F238E27FC236}">
                <a16:creationId xmlns:a16="http://schemas.microsoft.com/office/drawing/2014/main" id="{AE52FDCB-EDAA-534F-C065-5D3DE88CF2E0}"/>
              </a:ext>
            </a:extLst>
          </p:cNvPr>
          <p:cNvSpPr txBox="1"/>
          <p:nvPr/>
        </p:nvSpPr>
        <p:spPr>
          <a:xfrm>
            <a:off x="4189068" y="6595393"/>
            <a:ext cx="3813865" cy="230832"/>
          </a:xfrm>
          <a:prstGeom prst="rect">
            <a:avLst/>
          </a:prstGeom>
          <a:noFill/>
        </p:spPr>
        <p:txBody>
          <a:bodyPr wrap="none" rtlCol="0">
            <a:spAutoFit/>
          </a:bodyPr>
          <a:lstStyle/>
          <a:p>
            <a:r>
              <a:rPr lang="en-CA" sz="900" b="0" i="0">
                <a:solidFill>
                  <a:srgbClr val="002060"/>
                </a:solidFill>
                <a:effectLst/>
                <a:latin typeface="Arial" panose="020B0604020202020204" pitchFamily="34" charset="0"/>
                <a:cs typeface="Arial" panose="020B0604020202020204" pitchFamily="34" charset="0"/>
              </a:rPr>
              <a:t>Edu-Tek </a:t>
            </a:r>
            <a:r>
              <a:rPr lang="en-CA" sz="900" b="0" i="0" err="1">
                <a:solidFill>
                  <a:srgbClr val="002060"/>
                </a:solidFill>
                <a:effectLst/>
                <a:latin typeface="Arial" panose="020B0604020202020204" pitchFamily="34" charset="0"/>
                <a:cs typeface="Arial" panose="020B0604020202020204" pitchFamily="34" charset="0"/>
              </a:rPr>
              <a:t>Equipments</a:t>
            </a:r>
            <a:r>
              <a:rPr lang="en-CA" sz="900" b="0" i="0">
                <a:solidFill>
                  <a:srgbClr val="002060"/>
                </a:solidFill>
                <a:effectLst/>
                <a:latin typeface="Arial" panose="020B0604020202020204" pitchFamily="34" charset="0"/>
                <a:cs typeface="Arial" panose="020B0604020202020204" pitchFamily="34" charset="0"/>
              </a:rPr>
              <a:t> India Private Limited - 2024 - All Rights Reserved</a:t>
            </a:r>
          </a:p>
        </p:txBody>
      </p:sp>
      <p:sp>
        <p:nvSpPr>
          <p:cNvPr id="4" name="Content Placeholder 2">
            <a:extLst>
              <a:ext uri="{FF2B5EF4-FFF2-40B4-BE49-F238E27FC236}">
                <a16:creationId xmlns:a16="http://schemas.microsoft.com/office/drawing/2014/main" id="{5C897E65-2D5A-A86B-D84D-93149404D5E7}"/>
              </a:ext>
            </a:extLst>
          </p:cNvPr>
          <p:cNvSpPr>
            <a:spLocks noGrp="1"/>
          </p:cNvSpPr>
          <p:nvPr>
            <p:ph idx="1"/>
          </p:nvPr>
        </p:nvSpPr>
        <p:spPr>
          <a:xfrm>
            <a:off x="432307" y="1199858"/>
            <a:ext cx="11327386" cy="5421060"/>
          </a:xfrm>
        </p:spPr>
        <p:txBody>
          <a:bodyPr vert="horz" lIns="91440" tIns="45720" rIns="91440" bIns="45720" rtlCol="0" anchor="t">
            <a:normAutofit/>
          </a:bodyPr>
          <a:lstStyle/>
          <a:p>
            <a:r>
              <a:rPr lang="en-CA" sz="1800" b="1">
                <a:solidFill>
                  <a:srgbClr val="0000CC"/>
                </a:solidFill>
              </a:rPr>
              <a:t>Scaled Models of Real Working Engines</a:t>
            </a:r>
            <a:r>
              <a:rPr lang="en-CA" sz="1800" b="1">
                <a:solidFill>
                  <a:srgbClr val="002060"/>
                </a:solidFill>
              </a:rPr>
              <a:t>: </a:t>
            </a:r>
            <a:r>
              <a:rPr lang="en-CA" sz="1800"/>
              <a:t>Being </a:t>
            </a:r>
            <a:r>
              <a:rPr lang="en-CA" sz="1800" b="1"/>
              <a:t>scaled models of actual working engines</a:t>
            </a:r>
            <a:r>
              <a:rPr lang="en-CA" sz="1800"/>
              <a:t>, these models are large enough to display all the working parts of the engine, providing a comprehensive learning experience. </a:t>
            </a:r>
            <a:r>
              <a:rPr lang="en-CA" sz="1800" b="1"/>
              <a:t>Please refer to videos attached on slides: 8, 10, 12, 14, 17, 19, 21, 25, 27, 29, 33, 35, 37, 39, 41, 43, 45, 48, 50, &amp; 52 for a better view of these models.</a:t>
            </a:r>
          </a:p>
          <a:p>
            <a:r>
              <a:rPr lang="en-CA" sz="1800" b="1">
                <a:solidFill>
                  <a:srgbClr val="0000CC"/>
                </a:solidFill>
              </a:rPr>
              <a:t>Superior to Traditional Cut-Section Models:</a:t>
            </a:r>
            <a:r>
              <a:rPr lang="en-CA" sz="1800">
                <a:solidFill>
                  <a:srgbClr val="0000CC"/>
                </a:solidFill>
              </a:rPr>
              <a:t> </a:t>
            </a:r>
            <a:r>
              <a:rPr lang="en-CA" sz="1800"/>
              <a:t>Our models offer a more detailed and accurate representation compared to standard cut-section models.</a:t>
            </a:r>
          </a:p>
          <a:p>
            <a:r>
              <a:rPr lang="en-CA" sz="1800" b="1">
                <a:solidFill>
                  <a:srgbClr val="0000CC"/>
                </a:solidFill>
              </a:rPr>
              <a:t>High Quality with Great Attention to Detail:</a:t>
            </a:r>
            <a:r>
              <a:rPr lang="en-CA" sz="1800">
                <a:solidFill>
                  <a:srgbClr val="0000CC"/>
                </a:solidFill>
              </a:rPr>
              <a:t> </a:t>
            </a:r>
            <a:r>
              <a:rPr lang="en-CA" sz="1800"/>
              <a:t>All parts </a:t>
            </a:r>
            <a:r>
              <a:rPr lang="en-CA" sz="1800" b="1"/>
              <a:t>closely mimic those in real engines</a:t>
            </a:r>
            <a:r>
              <a:rPr lang="en-CA" sz="1800"/>
              <a:t>, allowing students to observe details that are difficult to grasp through textbooks or online videos.</a:t>
            </a:r>
          </a:p>
          <a:p>
            <a:r>
              <a:rPr lang="en-CA" sz="1800" b="1">
                <a:solidFill>
                  <a:srgbClr val="0000CC"/>
                </a:solidFill>
              </a:rPr>
              <a:t>Flexibility:</a:t>
            </a:r>
            <a:r>
              <a:rPr lang="en-CA" sz="1800">
                <a:solidFill>
                  <a:srgbClr val="0000CC"/>
                </a:solidFill>
              </a:rPr>
              <a:t> </a:t>
            </a:r>
            <a:r>
              <a:rPr lang="en-CA" sz="1800"/>
              <a:t>Equipment can be provided in both Completely Knocked Down (CKD) and assembled forms. CKD equipment can be assembled by students themselves, enabling them to understand the intricate details involved in building equipment and gain practical knowledge of how to assemble different parts and run the engines with actual fuel / electrical supply.</a:t>
            </a:r>
            <a:endParaRPr lang="en-CA" sz="1800" b="1">
              <a:solidFill>
                <a:srgbClr val="002060"/>
              </a:solidFill>
            </a:endParaRPr>
          </a:p>
          <a:p>
            <a:r>
              <a:rPr lang="en-CA" sz="1800" b="1">
                <a:solidFill>
                  <a:srgbClr val="0000CC"/>
                </a:solidFill>
              </a:rPr>
              <a:t>Zero Installation Time</a:t>
            </a:r>
            <a:r>
              <a:rPr lang="en-CA" sz="1800" b="1">
                <a:solidFill>
                  <a:srgbClr val="002060"/>
                </a:solidFill>
              </a:rPr>
              <a:t>:</a:t>
            </a:r>
            <a:r>
              <a:rPr lang="en-CA" sz="1800">
                <a:solidFill>
                  <a:srgbClr val="002060"/>
                </a:solidFill>
              </a:rPr>
              <a:t> </a:t>
            </a:r>
            <a:r>
              <a:rPr lang="en-CA" sz="1800"/>
              <a:t>These working models require no installation time, making it ready to use immediately upon arrival.</a:t>
            </a:r>
          </a:p>
          <a:p>
            <a:r>
              <a:rPr lang="en-CA" sz="1800" b="1">
                <a:solidFill>
                  <a:srgbClr val="0000CC"/>
                </a:solidFill>
              </a:rPr>
              <a:t>Cost-Effective:</a:t>
            </a:r>
            <a:r>
              <a:rPr lang="en-CA" sz="1800">
                <a:solidFill>
                  <a:srgbClr val="0000CC"/>
                </a:solidFill>
              </a:rPr>
              <a:t> </a:t>
            </a:r>
            <a:r>
              <a:rPr lang="en-CA" sz="1800"/>
              <a:t>These working models are low-cost and can be purchased without the need for a tendering process.</a:t>
            </a:r>
          </a:p>
          <a:p>
            <a:r>
              <a:rPr lang="en-CA" sz="1800" b="1">
                <a:solidFill>
                  <a:srgbClr val="0000CC"/>
                </a:solidFill>
              </a:rPr>
              <a:t>Easily Transportable:</a:t>
            </a:r>
            <a:r>
              <a:rPr lang="en-CA" sz="1800">
                <a:solidFill>
                  <a:srgbClr val="0000CC"/>
                </a:solidFill>
              </a:rPr>
              <a:t> </a:t>
            </a:r>
            <a:r>
              <a:rPr lang="en-CA" sz="1800"/>
              <a:t>All the models are light-weight and can easily be carried in the classroom for teaching purposes.</a:t>
            </a:r>
          </a:p>
          <a:p>
            <a:pPr marL="0" indent="0">
              <a:buNone/>
            </a:pPr>
            <a:endParaRPr lang="en-US" sz="2000">
              <a:latin typeface="Arial" panose="020B0604020202020204" pitchFamily="34" charset="0"/>
              <a:cs typeface="Arial" panose="020B0604020202020204" pitchFamily="34" charset="0"/>
            </a:endParaRPr>
          </a:p>
        </p:txBody>
      </p:sp>
      <p:pic>
        <p:nvPicPr>
          <p:cNvPr id="3" name="Picture 2">
            <a:extLst>
              <a:ext uri="{FF2B5EF4-FFF2-40B4-BE49-F238E27FC236}">
                <a16:creationId xmlns:a16="http://schemas.microsoft.com/office/drawing/2014/main" id="{15FFF088-4F27-A9E4-31D5-440877BD4D37}"/>
              </a:ext>
            </a:extLst>
          </p:cNvPr>
          <p:cNvPicPr>
            <a:picLocks noChangeAspect="1" noChangeArrowheads="1"/>
          </p:cNvPicPr>
          <p:nvPr/>
        </p:nvPicPr>
        <p:blipFill>
          <a:blip r:embed="rId2" cstate="email">
            <a:extLst>
              <a:ext uri="{BEBA8EAE-BF5A-486C-A8C5-ECC9F3942E4B}">
                <a14:imgProps xmlns:a14="http://schemas.microsoft.com/office/drawing/2010/main">
                  <a14:imgLayer r:embed="rId3">
                    <a14:imgEffect>
                      <a14:sharpenSoften amount="-26000"/>
                    </a14:imgEffect>
                    <a14:imgEffect>
                      <a14:colorTemperature colorTemp="6819"/>
                    </a14:imgEffect>
                    <a14:imgEffect>
                      <a14:saturation sat="200000"/>
                    </a14:imgEffect>
                    <a14:imgEffect>
                      <a14:brightnessContrast bright="-16000" contrast="59000"/>
                    </a14:imgEffect>
                  </a14:imgLayer>
                </a14:imgProps>
              </a:ext>
              <a:ext uri="{28A0092B-C50C-407E-A947-70E740481C1C}">
                <a14:useLocalDpi xmlns:a14="http://schemas.microsoft.com/office/drawing/2010/main" val="0"/>
              </a:ext>
            </a:extLst>
          </a:blip>
          <a:srcRect/>
          <a:stretch>
            <a:fillRect/>
          </a:stretch>
        </p:blipFill>
        <p:spPr bwMode="auto">
          <a:xfrm>
            <a:off x="10322201" y="63305"/>
            <a:ext cx="1815785" cy="779378"/>
          </a:xfrm>
          <a:prstGeom prst="rect">
            <a:avLst/>
          </a:prstGeom>
          <a:gradFill>
            <a:gsLst>
              <a:gs pos="2000">
                <a:schemeClr val="accent1">
                  <a:lumMod val="45000"/>
                  <a:lumOff val="55000"/>
                </a:schemeClr>
              </a:gs>
              <a:gs pos="56000">
                <a:schemeClr val="accent1">
                  <a:lumMod val="30000"/>
                  <a:lumOff val="70000"/>
                </a:schemeClr>
              </a:gs>
            </a:gsLst>
            <a:lin ang="5400000" scaled="1"/>
          </a:gradFill>
        </p:spPr>
      </p:pic>
    </p:spTree>
    <p:extLst>
      <p:ext uri="{BB962C8B-B14F-4D97-AF65-F5344CB8AC3E}">
        <p14:creationId xmlns:p14="http://schemas.microsoft.com/office/powerpoint/2010/main" val="7935164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346AC0-BFBB-FE4A-F585-B6C6C3F8031A}"/>
              </a:ext>
            </a:extLst>
          </p:cNvPr>
          <p:cNvSpPr>
            <a:spLocks noGrp="1"/>
          </p:cNvSpPr>
          <p:nvPr>
            <p:ph type="title"/>
          </p:nvPr>
        </p:nvSpPr>
        <p:spPr>
          <a:xfrm>
            <a:off x="695754" y="394954"/>
            <a:ext cx="10515600" cy="779378"/>
          </a:xfrm>
        </p:spPr>
        <p:txBody>
          <a:bodyPr/>
          <a:lstStyle/>
          <a:p>
            <a:pPr marL="0" indent="0">
              <a:buNone/>
            </a:pPr>
            <a:r>
              <a:rPr lang="en-US" sz="4400" b="1"/>
              <a:t>Aerial Engines</a:t>
            </a:r>
          </a:p>
        </p:txBody>
      </p:sp>
      <p:graphicFrame>
        <p:nvGraphicFramePr>
          <p:cNvPr id="7" name="Content Placeholder 2">
            <a:extLst>
              <a:ext uri="{FF2B5EF4-FFF2-40B4-BE49-F238E27FC236}">
                <a16:creationId xmlns:a16="http://schemas.microsoft.com/office/drawing/2014/main" id="{D62AAE4D-2DEB-8ACB-ED79-56DE70873691}"/>
              </a:ext>
            </a:extLst>
          </p:cNvPr>
          <p:cNvGraphicFramePr>
            <a:graphicFrameLocks noGrp="1"/>
          </p:cNvGraphicFramePr>
          <p:nvPr>
            <p:ph idx="1"/>
            <p:extLst>
              <p:ext uri="{D42A27DB-BD31-4B8C-83A1-F6EECF244321}">
                <p14:modId xmlns:p14="http://schemas.microsoft.com/office/powerpoint/2010/main" val="2776956227"/>
              </p:ext>
            </p:extLst>
          </p:nvPr>
        </p:nvGraphicFramePr>
        <p:xfrm>
          <a:off x="696246" y="1174332"/>
          <a:ext cx="10800000" cy="267354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TextBox 4">
            <a:extLst>
              <a:ext uri="{FF2B5EF4-FFF2-40B4-BE49-F238E27FC236}">
                <a16:creationId xmlns:a16="http://schemas.microsoft.com/office/drawing/2014/main" id="{AE52FDCB-EDAA-534F-C065-5D3DE88CF2E0}"/>
              </a:ext>
            </a:extLst>
          </p:cNvPr>
          <p:cNvSpPr txBox="1"/>
          <p:nvPr/>
        </p:nvSpPr>
        <p:spPr>
          <a:xfrm>
            <a:off x="4189068" y="6595393"/>
            <a:ext cx="3813865" cy="230832"/>
          </a:xfrm>
          <a:prstGeom prst="rect">
            <a:avLst/>
          </a:prstGeom>
          <a:noFill/>
        </p:spPr>
        <p:txBody>
          <a:bodyPr wrap="none" rtlCol="0">
            <a:spAutoFit/>
          </a:bodyPr>
          <a:lstStyle/>
          <a:p>
            <a:r>
              <a:rPr lang="en-CA" sz="900" b="0" i="0">
                <a:solidFill>
                  <a:srgbClr val="002060"/>
                </a:solidFill>
                <a:effectLst/>
                <a:latin typeface="Arial" panose="020B0604020202020204" pitchFamily="34" charset="0"/>
                <a:cs typeface="Arial" panose="020B0604020202020204" pitchFamily="34" charset="0"/>
              </a:rPr>
              <a:t>Edu-Tek </a:t>
            </a:r>
            <a:r>
              <a:rPr lang="en-CA" sz="900" b="0" i="0" err="1">
                <a:solidFill>
                  <a:srgbClr val="002060"/>
                </a:solidFill>
                <a:effectLst/>
                <a:latin typeface="Arial" panose="020B0604020202020204" pitchFamily="34" charset="0"/>
                <a:cs typeface="Arial" panose="020B0604020202020204" pitchFamily="34" charset="0"/>
              </a:rPr>
              <a:t>Equipments</a:t>
            </a:r>
            <a:r>
              <a:rPr lang="en-CA" sz="900" b="0" i="0">
                <a:solidFill>
                  <a:srgbClr val="002060"/>
                </a:solidFill>
                <a:effectLst/>
                <a:latin typeface="Arial" panose="020B0604020202020204" pitchFamily="34" charset="0"/>
                <a:cs typeface="Arial" panose="020B0604020202020204" pitchFamily="34" charset="0"/>
              </a:rPr>
              <a:t> India Private Limited - 2024 - All Rights Reserved</a:t>
            </a:r>
          </a:p>
        </p:txBody>
      </p:sp>
      <p:pic>
        <p:nvPicPr>
          <p:cNvPr id="4" name="Picture 2" descr="A blue text on a white background&#10;&#10;Description automatically generated">
            <a:extLst>
              <a:ext uri="{FF2B5EF4-FFF2-40B4-BE49-F238E27FC236}">
                <a16:creationId xmlns:a16="http://schemas.microsoft.com/office/drawing/2014/main" id="{7304CD18-5F72-793F-64ED-DC147EBEA6EB}"/>
              </a:ext>
            </a:extLst>
          </p:cNvPr>
          <p:cNvPicPr>
            <a:picLocks noChangeAspect="1" noChangeArrowheads="1"/>
          </p:cNvPicPr>
          <p:nvPr/>
        </p:nvPicPr>
        <p:blipFill>
          <a:blip r:embed="rId7" cstate="email">
            <a:extLst>
              <a:ext uri="{BEBA8EAE-BF5A-486C-A8C5-ECC9F3942E4B}">
                <a14:imgProps xmlns:a14="http://schemas.microsoft.com/office/drawing/2010/main">
                  <a14:imgLayer r:embed="rId8">
                    <a14:imgEffect>
                      <a14:sharpenSoften amount="-26000"/>
                    </a14:imgEffect>
                    <a14:imgEffect>
                      <a14:colorTemperature colorTemp="6819"/>
                    </a14:imgEffect>
                    <a14:imgEffect>
                      <a14:saturation sat="200000"/>
                    </a14:imgEffect>
                    <a14:imgEffect>
                      <a14:brightnessContrast bright="-16000" contrast="59000"/>
                    </a14:imgEffect>
                  </a14:imgLayer>
                </a14:imgProps>
              </a:ext>
              <a:ext uri="{28A0092B-C50C-407E-A947-70E740481C1C}">
                <a14:useLocalDpi xmlns:a14="http://schemas.microsoft.com/office/drawing/2010/main" val="0"/>
              </a:ext>
            </a:extLst>
          </a:blip>
          <a:srcRect/>
          <a:stretch>
            <a:fillRect/>
          </a:stretch>
        </p:blipFill>
        <p:spPr bwMode="auto">
          <a:xfrm>
            <a:off x="10322201" y="63305"/>
            <a:ext cx="1815785" cy="779378"/>
          </a:xfrm>
          <a:prstGeom prst="rect">
            <a:avLst/>
          </a:prstGeom>
          <a:gradFill>
            <a:gsLst>
              <a:gs pos="2000">
                <a:schemeClr val="accent1">
                  <a:lumMod val="45000"/>
                  <a:lumOff val="55000"/>
                </a:schemeClr>
              </a:gs>
              <a:gs pos="56000">
                <a:schemeClr val="accent1">
                  <a:lumMod val="30000"/>
                  <a:lumOff val="70000"/>
                </a:schemeClr>
              </a:gs>
            </a:gsLst>
            <a:lin ang="5400000" scaled="1"/>
          </a:gradFill>
        </p:spPr>
      </p:pic>
    </p:spTree>
    <p:extLst>
      <p:ext uri="{BB962C8B-B14F-4D97-AF65-F5344CB8AC3E}">
        <p14:creationId xmlns:p14="http://schemas.microsoft.com/office/powerpoint/2010/main" val="1167962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346AC0-BFBB-FE4A-F585-B6C6C3F8031A}"/>
              </a:ext>
            </a:extLst>
          </p:cNvPr>
          <p:cNvSpPr>
            <a:spLocks noGrp="1"/>
          </p:cNvSpPr>
          <p:nvPr>
            <p:ph type="title"/>
          </p:nvPr>
        </p:nvSpPr>
        <p:spPr>
          <a:xfrm>
            <a:off x="695754" y="394954"/>
            <a:ext cx="10515600" cy="779378"/>
          </a:xfrm>
        </p:spPr>
        <p:txBody>
          <a:bodyPr/>
          <a:lstStyle/>
          <a:p>
            <a:pPr marL="0" indent="0">
              <a:buNone/>
            </a:pPr>
            <a:r>
              <a:rPr lang="en-US" sz="4400" b="1"/>
              <a:t>Aerial Engines</a:t>
            </a:r>
          </a:p>
        </p:txBody>
      </p:sp>
      <p:sp>
        <p:nvSpPr>
          <p:cNvPr id="3" name="Content Placeholder 2">
            <a:extLst>
              <a:ext uri="{FF2B5EF4-FFF2-40B4-BE49-F238E27FC236}">
                <a16:creationId xmlns:a16="http://schemas.microsoft.com/office/drawing/2014/main" id="{10971E08-8F83-F33B-F256-23411E4C7274}"/>
              </a:ext>
            </a:extLst>
          </p:cNvPr>
          <p:cNvSpPr>
            <a:spLocks noGrp="1"/>
          </p:cNvSpPr>
          <p:nvPr>
            <p:ph idx="1"/>
          </p:nvPr>
        </p:nvSpPr>
        <p:spPr>
          <a:xfrm>
            <a:off x="231648" y="1092145"/>
            <a:ext cx="5039985" cy="413836"/>
          </a:xfrm>
        </p:spPr>
        <p:txBody>
          <a:bodyPr>
            <a:normAutofit/>
          </a:bodyPr>
          <a:lstStyle/>
          <a:p>
            <a:pPr marL="457200" lvl="1" indent="0">
              <a:buNone/>
            </a:pPr>
            <a:r>
              <a:rPr lang="en-US" sz="2000" b="1">
                <a:solidFill>
                  <a:srgbClr val="0000CC"/>
                </a:solidFill>
                <a:latin typeface="+mj-lt"/>
                <a:cs typeface="Aharoni" panose="02010803020104030203" pitchFamily="2" charset="-79"/>
              </a:rPr>
              <a:t>Working Scaled Model: Turbo fan Engine</a:t>
            </a:r>
          </a:p>
        </p:txBody>
      </p:sp>
      <p:sp>
        <p:nvSpPr>
          <p:cNvPr id="5" name="TextBox 4">
            <a:extLst>
              <a:ext uri="{FF2B5EF4-FFF2-40B4-BE49-F238E27FC236}">
                <a16:creationId xmlns:a16="http://schemas.microsoft.com/office/drawing/2014/main" id="{AE52FDCB-EDAA-534F-C065-5D3DE88CF2E0}"/>
              </a:ext>
            </a:extLst>
          </p:cNvPr>
          <p:cNvSpPr txBox="1"/>
          <p:nvPr/>
        </p:nvSpPr>
        <p:spPr>
          <a:xfrm>
            <a:off x="4189068" y="6595393"/>
            <a:ext cx="3813865" cy="230832"/>
          </a:xfrm>
          <a:prstGeom prst="rect">
            <a:avLst/>
          </a:prstGeom>
          <a:noFill/>
        </p:spPr>
        <p:txBody>
          <a:bodyPr wrap="none" rtlCol="0">
            <a:spAutoFit/>
          </a:bodyPr>
          <a:lstStyle/>
          <a:p>
            <a:r>
              <a:rPr lang="en-CA" sz="900" b="0" i="0">
                <a:solidFill>
                  <a:srgbClr val="002060"/>
                </a:solidFill>
                <a:effectLst/>
                <a:latin typeface="Arial" panose="020B0604020202020204" pitchFamily="34" charset="0"/>
                <a:cs typeface="Arial" panose="020B0604020202020204" pitchFamily="34" charset="0"/>
              </a:rPr>
              <a:t>Edu-Tek </a:t>
            </a:r>
            <a:r>
              <a:rPr lang="en-CA" sz="900" b="0" i="0" err="1">
                <a:solidFill>
                  <a:srgbClr val="002060"/>
                </a:solidFill>
                <a:effectLst/>
                <a:latin typeface="Arial" panose="020B0604020202020204" pitchFamily="34" charset="0"/>
                <a:cs typeface="Arial" panose="020B0604020202020204" pitchFamily="34" charset="0"/>
              </a:rPr>
              <a:t>Equipments</a:t>
            </a:r>
            <a:r>
              <a:rPr lang="en-CA" sz="900" b="0" i="0">
                <a:solidFill>
                  <a:srgbClr val="002060"/>
                </a:solidFill>
                <a:effectLst/>
                <a:latin typeface="Arial" panose="020B0604020202020204" pitchFamily="34" charset="0"/>
                <a:cs typeface="Arial" panose="020B0604020202020204" pitchFamily="34" charset="0"/>
              </a:rPr>
              <a:t> India Private Limited - 2024 - All Rights Reserved</a:t>
            </a:r>
          </a:p>
        </p:txBody>
      </p:sp>
      <p:pic>
        <p:nvPicPr>
          <p:cNvPr id="3074" name="Picture 2" descr="User picture">
            <a:extLst>
              <a:ext uri="{FF2B5EF4-FFF2-40B4-BE49-F238E27FC236}">
                <a16:creationId xmlns:a16="http://schemas.microsoft.com/office/drawing/2014/main" id="{226B9229-9D24-808C-490F-FB57749D3E1F}"/>
              </a:ext>
            </a:extLst>
          </p:cNvPr>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719821" y="1840830"/>
            <a:ext cx="6186305" cy="3880719"/>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Trent 900 Aircraft Engine Model Kit ">
            <a:extLst>
              <a:ext uri="{FF2B5EF4-FFF2-40B4-BE49-F238E27FC236}">
                <a16:creationId xmlns:a16="http://schemas.microsoft.com/office/drawing/2014/main" id="{FB10204D-F704-9BD3-33C4-0FCA0C0EACE9}"/>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6992230" y="1840831"/>
            <a:ext cx="2492691" cy="2124828"/>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1: 20 Scale Turbofan Engine Mechanical Science STEM Toy">
            <a:extLst>
              <a:ext uri="{FF2B5EF4-FFF2-40B4-BE49-F238E27FC236}">
                <a16:creationId xmlns:a16="http://schemas.microsoft.com/office/drawing/2014/main" id="{D1AC28E6-C247-8A16-70E0-0D2198F41D0D}"/>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6992230" y="4001755"/>
            <a:ext cx="2492691" cy="1719794"/>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D410498C-E8D0-7D0D-9C47-FCE8953CF1C4}"/>
              </a:ext>
            </a:extLst>
          </p:cNvPr>
          <p:cNvSpPr txBox="1"/>
          <p:nvPr/>
        </p:nvSpPr>
        <p:spPr>
          <a:xfrm>
            <a:off x="9713331" y="2253085"/>
            <a:ext cx="1927295" cy="3416320"/>
          </a:xfrm>
          <a:prstGeom prst="rect">
            <a:avLst/>
          </a:prstGeom>
          <a:noFill/>
        </p:spPr>
        <p:txBody>
          <a:bodyPr wrap="square" lIns="91440" tIns="45720" rIns="91440" bIns="45720" rtlCol="0" anchor="t">
            <a:spAutoFit/>
          </a:bodyPr>
          <a:lstStyle/>
          <a:p>
            <a:r>
              <a:rPr lang="en-CA" sz="1200" b="0" i="0">
                <a:solidFill>
                  <a:srgbClr val="000000"/>
                </a:solidFill>
                <a:effectLst/>
                <a:highlight>
                  <a:srgbClr val="FFFFFF"/>
                </a:highlight>
                <a:latin typeface="Arial"/>
                <a:cs typeface="Arial"/>
              </a:rPr>
              <a:t>Material: Resin Plastic</a:t>
            </a:r>
          </a:p>
          <a:p>
            <a:br>
              <a:rPr lang="en-CA" sz="1200">
                <a:latin typeface="Arial" panose="020B0604020202020204" pitchFamily="34" charset="0"/>
                <a:cs typeface="Arial" panose="020B0604020202020204" pitchFamily="34" charset="0"/>
              </a:rPr>
            </a:br>
            <a:r>
              <a:rPr lang="en-CA" sz="1200" b="0" i="0">
                <a:solidFill>
                  <a:srgbClr val="000000"/>
                </a:solidFill>
                <a:effectLst/>
                <a:highlight>
                  <a:srgbClr val="FFFFFF"/>
                </a:highlight>
                <a:latin typeface="Arial"/>
                <a:cs typeface="Arial"/>
              </a:rPr>
              <a:t>Model: TR900 Aircraft Turbofan Engine Model</a:t>
            </a:r>
          </a:p>
          <a:p>
            <a:br>
              <a:rPr lang="en-CA" sz="1200">
                <a:latin typeface="Arial" panose="020B0604020202020204" pitchFamily="34" charset="0"/>
                <a:cs typeface="Arial" panose="020B0604020202020204" pitchFamily="34" charset="0"/>
              </a:rPr>
            </a:br>
            <a:r>
              <a:rPr lang="en-CA" sz="1200" b="0" i="0">
                <a:solidFill>
                  <a:srgbClr val="000000"/>
                </a:solidFill>
                <a:effectLst/>
                <a:highlight>
                  <a:srgbClr val="FFFFFF"/>
                </a:highlight>
                <a:latin typeface="Arial"/>
                <a:cs typeface="Arial"/>
              </a:rPr>
              <a:t>Scale: 1/20</a:t>
            </a:r>
          </a:p>
          <a:p>
            <a:br>
              <a:rPr lang="en-CA" sz="1200">
                <a:latin typeface="Arial" panose="020B0604020202020204" pitchFamily="34" charset="0"/>
                <a:cs typeface="Arial" panose="020B0604020202020204" pitchFamily="34" charset="0"/>
              </a:rPr>
            </a:br>
            <a:r>
              <a:rPr lang="en-CA" sz="1200" b="0" i="0">
                <a:solidFill>
                  <a:srgbClr val="000000"/>
                </a:solidFill>
                <a:effectLst/>
                <a:highlight>
                  <a:srgbClr val="FFFFFF"/>
                </a:highlight>
                <a:latin typeface="Arial"/>
                <a:cs typeface="Arial"/>
              </a:rPr>
              <a:t>Product Dimensions:</a:t>
            </a:r>
            <a:r>
              <a:rPr lang="en-CA" sz="1200">
                <a:solidFill>
                  <a:srgbClr val="000000"/>
                </a:solidFill>
                <a:highlight>
                  <a:srgbClr val="FFFFFF"/>
                </a:highlight>
                <a:latin typeface="Arial"/>
                <a:cs typeface="Arial"/>
              </a:rPr>
              <a:t> </a:t>
            </a:r>
          </a:p>
          <a:p>
            <a:r>
              <a:rPr lang="en-CA" sz="1200" b="0" i="0">
                <a:solidFill>
                  <a:srgbClr val="000000"/>
                </a:solidFill>
                <a:effectLst/>
                <a:highlight>
                  <a:srgbClr val="FFFFFF"/>
                </a:highlight>
                <a:latin typeface="Arial"/>
                <a:cs typeface="Arial"/>
              </a:rPr>
              <a:t>34 x 15 x 18cm</a:t>
            </a:r>
          </a:p>
          <a:p>
            <a:br>
              <a:rPr lang="en-CA" sz="1200">
                <a:latin typeface="Arial" panose="020B0604020202020204" pitchFamily="34" charset="0"/>
                <a:cs typeface="Arial" panose="020B0604020202020204" pitchFamily="34" charset="0"/>
              </a:rPr>
            </a:br>
            <a:r>
              <a:rPr lang="en-CA" sz="1200" b="0" i="0">
                <a:solidFill>
                  <a:srgbClr val="000000"/>
                </a:solidFill>
                <a:effectLst/>
                <a:highlight>
                  <a:srgbClr val="FFFFFF"/>
                </a:highlight>
                <a:latin typeface="Arial"/>
                <a:cs typeface="Arial"/>
              </a:rPr>
              <a:t>Product Weight: 1000g</a:t>
            </a:r>
          </a:p>
          <a:p>
            <a:br>
              <a:rPr lang="en-CA" sz="1200">
                <a:latin typeface="Arial" panose="020B0604020202020204" pitchFamily="34" charset="0"/>
                <a:cs typeface="Arial" panose="020B0604020202020204" pitchFamily="34" charset="0"/>
              </a:rPr>
            </a:br>
            <a:r>
              <a:rPr lang="en-CA" sz="1200" b="0" i="0">
                <a:solidFill>
                  <a:srgbClr val="000000"/>
                </a:solidFill>
                <a:effectLst/>
                <a:highlight>
                  <a:srgbClr val="FFFFFF"/>
                </a:highlight>
                <a:latin typeface="Arial"/>
                <a:cs typeface="Arial"/>
              </a:rPr>
              <a:t>Package Dimensions:</a:t>
            </a:r>
            <a:r>
              <a:rPr lang="en-CA" sz="1200">
                <a:solidFill>
                  <a:srgbClr val="000000"/>
                </a:solidFill>
                <a:highlight>
                  <a:srgbClr val="FFFFFF"/>
                </a:highlight>
                <a:latin typeface="Arial"/>
                <a:cs typeface="Arial"/>
              </a:rPr>
              <a:t> </a:t>
            </a:r>
            <a:endParaRPr lang="en-CA" sz="1200" b="0" i="0">
              <a:solidFill>
                <a:srgbClr val="000000"/>
              </a:solidFill>
              <a:effectLst/>
              <a:highlight>
                <a:srgbClr val="FFFFFF"/>
              </a:highlight>
              <a:latin typeface="Arial" panose="020B0604020202020204" pitchFamily="34" charset="0"/>
              <a:cs typeface="Arial" panose="020B0604020202020204" pitchFamily="34" charset="0"/>
            </a:endParaRPr>
          </a:p>
          <a:p>
            <a:r>
              <a:rPr lang="en-CA" sz="1200" b="0" i="0">
                <a:solidFill>
                  <a:srgbClr val="000000"/>
                </a:solidFill>
                <a:effectLst/>
                <a:highlight>
                  <a:srgbClr val="FFFFFF"/>
                </a:highlight>
                <a:latin typeface="Arial"/>
                <a:cs typeface="Arial"/>
              </a:rPr>
              <a:t>30 x 30 x 10cm</a:t>
            </a:r>
          </a:p>
          <a:p>
            <a:br>
              <a:rPr lang="en-CA" sz="1200">
                <a:latin typeface="Arial" panose="020B0604020202020204" pitchFamily="34" charset="0"/>
                <a:cs typeface="Arial" panose="020B0604020202020204" pitchFamily="34" charset="0"/>
              </a:rPr>
            </a:br>
            <a:r>
              <a:rPr lang="en-CA" sz="1200" b="0" i="0">
                <a:solidFill>
                  <a:srgbClr val="000000"/>
                </a:solidFill>
                <a:effectLst/>
                <a:highlight>
                  <a:srgbClr val="FFFFFF"/>
                </a:highlight>
                <a:latin typeface="Arial"/>
                <a:cs typeface="Arial"/>
              </a:rPr>
              <a:t>Package Weight: 1200g</a:t>
            </a:r>
          </a:p>
          <a:p>
            <a:endParaRPr lang="en-CA" sz="1200">
              <a:solidFill>
                <a:srgbClr val="000000"/>
              </a:solidFill>
              <a:highlight>
                <a:srgbClr val="FFFFFF"/>
              </a:highlight>
              <a:latin typeface="Arial" panose="020B0604020202020204" pitchFamily="34" charset="0"/>
              <a:cs typeface="Arial" panose="020B0604020202020204" pitchFamily="34" charset="0"/>
            </a:endParaRPr>
          </a:p>
          <a:p>
            <a:r>
              <a:rPr lang="en-US" sz="1200" b="1">
                <a:solidFill>
                  <a:srgbClr val="000000"/>
                </a:solidFill>
                <a:highlight>
                  <a:srgbClr val="FFFFFF"/>
                </a:highlight>
                <a:latin typeface="Arial"/>
                <a:cs typeface="Arial"/>
              </a:rPr>
              <a:t>Electrically Operated</a:t>
            </a:r>
          </a:p>
        </p:txBody>
      </p:sp>
      <p:sp>
        <p:nvSpPr>
          <p:cNvPr id="7" name="TextBox 6">
            <a:extLst>
              <a:ext uri="{FF2B5EF4-FFF2-40B4-BE49-F238E27FC236}">
                <a16:creationId xmlns:a16="http://schemas.microsoft.com/office/drawing/2014/main" id="{F1C16A51-A404-69B2-1544-3BDBDBDF0B2D}"/>
              </a:ext>
            </a:extLst>
          </p:cNvPr>
          <p:cNvSpPr txBox="1"/>
          <p:nvPr/>
        </p:nvSpPr>
        <p:spPr>
          <a:xfrm>
            <a:off x="9543001" y="1840830"/>
            <a:ext cx="1642379" cy="307777"/>
          </a:xfrm>
          <a:prstGeom prst="rect">
            <a:avLst/>
          </a:prstGeom>
          <a:noFill/>
        </p:spPr>
        <p:txBody>
          <a:bodyPr wrap="square" rtlCol="0">
            <a:spAutoFit/>
          </a:bodyPr>
          <a:lstStyle/>
          <a:p>
            <a:pPr algn="ctr"/>
            <a:r>
              <a:rPr lang="en-US" sz="1400" b="1">
                <a:latin typeface="Arial" panose="020B0604020202020204" pitchFamily="34" charset="0"/>
                <a:cs typeface="Arial" panose="020B0604020202020204" pitchFamily="34" charset="0"/>
              </a:rPr>
              <a:t>Specifications</a:t>
            </a:r>
          </a:p>
        </p:txBody>
      </p:sp>
      <p:pic>
        <p:nvPicPr>
          <p:cNvPr id="6" name="Picture 2">
            <a:extLst>
              <a:ext uri="{FF2B5EF4-FFF2-40B4-BE49-F238E27FC236}">
                <a16:creationId xmlns:a16="http://schemas.microsoft.com/office/drawing/2014/main" id="{39E1B4A8-CFF7-8807-C59B-6482F09F4497}"/>
              </a:ext>
            </a:extLst>
          </p:cNvPr>
          <p:cNvPicPr>
            <a:picLocks noChangeAspect="1" noChangeArrowheads="1"/>
          </p:cNvPicPr>
          <p:nvPr/>
        </p:nvPicPr>
        <p:blipFill>
          <a:blip r:embed="rId5" cstate="email">
            <a:extLst>
              <a:ext uri="{BEBA8EAE-BF5A-486C-A8C5-ECC9F3942E4B}">
                <a14:imgProps xmlns:a14="http://schemas.microsoft.com/office/drawing/2010/main">
                  <a14:imgLayer r:embed="rId6">
                    <a14:imgEffect>
                      <a14:sharpenSoften amount="-26000"/>
                    </a14:imgEffect>
                    <a14:imgEffect>
                      <a14:colorTemperature colorTemp="6819"/>
                    </a14:imgEffect>
                    <a14:imgEffect>
                      <a14:saturation sat="200000"/>
                    </a14:imgEffect>
                    <a14:imgEffect>
                      <a14:brightnessContrast bright="-16000" contrast="59000"/>
                    </a14:imgEffect>
                  </a14:imgLayer>
                </a14:imgProps>
              </a:ext>
              <a:ext uri="{28A0092B-C50C-407E-A947-70E740481C1C}">
                <a14:useLocalDpi xmlns:a14="http://schemas.microsoft.com/office/drawing/2010/main" val="0"/>
              </a:ext>
            </a:extLst>
          </a:blip>
          <a:srcRect/>
          <a:stretch>
            <a:fillRect/>
          </a:stretch>
        </p:blipFill>
        <p:spPr bwMode="auto">
          <a:xfrm>
            <a:off x="10322201" y="63305"/>
            <a:ext cx="1815785" cy="779378"/>
          </a:xfrm>
          <a:prstGeom prst="rect">
            <a:avLst/>
          </a:prstGeom>
          <a:gradFill>
            <a:gsLst>
              <a:gs pos="2000">
                <a:schemeClr val="accent1">
                  <a:lumMod val="45000"/>
                  <a:lumOff val="55000"/>
                </a:schemeClr>
              </a:gs>
              <a:gs pos="56000">
                <a:schemeClr val="accent1">
                  <a:lumMod val="30000"/>
                  <a:lumOff val="70000"/>
                </a:schemeClr>
              </a:gs>
            </a:gsLst>
            <a:lin ang="5400000" scaled="1"/>
          </a:gradFill>
        </p:spPr>
      </p:pic>
    </p:spTree>
    <p:extLst>
      <p:ext uri="{BB962C8B-B14F-4D97-AF65-F5344CB8AC3E}">
        <p14:creationId xmlns:p14="http://schemas.microsoft.com/office/powerpoint/2010/main" val="22244701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346AC0-BFBB-FE4A-F585-B6C6C3F8031A}"/>
              </a:ext>
            </a:extLst>
          </p:cNvPr>
          <p:cNvSpPr>
            <a:spLocks noGrp="1"/>
          </p:cNvSpPr>
          <p:nvPr>
            <p:ph type="title"/>
          </p:nvPr>
        </p:nvSpPr>
        <p:spPr>
          <a:xfrm>
            <a:off x="695754" y="394954"/>
            <a:ext cx="10515600" cy="779378"/>
          </a:xfrm>
        </p:spPr>
        <p:txBody>
          <a:bodyPr/>
          <a:lstStyle/>
          <a:p>
            <a:pPr marL="0" indent="0">
              <a:buNone/>
            </a:pPr>
            <a:r>
              <a:rPr lang="en-US" sz="4400" b="1"/>
              <a:t>Aerial Engines</a:t>
            </a:r>
          </a:p>
        </p:txBody>
      </p:sp>
      <p:sp>
        <p:nvSpPr>
          <p:cNvPr id="5" name="TextBox 4">
            <a:extLst>
              <a:ext uri="{FF2B5EF4-FFF2-40B4-BE49-F238E27FC236}">
                <a16:creationId xmlns:a16="http://schemas.microsoft.com/office/drawing/2014/main" id="{AE52FDCB-EDAA-534F-C065-5D3DE88CF2E0}"/>
              </a:ext>
            </a:extLst>
          </p:cNvPr>
          <p:cNvSpPr txBox="1"/>
          <p:nvPr/>
        </p:nvSpPr>
        <p:spPr>
          <a:xfrm>
            <a:off x="4189068" y="6595393"/>
            <a:ext cx="3813865" cy="230832"/>
          </a:xfrm>
          <a:prstGeom prst="rect">
            <a:avLst/>
          </a:prstGeom>
          <a:noFill/>
        </p:spPr>
        <p:txBody>
          <a:bodyPr wrap="none" rtlCol="0">
            <a:spAutoFit/>
          </a:bodyPr>
          <a:lstStyle/>
          <a:p>
            <a:r>
              <a:rPr lang="en-CA" sz="900" b="0" i="0">
                <a:solidFill>
                  <a:srgbClr val="002060"/>
                </a:solidFill>
                <a:effectLst/>
                <a:latin typeface="Arial" panose="020B0604020202020204" pitchFamily="34" charset="0"/>
                <a:cs typeface="Arial" panose="020B0604020202020204" pitchFamily="34" charset="0"/>
              </a:rPr>
              <a:t>Edu-Tek </a:t>
            </a:r>
            <a:r>
              <a:rPr lang="en-CA" sz="900" b="0" i="0" err="1">
                <a:solidFill>
                  <a:srgbClr val="002060"/>
                </a:solidFill>
                <a:effectLst/>
                <a:latin typeface="Arial" panose="020B0604020202020204" pitchFamily="34" charset="0"/>
                <a:cs typeface="Arial" panose="020B0604020202020204" pitchFamily="34" charset="0"/>
              </a:rPr>
              <a:t>Equipments</a:t>
            </a:r>
            <a:r>
              <a:rPr lang="en-CA" sz="900" b="0" i="0">
                <a:solidFill>
                  <a:srgbClr val="002060"/>
                </a:solidFill>
                <a:effectLst/>
                <a:latin typeface="Arial" panose="020B0604020202020204" pitchFamily="34" charset="0"/>
                <a:cs typeface="Arial" panose="020B0604020202020204" pitchFamily="34" charset="0"/>
              </a:rPr>
              <a:t> India Private Limited - 2024 - All Rights Reserved</a:t>
            </a:r>
          </a:p>
        </p:txBody>
      </p:sp>
      <p:pic>
        <p:nvPicPr>
          <p:cNvPr id="8" name="TURBOFAN_V1">
            <a:hlinkClick r:id="" action="ppaction://media"/>
            <a:extLst>
              <a:ext uri="{FF2B5EF4-FFF2-40B4-BE49-F238E27FC236}">
                <a16:creationId xmlns:a16="http://schemas.microsoft.com/office/drawing/2014/main" id="{793C851F-6C32-99E6-3D23-13F515E94251}"/>
              </a:ext>
            </a:extLst>
          </p:cNvPr>
          <p:cNvPicPr>
            <a:picLocks/>
          </p:cNvPicPr>
          <p:nvPr>
            <a:videoFile r:link="rId2"/>
            <p:extLst>
              <p:ext uri="{DAA4B4D4-6D71-4841-9C94-3DE7FCFB9230}">
                <p14:media xmlns:p14="http://schemas.microsoft.com/office/powerpoint/2010/main" r:embed="rId1"/>
              </p:ext>
            </p:extLst>
          </p:nvPr>
        </p:nvPicPr>
        <p:blipFill>
          <a:blip r:embed="rId4"/>
          <a:stretch>
            <a:fillRect/>
          </a:stretch>
        </p:blipFill>
        <p:spPr>
          <a:xfrm>
            <a:off x="1056000" y="1792716"/>
            <a:ext cx="10080000" cy="4320000"/>
          </a:xfrm>
          <a:prstGeom prst="rect">
            <a:avLst/>
          </a:prstGeom>
        </p:spPr>
      </p:pic>
      <p:sp>
        <p:nvSpPr>
          <p:cNvPr id="15" name="Content Placeholder 2">
            <a:extLst>
              <a:ext uri="{FF2B5EF4-FFF2-40B4-BE49-F238E27FC236}">
                <a16:creationId xmlns:a16="http://schemas.microsoft.com/office/drawing/2014/main" id="{28CB44CB-92FC-9549-D6B2-46FAF46B6A28}"/>
              </a:ext>
            </a:extLst>
          </p:cNvPr>
          <p:cNvSpPr txBox="1">
            <a:spLocks/>
          </p:cNvSpPr>
          <p:nvPr/>
        </p:nvSpPr>
        <p:spPr>
          <a:xfrm>
            <a:off x="246900" y="1053577"/>
            <a:ext cx="6292701" cy="41383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lvl="1" indent="0" algn="just">
              <a:buFont typeface="Arial" panose="020B0604020202020204" pitchFamily="34" charset="0"/>
              <a:buNone/>
            </a:pPr>
            <a:r>
              <a:rPr lang="en-US" sz="2000" b="1">
                <a:solidFill>
                  <a:srgbClr val="0000CC"/>
                </a:solidFill>
                <a:latin typeface="+mj-lt"/>
                <a:cs typeface="Aharoni" panose="02010803020104030203" pitchFamily="2" charset="-79"/>
              </a:rPr>
              <a:t>Working Scaled Model: Turbo fan Engine</a:t>
            </a:r>
          </a:p>
        </p:txBody>
      </p:sp>
      <p:pic>
        <p:nvPicPr>
          <p:cNvPr id="3" name="Picture 2">
            <a:extLst>
              <a:ext uri="{FF2B5EF4-FFF2-40B4-BE49-F238E27FC236}">
                <a16:creationId xmlns:a16="http://schemas.microsoft.com/office/drawing/2014/main" id="{FC47EC3A-B6F4-B77D-508D-90DABD7FB86D}"/>
              </a:ext>
            </a:extLst>
          </p:cNvPr>
          <p:cNvPicPr>
            <a:picLocks noChangeAspect="1" noChangeArrowheads="1"/>
          </p:cNvPicPr>
          <p:nvPr/>
        </p:nvPicPr>
        <p:blipFill>
          <a:blip r:embed="rId5" cstate="email">
            <a:extLst>
              <a:ext uri="{BEBA8EAE-BF5A-486C-A8C5-ECC9F3942E4B}">
                <a14:imgProps xmlns:a14="http://schemas.microsoft.com/office/drawing/2010/main">
                  <a14:imgLayer r:embed="rId6">
                    <a14:imgEffect>
                      <a14:sharpenSoften amount="-26000"/>
                    </a14:imgEffect>
                    <a14:imgEffect>
                      <a14:colorTemperature colorTemp="6819"/>
                    </a14:imgEffect>
                    <a14:imgEffect>
                      <a14:saturation sat="200000"/>
                    </a14:imgEffect>
                    <a14:imgEffect>
                      <a14:brightnessContrast bright="-16000" contrast="59000"/>
                    </a14:imgEffect>
                  </a14:imgLayer>
                </a14:imgProps>
              </a:ext>
              <a:ext uri="{28A0092B-C50C-407E-A947-70E740481C1C}">
                <a14:useLocalDpi xmlns:a14="http://schemas.microsoft.com/office/drawing/2010/main" val="0"/>
              </a:ext>
            </a:extLst>
          </a:blip>
          <a:srcRect/>
          <a:stretch>
            <a:fillRect/>
          </a:stretch>
        </p:blipFill>
        <p:spPr bwMode="auto">
          <a:xfrm>
            <a:off x="10322201" y="63305"/>
            <a:ext cx="1815785" cy="779378"/>
          </a:xfrm>
          <a:prstGeom prst="rect">
            <a:avLst/>
          </a:prstGeom>
          <a:gradFill>
            <a:gsLst>
              <a:gs pos="2000">
                <a:schemeClr val="accent1">
                  <a:lumMod val="45000"/>
                  <a:lumOff val="55000"/>
                </a:schemeClr>
              </a:gs>
              <a:gs pos="56000">
                <a:schemeClr val="accent1">
                  <a:lumMod val="30000"/>
                  <a:lumOff val="70000"/>
                </a:schemeClr>
              </a:gs>
            </a:gsLst>
            <a:lin ang="5400000" scaled="1"/>
          </a:gradFill>
        </p:spPr>
      </p:pic>
    </p:spTree>
    <p:extLst>
      <p:ext uri="{BB962C8B-B14F-4D97-AF65-F5344CB8AC3E}">
        <p14:creationId xmlns:p14="http://schemas.microsoft.com/office/powerpoint/2010/main" val="21453239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9557"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8"/>
                </p:tgtEl>
              </p:cMediaNode>
            </p:video>
            <p:seq concurrent="1" nextAc="seek">
              <p:cTn id="8" restart="whenNotActive" fill="hold" evtFilter="cancelBubble" nodeType="interactiveSeq">
                <p:stCondLst>
                  <p:cond evt="onClick" delay="0">
                    <p:tgtEl>
                      <p:spTgt spid="8"/>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8"/>
                                        </p:tgtEl>
                                      </p:cBhvr>
                                    </p:cmd>
                                  </p:childTnLst>
                                </p:cTn>
                              </p:par>
                            </p:childTnLst>
                          </p:cTn>
                        </p:par>
                      </p:childTnLst>
                    </p:cTn>
                  </p:par>
                </p:childTnLst>
              </p:cTn>
              <p:nextCondLst>
                <p:cond evt="onClick" delay="0">
                  <p:tgtEl>
                    <p:spTgt spid="8"/>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346AC0-BFBB-FE4A-F585-B6C6C3F8031A}"/>
              </a:ext>
            </a:extLst>
          </p:cNvPr>
          <p:cNvSpPr>
            <a:spLocks noGrp="1"/>
          </p:cNvSpPr>
          <p:nvPr>
            <p:ph type="title"/>
          </p:nvPr>
        </p:nvSpPr>
        <p:spPr>
          <a:xfrm>
            <a:off x="695754" y="394954"/>
            <a:ext cx="10515600" cy="779378"/>
          </a:xfrm>
        </p:spPr>
        <p:txBody>
          <a:bodyPr/>
          <a:lstStyle/>
          <a:p>
            <a:pPr marL="0" indent="0">
              <a:buNone/>
            </a:pPr>
            <a:r>
              <a:rPr lang="en-US" sz="4400" b="1"/>
              <a:t>Aerial Engines</a:t>
            </a:r>
          </a:p>
        </p:txBody>
      </p:sp>
      <p:sp>
        <p:nvSpPr>
          <p:cNvPr id="3" name="Content Placeholder 2">
            <a:extLst>
              <a:ext uri="{FF2B5EF4-FFF2-40B4-BE49-F238E27FC236}">
                <a16:creationId xmlns:a16="http://schemas.microsoft.com/office/drawing/2014/main" id="{10971E08-8F83-F33B-F256-23411E4C7274}"/>
              </a:ext>
            </a:extLst>
          </p:cNvPr>
          <p:cNvSpPr>
            <a:spLocks noGrp="1"/>
          </p:cNvSpPr>
          <p:nvPr>
            <p:ph idx="1"/>
          </p:nvPr>
        </p:nvSpPr>
        <p:spPr>
          <a:xfrm>
            <a:off x="243427" y="1052794"/>
            <a:ext cx="7701358" cy="413836"/>
          </a:xfrm>
        </p:spPr>
        <p:txBody>
          <a:bodyPr>
            <a:normAutofit/>
          </a:bodyPr>
          <a:lstStyle/>
          <a:p>
            <a:pPr marL="457200" lvl="1" indent="0" algn="just">
              <a:buNone/>
            </a:pPr>
            <a:r>
              <a:rPr lang="en-US" sz="2000" b="1">
                <a:solidFill>
                  <a:srgbClr val="0000CC"/>
                </a:solidFill>
                <a:latin typeface="+mj-lt"/>
                <a:cs typeface="Aharoni" panose="02010803020104030203" pitchFamily="2" charset="-79"/>
              </a:rPr>
              <a:t>Working Scaled Model: Jet Engine</a:t>
            </a:r>
          </a:p>
        </p:txBody>
      </p:sp>
      <p:sp>
        <p:nvSpPr>
          <p:cNvPr id="5" name="TextBox 4">
            <a:extLst>
              <a:ext uri="{FF2B5EF4-FFF2-40B4-BE49-F238E27FC236}">
                <a16:creationId xmlns:a16="http://schemas.microsoft.com/office/drawing/2014/main" id="{AE52FDCB-EDAA-534F-C065-5D3DE88CF2E0}"/>
              </a:ext>
            </a:extLst>
          </p:cNvPr>
          <p:cNvSpPr txBox="1"/>
          <p:nvPr/>
        </p:nvSpPr>
        <p:spPr>
          <a:xfrm>
            <a:off x="4189068" y="6595393"/>
            <a:ext cx="3813865" cy="230832"/>
          </a:xfrm>
          <a:prstGeom prst="rect">
            <a:avLst/>
          </a:prstGeom>
          <a:noFill/>
        </p:spPr>
        <p:txBody>
          <a:bodyPr wrap="none" rtlCol="0">
            <a:spAutoFit/>
          </a:bodyPr>
          <a:lstStyle/>
          <a:p>
            <a:r>
              <a:rPr lang="en-CA" sz="900" b="0" i="0">
                <a:solidFill>
                  <a:srgbClr val="002060"/>
                </a:solidFill>
                <a:effectLst/>
                <a:latin typeface="Arial" panose="020B0604020202020204" pitchFamily="34" charset="0"/>
                <a:cs typeface="Arial" panose="020B0604020202020204" pitchFamily="34" charset="0"/>
              </a:rPr>
              <a:t>Edu-Tek </a:t>
            </a:r>
            <a:r>
              <a:rPr lang="en-CA" sz="900" b="0" i="0" err="1">
                <a:solidFill>
                  <a:srgbClr val="002060"/>
                </a:solidFill>
                <a:effectLst/>
                <a:latin typeface="Arial" panose="020B0604020202020204" pitchFamily="34" charset="0"/>
                <a:cs typeface="Arial" panose="020B0604020202020204" pitchFamily="34" charset="0"/>
              </a:rPr>
              <a:t>Equipments</a:t>
            </a:r>
            <a:r>
              <a:rPr lang="en-CA" sz="900" b="0" i="0">
                <a:solidFill>
                  <a:srgbClr val="002060"/>
                </a:solidFill>
                <a:effectLst/>
                <a:latin typeface="Arial" panose="020B0604020202020204" pitchFamily="34" charset="0"/>
                <a:cs typeface="Arial" panose="020B0604020202020204" pitchFamily="34" charset="0"/>
              </a:rPr>
              <a:t> India Private Limited - 2024 - All Rights Reserved</a:t>
            </a:r>
          </a:p>
        </p:txBody>
      </p:sp>
      <p:pic>
        <p:nvPicPr>
          <p:cNvPr id="48130" name="Picture 2" descr="trent 900 aircraft engine model kit turbofan jet areo engine that works ntr900 kota scale model ">
            <a:extLst>
              <a:ext uri="{FF2B5EF4-FFF2-40B4-BE49-F238E27FC236}">
                <a16:creationId xmlns:a16="http://schemas.microsoft.com/office/drawing/2014/main" id="{17DFEF08-AF51-5A03-BF15-E4F82A9D1A7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1863" y="1520336"/>
            <a:ext cx="4414141" cy="4080400"/>
          </a:xfrm>
          <a:prstGeom prst="rect">
            <a:avLst/>
          </a:prstGeom>
          <a:noFill/>
          <a:extLst>
            <a:ext uri="{909E8E84-426E-40DD-AFC4-6F175D3DCCD1}">
              <a14:hiddenFill xmlns:a14="http://schemas.microsoft.com/office/drawing/2010/main">
                <a:solidFill>
                  <a:srgbClr val="FFFFFF"/>
                </a:solidFill>
              </a14:hiddenFill>
            </a:ext>
          </a:extLst>
        </p:spPr>
      </p:pic>
      <p:pic>
        <p:nvPicPr>
          <p:cNvPr id="48132" name="Picture 4" descr="trent 900 aircraft engine model kit turbofan jet areo engine that works ntr900 kota scale model ">
            <a:extLst>
              <a:ext uri="{FF2B5EF4-FFF2-40B4-BE49-F238E27FC236}">
                <a16:creationId xmlns:a16="http://schemas.microsoft.com/office/drawing/2014/main" id="{E6C0F620-B953-4F23-004D-54745B7D49C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84705" y="1485002"/>
            <a:ext cx="4414140" cy="4115734"/>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D26C49D5-203B-7D2D-D91B-CA6FE2014B26}"/>
              </a:ext>
            </a:extLst>
          </p:cNvPr>
          <p:cNvSpPr txBox="1"/>
          <p:nvPr/>
        </p:nvSpPr>
        <p:spPr>
          <a:xfrm>
            <a:off x="9543001" y="1802917"/>
            <a:ext cx="2097625" cy="3416320"/>
          </a:xfrm>
          <a:prstGeom prst="rect">
            <a:avLst/>
          </a:prstGeom>
          <a:noFill/>
        </p:spPr>
        <p:txBody>
          <a:bodyPr wrap="square" lIns="91440" tIns="45720" rIns="91440" bIns="45720" rtlCol="0" anchor="t">
            <a:spAutoFit/>
          </a:bodyPr>
          <a:lstStyle/>
          <a:p>
            <a:r>
              <a:rPr lang="en-CA" sz="1200" i="0">
                <a:solidFill>
                  <a:srgbClr val="000000"/>
                </a:solidFill>
                <a:effectLst/>
                <a:highlight>
                  <a:srgbClr val="FFFFFF"/>
                </a:highlight>
                <a:latin typeface="Arial"/>
                <a:cs typeface="Arial"/>
              </a:rPr>
              <a:t>Scale: 1:30</a:t>
            </a:r>
          </a:p>
          <a:p>
            <a:br>
              <a:rPr lang="en-CA" sz="1200">
                <a:latin typeface="Arial"/>
              </a:rPr>
            </a:br>
            <a:r>
              <a:rPr lang="en-CA" sz="1200" i="0">
                <a:solidFill>
                  <a:srgbClr val="000000"/>
                </a:solidFill>
                <a:effectLst/>
                <a:highlight>
                  <a:srgbClr val="FFFFFF"/>
                </a:highlight>
                <a:latin typeface="Arial"/>
                <a:cs typeface="Arial"/>
              </a:rPr>
              <a:t>Product size: 36*13*15cm</a:t>
            </a:r>
          </a:p>
          <a:p>
            <a:br>
              <a:rPr lang="en-CA" sz="1200">
                <a:latin typeface="Arial"/>
              </a:rPr>
            </a:br>
            <a:r>
              <a:rPr lang="en-CA" sz="1200" i="0">
                <a:solidFill>
                  <a:srgbClr val="000000"/>
                </a:solidFill>
                <a:effectLst/>
                <a:highlight>
                  <a:srgbClr val="FFFFFF"/>
                </a:highlight>
                <a:latin typeface="Arial"/>
                <a:cs typeface="Arial"/>
              </a:rPr>
              <a:t>Packing size: 30*30*10cm</a:t>
            </a:r>
          </a:p>
          <a:p>
            <a:br>
              <a:rPr lang="en-CA" sz="1200">
                <a:latin typeface="Arial"/>
              </a:rPr>
            </a:br>
            <a:r>
              <a:rPr lang="en-CA" sz="1200" i="0">
                <a:solidFill>
                  <a:srgbClr val="000000"/>
                </a:solidFill>
                <a:effectLst/>
                <a:highlight>
                  <a:srgbClr val="FFFFFF"/>
                </a:highlight>
                <a:latin typeface="Arial"/>
                <a:cs typeface="Arial"/>
              </a:rPr>
              <a:t>Product material: ABS heat-resistant and corrosion-resistant plastic</a:t>
            </a:r>
          </a:p>
          <a:p>
            <a:br>
              <a:rPr lang="en-CA" sz="1200">
                <a:latin typeface="Arial"/>
              </a:rPr>
            </a:br>
            <a:r>
              <a:rPr lang="en-CA" sz="1200" i="0">
                <a:solidFill>
                  <a:srgbClr val="000000"/>
                </a:solidFill>
                <a:effectLst/>
                <a:highlight>
                  <a:srgbClr val="FFFFFF"/>
                </a:highlight>
                <a:latin typeface="Arial"/>
                <a:cs typeface="Arial"/>
              </a:rPr>
              <a:t>Product weight: 1300g</a:t>
            </a:r>
          </a:p>
          <a:p>
            <a:br>
              <a:rPr lang="en-CA" sz="1200">
                <a:latin typeface="Arial"/>
              </a:rPr>
            </a:br>
            <a:r>
              <a:rPr lang="en-CA" sz="1200" i="0">
                <a:solidFill>
                  <a:srgbClr val="000000"/>
                </a:solidFill>
                <a:effectLst/>
                <a:highlight>
                  <a:srgbClr val="FFFFFF"/>
                </a:highlight>
                <a:latin typeface="Arial"/>
                <a:cs typeface="Arial"/>
              </a:rPr>
              <a:t>Part quantity: 150+PCS</a:t>
            </a:r>
          </a:p>
          <a:p>
            <a:br>
              <a:rPr lang="en-CA" sz="1200">
                <a:latin typeface="Arial"/>
              </a:rPr>
            </a:br>
            <a:r>
              <a:rPr lang="en-CA" sz="1200" i="0">
                <a:solidFill>
                  <a:srgbClr val="000000"/>
                </a:solidFill>
                <a:effectLst/>
                <a:highlight>
                  <a:srgbClr val="FFFFFF"/>
                </a:highlight>
                <a:latin typeface="Arial"/>
                <a:cs typeface="Arial"/>
              </a:rPr>
              <a:t>Motor voltage: 12V DC voltage</a:t>
            </a:r>
          </a:p>
          <a:p>
            <a:endParaRPr lang="en-CA" sz="1200">
              <a:highlight>
                <a:srgbClr val="FFFFFF"/>
              </a:highlight>
              <a:latin typeface="Arial"/>
              <a:ea typeface="Lato"/>
              <a:cs typeface="Lato"/>
            </a:endParaRPr>
          </a:p>
          <a:p>
            <a:r>
              <a:rPr lang="en-US" sz="1200" b="1">
                <a:highlight>
                  <a:srgbClr val="FFFFFF"/>
                </a:highlight>
                <a:latin typeface="Arial"/>
                <a:ea typeface="Lato"/>
                <a:cs typeface="Arial"/>
              </a:rPr>
              <a:t>Electrically Operated</a:t>
            </a:r>
            <a:endParaRPr lang="en-CA"/>
          </a:p>
        </p:txBody>
      </p:sp>
      <p:sp>
        <p:nvSpPr>
          <p:cNvPr id="10" name="TextBox 9">
            <a:extLst>
              <a:ext uri="{FF2B5EF4-FFF2-40B4-BE49-F238E27FC236}">
                <a16:creationId xmlns:a16="http://schemas.microsoft.com/office/drawing/2014/main" id="{DD8E8345-1098-E1C1-A065-B5C7AC26F81D}"/>
              </a:ext>
            </a:extLst>
          </p:cNvPr>
          <p:cNvSpPr txBox="1"/>
          <p:nvPr/>
        </p:nvSpPr>
        <p:spPr>
          <a:xfrm>
            <a:off x="9388257" y="1388890"/>
            <a:ext cx="1642379" cy="307777"/>
          </a:xfrm>
          <a:prstGeom prst="rect">
            <a:avLst/>
          </a:prstGeom>
          <a:noFill/>
        </p:spPr>
        <p:txBody>
          <a:bodyPr wrap="square" rtlCol="0">
            <a:spAutoFit/>
          </a:bodyPr>
          <a:lstStyle/>
          <a:p>
            <a:pPr algn="ctr"/>
            <a:r>
              <a:rPr lang="en-US" sz="1400" b="1">
                <a:latin typeface="Arial" panose="020B0604020202020204" pitchFamily="34" charset="0"/>
                <a:cs typeface="Arial" panose="020B0604020202020204" pitchFamily="34" charset="0"/>
              </a:rPr>
              <a:t>Specifications</a:t>
            </a:r>
          </a:p>
        </p:txBody>
      </p:sp>
      <p:pic>
        <p:nvPicPr>
          <p:cNvPr id="4" name="Picture 2">
            <a:extLst>
              <a:ext uri="{FF2B5EF4-FFF2-40B4-BE49-F238E27FC236}">
                <a16:creationId xmlns:a16="http://schemas.microsoft.com/office/drawing/2014/main" id="{77B08213-3925-3A9C-4183-7743ABA5CFC0}"/>
              </a:ext>
            </a:extLst>
          </p:cNvPr>
          <p:cNvPicPr>
            <a:picLocks noChangeAspect="1" noChangeArrowheads="1"/>
          </p:cNvPicPr>
          <p:nvPr/>
        </p:nvPicPr>
        <p:blipFill>
          <a:blip r:embed="rId4" cstate="email">
            <a:extLst>
              <a:ext uri="{BEBA8EAE-BF5A-486C-A8C5-ECC9F3942E4B}">
                <a14:imgProps xmlns:a14="http://schemas.microsoft.com/office/drawing/2010/main">
                  <a14:imgLayer r:embed="rId5">
                    <a14:imgEffect>
                      <a14:sharpenSoften amount="-26000"/>
                    </a14:imgEffect>
                    <a14:imgEffect>
                      <a14:colorTemperature colorTemp="6819"/>
                    </a14:imgEffect>
                    <a14:imgEffect>
                      <a14:saturation sat="200000"/>
                    </a14:imgEffect>
                    <a14:imgEffect>
                      <a14:brightnessContrast bright="-16000" contrast="59000"/>
                    </a14:imgEffect>
                  </a14:imgLayer>
                </a14:imgProps>
              </a:ext>
              <a:ext uri="{28A0092B-C50C-407E-A947-70E740481C1C}">
                <a14:useLocalDpi xmlns:a14="http://schemas.microsoft.com/office/drawing/2010/main" val="0"/>
              </a:ext>
            </a:extLst>
          </a:blip>
          <a:srcRect/>
          <a:stretch>
            <a:fillRect/>
          </a:stretch>
        </p:blipFill>
        <p:spPr bwMode="auto">
          <a:xfrm>
            <a:off x="10322201" y="63305"/>
            <a:ext cx="1815785" cy="779378"/>
          </a:xfrm>
          <a:prstGeom prst="rect">
            <a:avLst/>
          </a:prstGeom>
          <a:gradFill>
            <a:gsLst>
              <a:gs pos="2000">
                <a:schemeClr val="accent1">
                  <a:lumMod val="45000"/>
                  <a:lumOff val="55000"/>
                </a:schemeClr>
              </a:gs>
              <a:gs pos="56000">
                <a:schemeClr val="accent1">
                  <a:lumMod val="30000"/>
                  <a:lumOff val="70000"/>
                </a:schemeClr>
              </a:gs>
            </a:gsLst>
            <a:lin ang="5400000" scaled="1"/>
          </a:gradFill>
        </p:spPr>
      </p:pic>
    </p:spTree>
    <p:extLst>
      <p:ext uri="{BB962C8B-B14F-4D97-AF65-F5344CB8AC3E}">
        <p14:creationId xmlns:p14="http://schemas.microsoft.com/office/powerpoint/2010/main" val="11021862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346AC0-BFBB-FE4A-F585-B6C6C3F8031A}"/>
              </a:ext>
            </a:extLst>
          </p:cNvPr>
          <p:cNvSpPr>
            <a:spLocks noGrp="1"/>
          </p:cNvSpPr>
          <p:nvPr>
            <p:ph type="title"/>
          </p:nvPr>
        </p:nvSpPr>
        <p:spPr>
          <a:xfrm>
            <a:off x="695754" y="394954"/>
            <a:ext cx="10515600" cy="779378"/>
          </a:xfrm>
        </p:spPr>
        <p:txBody>
          <a:bodyPr/>
          <a:lstStyle/>
          <a:p>
            <a:pPr marL="0" indent="0">
              <a:buNone/>
            </a:pPr>
            <a:r>
              <a:rPr lang="en-US" sz="4400" b="1"/>
              <a:t>Aerial Engines</a:t>
            </a:r>
          </a:p>
        </p:txBody>
      </p:sp>
      <p:sp>
        <p:nvSpPr>
          <p:cNvPr id="5" name="TextBox 4">
            <a:extLst>
              <a:ext uri="{FF2B5EF4-FFF2-40B4-BE49-F238E27FC236}">
                <a16:creationId xmlns:a16="http://schemas.microsoft.com/office/drawing/2014/main" id="{AE52FDCB-EDAA-534F-C065-5D3DE88CF2E0}"/>
              </a:ext>
            </a:extLst>
          </p:cNvPr>
          <p:cNvSpPr txBox="1"/>
          <p:nvPr/>
        </p:nvSpPr>
        <p:spPr>
          <a:xfrm>
            <a:off x="4189068" y="6595393"/>
            <a:ext cx="3813865" cy="230832"/>
          </a:xfrm>
          <a:prstGeom prst="rect">
            <a:avLst/>
          </a:prstGeom>
          <a:noFill/>
        </p:spPr>
        <p:txBody>
          <a:bodyPr wrap="none" rtlCol="0">
            <a:spAutoFit/>
          </a:bodyPr>
          <a:lstStyle/>
          <a:p>
            <a:r>
              <a:rPr lang="en-CA" sz="900" b="0" i="0">
                <a:solidFill>
                  <a:srgbClr val="002060"/>
                </a:solidFill>
                <a:effectLst/>
                <a:latin typeface="Arial" panose="020B0604020202020204" pitchFamily="34" charset="0"/>
                <a:cs typeface="Arial" panose="020B0604020202020204" pitchFamily="34" charset="0"/>
              </a:rPr>
              <a:t>Edu-Tek </a:t>
            </a:r>
            <a:r>
              <a:rPr lang="en-CA" sz="900" b="0" i="0" err="1">
                <a:solidFill>
                  <a:srgbClr val="002060"/>
                </a:solidFill>
                <a:effectLst/>
                <a:latin typeface="Arial" panose="020B0604020202020204" pitchFamily="34" charset="0"/>
                <a:cs typeface="Arial" panose="020B0604020202020204" pitchFamily="34" charset="0"/>
              </a:rPr>
              <a:t>Equipments</a:t>
            </a:r>
            <a:r>
              <a:rPr lang="en-CA" sz="900" b="0" i="0">
                <a:solidFill>
                  <a:srgbClr val="002060"/>
                </a:solidFill>
                <a:effectLst/>
                <a:latin typeface="Arial" panose="020B0604020202020204" pitchFamily="34" charset="0"/>
                <a:cs typeface="Arial" panose="020B0604020202020204" pitchFamily="34" charset="0"/>
              </a:rPr>
              <a:t> India Private Limited - 2024 - All Rights Reserved</a:t>
            </a:r>
          </a:p>
        </p:txBody>
      </p:sp>
      <p:sp>
        <p:nvSpPr>
          <p:cNvPr id="6" name="Content Placeholder 2">
            <a:extLst>
              <a:ext uri="{FF2B5EF4-FFF2-40B4-BE49-F238E27FC236}">
                <a16:creationId xmlns:a16="http://schemas.microsoft.com/office/drawing/2014/main" id="{96B5F54D-FE98-8A06-C5DD-DFCBACE7C04A}"/>
              </a:ext>
            </a:extLst>
          </p:cNvPr>
          <p:cNvSpPr txBox="1">
            <a:spLocks/>
          </p:cNvSpPr>
          <p:nvPr/>
        </p:nvSpPr>
        <p:spPr>
          <a:xfrm>
            <a:off x="260496" y="1043731"/>
            <a:ext cx="7307921" cy="41383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lvl="1" indent="0" algn="just">
              <a:buFont typeface="Arial" panose="020B0604020202020204" pitchFamily="34" charset="0"/>
              <a:buNone/>
            </a:pPr>
            <a:r>
              <a:rPr lang="en-US" sz="2000" b="1">
                <a:solidFill>
                  <a:srgbClr val="0000CC"/>
                </a:solidFill>
                <a:latin typeface="+mj-lt"/>
                <a:cs typeface="Aharoni" panose="02010803020104030203" pitchFamily="2" charset="-79"/>
              </a:rPr>
              <a:t>Working Scaled Model: Jet Engine</a:t>
            </a:r>
          </a:p>
        </p:txBody>
      </p:sp>
      <p:pic>
        <p:nvPicPr>
          <p:cNvPr id="11" name="Open Jet">
            <a:hlinkClick r:id="" action="ppaction://media"/>
            <a:extLst>
              <a:ext uri="{FF2B5EF4-FFF2-40B4-BE49-F238E27FC236}">
                <a16:creationId xmlns:a16="http://schemas.microsoft.com/office/drawing/2014/main" id="{A2558A44-579D-F747-9BD8-3C3753CDDC16}"/>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773720" y="1506335"/>
            <a:ext cx="10775853" cy="4622800"/>
          </a:xfrm>
          <a:prstGeom prst="rect">
            <a:avLst/>
          </a:prstGeom>
        </p:spPr>
      </p:pic>
      <p:pic>
        <p:nvPicPr>
          <p:cNvPr id="3" name="Picture 2">
            <a:extLst>
              <a:ext uri="{FF2B5EF4-FFF2-40B4-BE49-F238E27FC236}">
                <a16:creationId xmlns:a16="http://schemas.microsoft.com/office/drawing/2014/main" id="{03782710-DEE0-157A-2CCC-A7884AF62EC3}"/>
              </a:ext>
            </a:extLst>
          </p:cNvPr>
          <p:cNvPicPr>
            <a:picLocks noChangeAspect="1" noChangeArrowheads="1"/>
          </p:cNvPicPr>
          <p:nvPr/>
        </p:nvPicPr>
        <p:blipFill>
          <a:blip r:embed="rId5" cstate="email">
            <a:extLst>
              <a:ext uri="{BEBA8EAE-BF5A-486C-A8C5-ECC9F3942E4B}">
                <a14:imgProps xmlns:a14="http://schemas.microsoft.com/office/drawing/2010/main">
                  <a14:imgLayer r:embed="rId6">
                    <a14:imgEffect>
                      <a14:sharpenSoften amount="-26000"/>
                    </a14:imgEffect>
                    <a14:imgEffect>
                      <a14:colorTemperature colorTemp="6819"/>
                    </a14:imgEffect>
                    <a14:imgEffect>
                      <a14:saturation sat="200000"/>
                    </a14:imgEffect>
                    <a14:imgEffect>
                      <a14:brightnessContrast bright="-16000" contrast="59000"/>
                    </a14:imgEffect>
                  </a14:imgLayer>
                </a14:imgProps>
              </a:ext>
              <a:ext uri="{28A0092B-C50C-407E-A947-70E740481C1C}">
                <a14:useLocalDpi xmlns:a14="http://schemas.microsoft.com/office/drawing/2010/main" val="0"/>
              </a:ext>
            </a:extLst>
          </a:blip>
          <a:srcRect/>
          <a:stretch>
            <a:fillRect/>
          </a:stretch>
        </p:blipFill>
        <p:spPr bwMode="auto">
          <a:xfrm>
            <a:off x="10322201" y="63305"/>
            <a:ext cx="1815785" cy="779378"/>
          </a:xfrm>
          <a:prstGeom prst="rect">
            <a:avLst/>
          </a:prstGeom>
          <a:gradFill>
            <a:gsLst>
              <a:gs pos="2000">
                <a:schemeClr val="accent1">
                  <a:lumMod val="45000"/>
                  <a:lumOff val="55000"/>
                </a:schemeClr>
              </a:gs>
              <a:gs pos="56000">
                <a:schemeClr val="accent1">
                  <a:lumMod val="30000"/>
                  <a:lumOff val="70000"/>
                </a:schemeClr>
              </a:gs>
            </a:gsLst>
            <a:lin ang="5400000" scaled="1"/>
          </a:gradFill>
        </p:spPr>
      </p:pic>
    </p:spTree>
    <p:extLst>
      <p:ext uri="{BB962C8B-B14F-4D97-AF65-F5344CB8AC3E}">
        <p14:creationId xmlns:p14="http://schemas.microsoft.com/office/powerpoint/2010/main" val="33104444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6534"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1"/>
                </p:tgtEl>
              </p:cMediaNode>
            </p:video>
            <p:seq concurrent="1" nextAc="seek">
              <p:cTn id="8" restart="whenNotActive" fill="hold" evtFilter="cancelBubble" nodeType="interactiveSeq">
                <p:stCondLst>
                  <p:cond evt="onClick" delay="0">
                    <p:tgtEl>
                      <p:spTgt spid="11"/>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1"/>
                                        </p:tgtEl>
                                      </p:cBhvr>
                                    </p:cmd>
                                  </p:childTnLst>
                                </p:cTn>
                              </p:par>
                            </p:childTnLst>
                          </p:cTn>
                        </p:par>
                      </p:childTnLst>
                    </p:cTn>
                  </p:par>
                </p:childTnLst>
              </p:cTn>
              <p:nextCondLst>
                <p:cond evt="onClick" delay="0">
                  <p:tgtEl>
                    <p:spTgt spid="11"/>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346AC0-BFBB-FE4A-F585-B6C6C3F8031A}"/>
              </a:ext>
            </a:extLst>
          </p:cNvPr>
          <p:cNvSpPr>
            <a:spLocks noGrp="1"/>
          </p:cNvSpPr>
          <p:nvPr>
            <p:ph type="title"/>
          </p:nvPr>
        </p:nvSpPr>
        <p:spPr>
          <a:xfrm>
            <a:off x="695754" y="394954"/>
            <a:ext cx="10515600" cy="779378"/>
          </a:xfrm>
        </p:spPr>
        <p:txBody>
          <a:bodyPr/>
          <a:lstStyle/>
          <a:p>
            <a:pPr marL="0" indent="0">
              <a:buNone/>
            </a:pPr>
            <a:r>
              <a:rPr lang="en-US" sz="4400" b="1"/>
              <a:t>Aerial Engines</a:t>
            </a:r>
          </a:p>
        </p:txBody>
      </p:sp>
      <p:sp>
        <p:nvSpPr>
          <p:cNvPr id="3" name="Content Placeholder 2">
            <a:extLst>
              <a:ext uri="{FF2B5EF4-FFF2-40B4-BE49-F238E27FC236}">
                <a16:creationId xmlns:a16="http://schemas.microsoft.com/office/drawing/2014/main" id="{10971E08-8F83-F33B-F256-23411E4C7274}"/>
              </a:ext>
            </a:extLst>
          </p:cNvPr>
          <p:cNvSpPr>
            <a:spLocks noGrp="1"/>
          </p:cNvSpPr>
          <p:nvPr>
            <p:ph idx="1"/>
          </p:nvPr>
        </p:nvSpPr>
        <p:spPr>
          <a:xfrm>
            <a:off x="218784" y="1075107"/>
            <a:ext cx="5564275" cy="413836"/>
          </a:xfrm>
        </p:spPr>
        <p:txBody>
          <a:bodyPr>
            <a:normAutofit/>
          </a:bodyPr>
          <a:lstStyle/>
          <a:p>
            <a:pPr marL="457200" lvl="1" indent="0" algn="just">
              <a:buNone/>
            </a:pPr>
            <a:r>
              <a:rPr lang="en-US" sz="2000" b="1">
                <a:solidFill>
                  <a:srgbClr val="0000CC"/>
                </a:solidFill>
                <a:latin typeface="+mj-lt"/>
                <a:cs typeface="Aharoni" panose="02010803020104030203" pitchFamily="2" charset="-79"/>
              </a:rPr>
              <a:t>Working Scaled Model: Turbo Jet Engine</a:t>
            </a:r>
          </a:p>
        </p:txBody>
      </p:sp>
      <p:sp>
        <p:nvSpPr>
          <p:cNvPr id="5" name="TextBox 4">
            <a:extLst>
              <a:ext uri="{FF2B5EF4-FFF2-40B4-BE49-F238E27FC236}">
                <a16:creationId xmlns:a16="http://schemas.microsoft.com/office/drawing/2014/main" id="{AE52FDCB-EDAA-534F-C065-5D3DE88CF2E0}"/>
              </a:ext>
            </a:extLst>
          </p:cNvPr>
          <p:cNvSpPr txBox="1"/>
          <p:nvPr/>
        </p:nvSpPr>
        <p:spPr>
          <a:xfrm>
            <a:off x="4189068" y="6595393"/>
            <a:ext cx="3813865" cy="230832"/>
          </a:xfrm>
          <a:prstGeom prst="rect">
            <a:avLst/>
          </a:prstGeom>
          <a:noFill/>
        </p:spPr>
        <p:txBody>
          <a:bodyPr wrap="none" rtlCol="0">
            <a:spAutoFit/>
          </a:bodyPr>
          <a:lstStyle/>
          <a:p>
            <a:r>
              <a:rPr lang="en-CA" sz="900" b="0" i="0">
                <a:solidFill>
                  <a:srgbClr val="002060"/>
                </a:solidFill>
                <a:effectLst/>
                <a:latin typeface="Arial" panose="020B0604020202020204" pitchFamily="34" charset="0"/>
                <a:cs typeface="Arial" panose="020B0604020202020204" pitchFamily="34" charset="0"/>
              </a:rPr>
              <a:t>Edu-Tek </a:t>
            </a:r>
            <a:r>
              <a:rPr lang="en-CA" sz="900" b="0" i="0" err="1">
                <a:solidFill>
                  <a:srgbClr val="002060"/>
                </a:solidFill>
                <a:effectLst/>
                <a:latin typeface="Arial" panose="020B0604020202020204" pitchFamily="34" charset="0"/>
                <a:cs typeface="Arial" panose="020B0604020202020204" pitchFamily="34" charset="0"/>
              </a:rPr>
              <a:t>Equipments</a:t>
            </a:r>
            <a:r>
              <a:rPr lang="en-CA" sz="900" b="0" i="0">
                <a:solidFill>
                  <a:srgbClr val="002060"/>
                </a:solidFill>
                <a:effectLst/>
                <a:latin typeface="Arial" panose="020B0604020202020204" pitchFamily="34" charset="0"/>
                <a:cs typeface="Arial" panose="020B0604020202020204" pitchFamily="34" charset="0"/>
              </a:rPr>
              <a:t> India Private Limited - 2024 - All Rights Reserved</a:t>
            </a:r>
          </a:p>
        </p:txBody>
      </p:sp>
      <p:sp>
        <p:nvSpPr>
          <p:cNvPr id="4" name="TextBox 3">
            <a:extLst>
              <a:ext uri="{FF2B5EF4-FFF2-40B4-BE49-F238E27FC236}">
                <a16:creationId xmlns:a16="http://schemas.microsoft.com/office/drawing/2014/main" id="{D410498C-E8D0-7D0D-9C47-FCE8953CF1C4}"/>
              </a:ext>
            </a:extLst>
          </p:cNvPr>
          <p:cNvSpPr txBox="1"/>
          <p:nvPr/>
        </p:nvSpPr>
        <p:spPr>
          <a:xfrm>
            <a:off x="9431109" y="2253085"/>
            <a:ext cx="2610272" cy="2862322"/>
          </a:xfrm>
          <a:prstGeom prst="rect">
            <a:avLst/>
          </a:prstGeom>
          <a:noFill/>
        </p:spPr>
        <p:txBody>
          <a:bodyPr wrap="square" lIns="91440" tIns="45720" rIns="91440" bIns="45720" rtlCol="0" anchor="t">
            <a:spAutoFit/>
          </a:bodyPr>
          <a:lstStyle/>
          <a:p>
            <a:r>
              <a:rPr lang="en-CA" sz="1200" i="0">
                <a:solidFill>
                  <a:srgbClr val="000000"/>
                </a:solidFill>
                <a:effectLst/>
                <a:highlight>
                  <a:srgbClr val="FFFFFF"/>
                </a:highlight>
                <a:latin typeface="Arial"/>
                <a:ea typeface="Lato"/>
                <a:cs typeface="Lato"/>
              </a:rPr>
              <a:t>Material: Resin Plastic</a:t>
            </a:r>
            <a:br>
              <a:rPr lang="en-CA" sz="1200">
                <a:latin typeface="Arial"/>
              </a:rPr>
            </a:br>
            <a:r>
              <a:rPr lang="en-CA" sz="1200" i="0">
                <a:solidFill>
                  <a:srgbClr val="000000"/>
                </a:solidFill>
                <a:effectLst/>
                <a:highlight>
                  <a:srgbClr val="FFFFFF"/>
                </a:highlight>
                <a:latin typeface="Arial"/>
                <a:ea typeface="Lato"/>
                <a:cs typeface="Lato"/>
              </a:rPr>
              <a:t>Model: WP-85 Turbojet Engine </a:t>
            </a:r>
            <a:endParaRPr lang="en-US"/>
          </a:p>
          <a:p>
            <a:br>
              <a:rPr lang="en-CA" sz="1200">
                <a:latin typeface="Arial"/>
              </a:rPr>
            </a:br>
            <a:r>
              <a:rPr lang="en-CA" sz="1200" i="0">
                <a:solidFill>
                  <a:srgbClr val="000000"/>
                </a:solidFill>
                <a:effectLst/>
                <a:highlight>
                  <a:srgbClr val="FFFFFF"/>
                </a:highlight>
                <a:latin typeface="Arial"/>
                <a:ea typeface="Lato"/>
                <a:cs typeface="Lato"/>
              </a:rPr>
              <a:t>Scale: 1/3</a:t>
            </a:r>
            <a:br>
              <a:rPr lang="en-CA" sz="1200">
                <a:latin typeface="Arial"/>
              </a:rPr>
            </a:br>
            <a:br>
              <a:rPr lang="en-CA" sz="1200">
                <a:latin typeface="Arial"/>
              </a:rPr>
            </a:br>
            <a:r>
              <a:rPr lang="en-CA" sz="1200" i="0">
                <a:solidFill>
                  <a:srgbClr val="000000"/>
                </a:solidFill>
                <a:effectLst/>
                <a:highlight>
                  <a:srgbClr val="FFFFFF"/>
                </a:highlight>
                <a:latin typeface="Arial"/>
                <a:ea typeface="Lato"/>
                <a:cs typeface="Lato"/>
              </a:rPr>
              <a:t>Motor Voltage: 12V DC Voltage</a:t>
            </a:r>
            <a:br>
              <a:rPr lang="en-CA" sz="1200">
                <a:latin typeface="Arial"/>
              </a:rPr>
            </a:br>
            <a:br>
              <a:rPr lang="en-CA" sz="1200">
                <a:latin typeface="Arial"/>
              </a:rPr>
            </a:br>
            <a:r>
              <a:rPr lang="en-CA" sz="1200" i="0">
                <a:solidFill>
                  <a:srgbClr val="000000"/>
                </a:solidFill>
                <a:effectLst/>
                <a:highlight>
                  <a:srgbClr val="FFFFFF"/>
                </a:highlight>
                <a:latin typeface="Arial"/>
                <a:ea typeface="Lato"/>
                <a:cs typeface="Lato"/>
              </a:rPr>
              <a:t>Product Size: 36*12*14cm</a:t>
            </a:r>
            <a:br>
              <a:rPr lang="en-CA" sz="1200">
                <a:latin typeface="Arial"/>
              </a:rPr>
            </a:br>
            <a:r>
              <a:rPr lang="en-CA" sz="1200" i="0">
                <a:solidFill>
                  <a:srgbClr val="000000"/>
                </a:solidFill>
                <a:effectLst/>
                <a:highlight>
                  <a:srgbClr val="FFFFFF"/>
                </a:highlight>
                <a:latin typeface="Arial"/>
                <a:ea typeface="Lato"/>
                <a:cs typeface="Lato"/>
              </a:rPr>
              <a:t>Product Weight: 800g</a:t>
            </a:r>
            <a:br>
              <a:rPr lang="en-CA" sz="1200">
                <a:latin typeface="Arial"/>
              </a:rPr>
            </a:br>
            <a:r>
              <a:rPr lang="en-CA" sz="1200" i="0">
                <a:solidFill>
                  <a:srgbClr val="000000"/>
                </a:solidFill>
                <a:effectLst/>
                <a:highlight>
                  <a:srgbClr val="FFFFFF"/>
                </a:highlight>
                <a:latin typeface="Arial"/>
                <a:ea typeface="Lato"/>
                <a:cs typeface="Lato"/>
              </a:rPr>
              <a:t>Packing Size: 32*30*10cm</a:t>
            </a:r>
            <a:endParaRPr lang="en-CA">
              <a:solidFill>
                <a:srgbClr val="000000"/>
              </a:solidFill>
              <a:latin typeface="Aptos"/>
              <a:ea typeface="Lato"/>
              <a:cs typeface="Lato"/>
            </a:endParaRPr>
          </a:p>
          <a:p>
            <a:br>
              <a:rPr lang="en-CA" sz="1200">
                <a:latin typeface="Arial"/>
              </a:rPr>
            </a:br>
            <a:r>
              <a:rPr lang="en-CA" sz="1200" i="0">
                <a:solidFill>
                  <a:srgbClr val="000000"/>
                </a:solidFill>
                <a:effectLst/>
                <a:highlight>
                  <a:srgbClr val="FFFFFF"/>
                </a:highlight>
                <a:latin typeface="Arial"/>
                <a:ea typeface="Lato"/>
                <a:cs typeface="Lato"/>
              </a:rPr>
              <a:t>Package Weight: 1000g</a:t>
            </a:r>
            <a:br>
              <a:rPr lang="en-CA" sz="1200">
                <a:latin typeface="Arial"/>
              </a:rPr>
            </a:br>
            <a:r>
              <a:rPr lang="en-CA" sz="1200" i="0">
                <a:solidFill>
                  <a:srgbClr val="000000"/>
                </a:solidFill>
                <a:effectLst/>
                <a:highlight>
                  <a:srgbClr val="FFFFFF"/>
                </a:highlight>
                <a:latin typeface="Arial"/>
                <a:ea typeface="Lato"/>
                <a:cs typeface="Lato"/>
              </a:rPr>
              <a:t>Packing: Box</a:t>
            </a:r>
            <a:endParaRPr lang="en-CA"/>
          </a:p>
          <a:p>
            <a:endParaRPr lang="en-CA" sz="1200" i="0">
              <a:solidFill>
                <a:srgbClr val="000000"/>
              </a:solidFill>
              <a:effectLst/>
              <a:highlight>
                <a:srgbClr val="FFFFFF"/>
              </a:highlight>
              <a:latin typeface="Arial"/>
              <a:cs typeface="Arial"/>
            </a:endParaRPr>
          </a:p>
          <a:p>
            <a:r>
              <a:rPr lang="en-US" sz="1200" b="1">
                <a:highlight>
                  <a:srgbClr val="FFFFFF"/>
                </a:highlight>
                <a:latin typeface="Arial"/>
                <a:ea typeface="Lato"/>
                <a:cs typeface="Arial"/>
              </a:rPr>
              <a:t>Electrically Operated</a:t>
            </a:r>
            <a:endParaRPr lang="en-CA">
              <a:cs typeface="Arial"/>
            </a:endParaRPr>
          </a:p>
        </p:txBody>
      </p:sp>
      <p:sp>
        <p:nvSpPr>
          <p:cNvPr id="7" name="TextBox 6">
            <a:extLst>
              <a:ext uri="{FF2B5EF4-FFF2-40B4-BE49-F238E27FC236}">
                <a16:creationId xmlns:a16="http://schemas.microsoft.com/office/drawing/2014/main" id="{F1C16A51-A404-69B2-1544-3BDBDBDF0B2D}"/>
              </a:ext>
            </a:extLst>
          </p:cNvPr>
          <p:cNvSpPr txBox="1"/>
          <p:nvPr/>
        </p:nvSpPr>
        <p:spPr>
          <a:xfrm>
            <a:off x="9317223" y="1835186"/>
            <a:ext cx="1642379" cy="307777"/>
          </a:xfrm>
          <a:prstGeom prst="rect">
            <a:avLst/>
          </a:prstGeom>
          <a:noFill/>
        </p:spPr>
        <p:txBody>
          <a:bodyPr wrap="square" rtlCol="0">
            <a:spAutoFit/>
          </a:bodyPr>
          <a:lstStyle/>
          <a:p>
            <a:pPr algn="ctr"/>
            <a:r>
              <a:rPr lang="en-US" sz="1400" b="1">
                <a:latin typeface="Arial" panose="020B0604020202020204" pitchFamily="34" charset="0"/>
                <a:cs typeface="Arial" panose="020B0604020202020204" pitchFamily="34" charset="0"/>
              </a:rPr>
              <a:t>Specifications</a:t>
            </a:r>
          </a:p>
        </p:txBody>
      </p:sp>
      <p:pic>
        <p:nvPicPr>
          <p:cNvPr id="6148" name="Picture 4" descr="SKYMECH 1/3 Turbojet Engine Model Kit - Build Your Own Turbojet Engine that Works - WP-85 Turbojet DIY Aircraft Engine Model 100Pcs">
            <a:extLst>
              <a:ext uri="{FF2B5EF4-FFF2-40B4-BE49-F238E27FC236}">
                <a16:creationId xmlns:a16="http://schemas.microsoft.com/office/drawing/2014/main" id="{A45D6EAB-A636-A5A5-407B-EBBC5902E2BE}"/>
              </a:ext>
            </a:extLst>
          </p:cNvPr>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5905501" y="1141047"/>
            <a:ext cx="3307082" cy="2777361"/>
          </a:xfrm>
          <a:prstGeom prst="rect">
            <a:avLst/>
          </a:prstGeom>
          <a:noFill/>
          <a:extLst>
            <a:ext uri="{909E8E84-426E-40DD-AFC4-6F175D3DCCD1}">
              <a14:hiddenFill xmlns:a14="http://schemas.microsoft.com/office/drawing/2010/main">
                <a:solidFill>
                  <a:srgbClr val="FFFFFF"/>
                </a:solidFill>
              </a14:hiddenFill>
            </a:ext>
          </a:extLst>
        </p:spPr>
      </p:pic>
      <p:pic>
        <p:nvPicPr>
          <p:cNvPr id="6152" name="Picture 8" descr="pta6 turboprop engine model kit aero engine that works working jet engine turbofan turbojet stem toy aircraft skymech">
            <a:extLst>
              <a:ext uri="{FF2B5EF4-FFF2-40B4-BE49-F238E27FC236}">
                <a16:creationId xmlns:a16="http://schemas.microsoft.com/office/drawing/2014/main" id="{9104A2A4-18A1-F387-41F3-9429FF75DF6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30900" y="3374679"/>
            <a:ext cx="3353975" cy="2403821"/>
          </a:xfrm>
          <a:prstGeom prst="rect">
            <a:avLst/>
          </a:prstGeom>
          <a:noFill/>
          <a:extLst>
            <a:ext uri="{909E8E84-426E-40DD-AFC4-6F175D3DCCD1}">
              <a14:hiddenFill xmlns:a14="http://schemas.microsoft.com/office/drawing/2010/main">
                <a:solidFill>
                  <a:srgbClr val="FFFFFF"/>
                </a:solidFill>
              </a14:hiddenFill>
            </a:ext>
          </a:extLst>
        </p:spPr>
      </p:pic>
      <p:pic>
        <p:nvPicPr>
          <p:cNvPr id="31748" name="Picture 4" descr="turbojet engine model kit that works working turbofan engine build your own aircraft engine wp 85 kota scale model"/>
          <p:cNvPicPr>
            <a:picLocks noChangeAspect="1" noChangeArrowheads="1"/>
          </p:cNvPicPr>
          <p:nvPr/>
        </p:nvPicPr>
        <p:blipFill>
          <a:blip r:embed="rId4"/>
          <a:srcRect/>
          <a:stretch>
            <a:fillRect/>
          </a:stretch>
        </p:blipFill>
        <p:spPr bwMode="auto">
          <a:xfrm>
            <a:off x="658122" y="1832865"/>
            <a:ext cx="4790178" cy="3945635"/>
          </a:xfrm>
          <a:prstGeom prst="rect">
            <a:avLst/>
          </a:prstGeom>
          <a:noFill/>
        </p:spPr>
      </p:pic>
      <p:pic>
        <p:nvPicPr>
          <p:cNvPr id="6" name="Picture 2">
            <a:extLst>
              <a:ext uri="{FF2B5EF4-FFF2-40B4-BE49-F238E27FC236}">
                <a16:creationId xmlns:a16="http://schemas.microsoft.com/office/drawing/2014/main" id="{26829B7D-E71D-342C-89D8-888B34C8F5E6}"/>
              </a:ext>
            </a:extLst>
          </p:cNvPr>
          <p:cNvPicPr>
            <a:picLocks noChangeAspect="1" noChangeArrowheads="1"/>
          </p:cNvPicPr>
          <p:nvPr/>
        </p:nvPicPr>
        <p:blipFill>
          <a:blip r:embed="rId5" cstate="email">
            <a:extLst>
              <a:ext uri="{BEBA8EAE-BF5A-486C-A8C5-ECC9F3942E4B}">
                <a14:imgProps xmlns:a14="http://schemas.microsoft.com/office/drawing/2010/main">
                  <a14:imgLayer r:embed="rId6">
                    <a14:imgEffect>
                      <a14:sharpenSoften amount="-26000"/>
                    </a14:imgEffect>
                    <a14:imgEffect>
                      <a14:colorTemperature colorTemp="6819"/>
                    </a14:imgEffect>
                    <a14:imgEffect>
                      <a14:saturation sat="200000"/>
                    </a14:imgEffect>
                    <a14:imgEffect>
                      <a14:brightnessContrast bright="-16000" contrast="59000"/>
                    </a14:imgEffect>
                  </a14:imgLayer>
                </a14:imgProps>
              </a:ext>
              <a:ext uri="{28A0092B-C50C-407E-A947-70E740481C1C}">
                <a14:useLocalDpi xmlns:a14="http://schemas.microsoft.com/office/drawing/2010/main" val="0"/>
              </a:ext>
            </a:extLst>
          </a:blip>
          <a:srcRect/>
          <a:stretch>
            <a:fillRect/>
          </a:stretch>
        </p:blipFill>
        <p:spPr bwMode="auto">
          <a:xfrm>
            <a:off x="10322201" y="63305"/>
            <a:ext cx="1815785" cy="779378"/>
          </a:xfrm>
          <a:prstGeom prst="rect">
            <a:avLst/>
          </a:prstGeom>
          <a:gradFill>
            <a:gsLst>
              <a:gs pos="2000">
                <a:schemeClr val="accent1">
                  <a:lumMod val="45000"/>
                  <a:lumOff val="55000"/>
                </a:schemeClr>
              </a:gs>
              <a:gs pos="56000">
                <a:schemeClr val="accent1">
                  <a:lumMod val="30000"/>
                  <a:lumOff val="70000"/>
                </a:schemeClr>
              </a:gs>
            </a:gsLst>
            <a:lin ang="5400000" scaled="1"/>
          </a:gradFill>
        </p:spPr>
      </p:pic>
    </p:spTree>
    <p:extLst>
      <p:ext uri="{BB962C8B-B14F-4D97-AF65-F5344CB8AC3E}">
        <p14:creationId xmlns:p14="http://schemas.microsoft.com/office/powerpoint/2010/main" val="234747923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346AC0-BFBB-FE4A-F585-B6C6C3F8031A}"/>
              </a:ext>
            </a:extLst>
          </p:cNvPr>
          <p:cNvSpPr>
            <a:spLocks noGrp="1"/>
          </p:cNvSpPr>
          <p:nvPr>
            <p:ph type="title"/>
          </p:nvPr>
        </p:nvSpPr>
        <p:spPr>
          <a:xfrm>
            <a:off x="695754" y="394954"/>
            <a:ext cx="10515600" cy="779378"/>
          </a:xfrm>
        </p:spPr>
        <p:txBody>
          <a:bodyPr/>
          <a:lstStyle/>
          <a:p>
            <a:pPr marL="0" indent="0">
              <a:buNone/>
            </a:pPr>
            <a:r>
              <a:rPr lang="en-US" sz="4400" b="1"/>
              <a:t>Aerial Engines</a:t>
            </a:r>
          </a:p>
        </p:txBody>
      </p:sp>
      <p:sp>
        <p:nvSpPr>
          <p:cNvPr id="5" name="TextBox 4">
            <a:extLst>
              <a:ext uri="{FF2B5EF4-FFF2-40B4-BE49-F238E27FC236}">
                <a16:creationId xmlns:a16="http://schemas.microsoft.com/office/drawing/2014/main" id="{AE52FDCB-EDAA-534F-C065-5D3DE88CF2E0}"/>
              </a:ext>
            </a:extLst>
          </p:cNvPr>
          <p:cNvSpPr txBox="1"/>
          <p:nvPr/>
        </p:nvSpPr>
        <p:spPr>
          <a:xfrm>
            <a:off x="4189068" y="6595393"/>
            <a:ext cx="3813865" cy="230832"/>
          </a:xfrm>
          <a:prstGeom prst="rect">
            <a:avLst/>
          </a:prstGeom>
          <a:noFill/>
        </p:spPr>
        <p:txBody>
          <a:bodyPr wrap="none" rtlCol="0">
            <a:spAutoFit/>
          </a:bodyPr>
          <a:lstStyle/>
          <a:p>
            <a:r>
              <a:rPr lang="en-CA" sz="900" b="0" i="0">
                <a:solidFill>
                  <a:srgbClr val="002060"/>
                </a:solidFill>
                <a:effectLst/>
                <a:latin typeface="Arial" panose="020B0604020202020204" pitchFamily="34" charset="0"/>
                <a:cs typeface="Arial" panose="020B0604020202020204" pitchFamily="34" charset="0"/>
              </a:rPr>
              <a:t>Edu-Tek </a:t>
            </a:r>
            <a:r>
              <a:rPr lang="en-CA" sz="900" b="0" i="0" err="1">
                <a:solidFill>
                  <a:srgbClr val="002060"/>
                </a:solidFill>
                <a:effectLst/>
                <a:latin typeface="Arial" panose="020B0604020202020204" pitchFamily="34" charset="0"/>
                <a:cs typeface="Arial" panose="020B0604020202020204" pitchFamily="34" charset="0"/>
              </a:rPr>
              <a:t>Equipments</a:t>
            </a:r>
            <a:r>
              <a:rPr lang="en-CA" sz="900" b="0" i="0">
                <a:solidFill>
                  <a:srgbClr val="002060"/>
                </a:solidFill>
                <a:effectLst/>
                <a:latin typeface="Arial" panose="020B0604020202020204" pitchFamily="34" charset="0"/>
                <a:cs typeface="Arial" panose="020B0604020202020204" pitchFamily="34" charset="0"/>
              </a:rPr>
              <a:t> India Private Limited - 2024 - All Rights Reserved</a:t>
            </a:r>
          </a:p>
        </p:txBody>
      </p:sp>
      <p:pic>
        <p:nvPicPr>
          <p:cNvPr id="8" name="TurboJet_v1">
            <a:hlinkClick r:id="" action="ppaction://media"/>
            <a:extLst>
              <a:ext uri="{FF2B5EF4-FFF2-40B4-BE49-F238E27FC236}">
                <a16:creationId xmlns:a16="http://schemas.microsoft.com/office/drawing/2014/main" id="{F55D558F-10B8-5017-3CC8-8B964C6F5B80}"/>
              </a:ext>
            </a:extLst>
          </p:cNvPr>
          <p:cNvPicPr>
            <a:picLocks/>
          </p:cNvPicPr>
          <p:nvPr>
            <a:videoFile r:link="rId2"/>
            <p:extLst>
              <p:ext uri="{DAA4B4D4-6D71-4841-9C94-3DE7FCFB9230}">
                <p14:media xmlns:p14="http://schemas.microsoft.com/office/powerpoint/2010/main" r:embed="rId1"/>
              </p:ext>
            </p:extLst>
          </p:nvPr>
        </p:nvPicPr>
        <p:blipFill>
          <a:blip r:embed="rId4"/>
          <a:stretch>
            <a:fillRect/>
          </a:stretch>
        </p:blipFill>
        <p:spPr>
          <a:xfrm>
            <a:off x="1056000" y="1629037"/>
            <a:ext cx="10080000" cy="4320000"/>
          </a:xfrm>
          <a:prstGeom prst="rect">
            <a:avLst/>
          </a:prstGeom>
        </p:spPr>
      </p:pic>
      <p:sp>
        <p:nvSpPr>
          <p:cNvPr id="12" name="Content Placeholder 2">
            <a:extLst>
              <a:ext uri="{FF2B5EF4-FFF2-40B4-BE49-F238E27FC236}">
                <a16:creationId xmlns:a16="http://schemas.microsoft.com/office/drawing/2014/main" id="{A001FD54-09A2-A651-304B-B53599E1508E}"/>
              </a:ext>
            </a:extLst>
          </p:cNvPr>
          <p:cNvSpPr>
            <a:spLocks noGrp="1"/>
          </p:cNvSpPr>
          <p:nvPr>
            <p:ph idx="1"/>
          </p:nvPr>
        </p:nvSpPr>
        <p:spPr>
          <a:xfrm>
            <a:off x="232833" y="1047487"/>
            <a:ext cx="7782292" cy="413836"/>
          </a:xfrm>
        </p:spPr>
        <p:txBody>
          <a:bodyPr>
            <a:normAutofit/>
          </a:bodyPr>
          <a:lstStyle/>
          <a:p>
            <a:pPr marL="457200" lvl="1" indent="0" algn="just">
              <a:buNone/>
            </a:pPr>
            <a:r>
              <a:rPr lang="en-US" sz="2000" b="1">
                <a:solidFill>
                  <a:srgbClr val="0000CC"/>
                </a:solidFill>
                <a:cs typeface="Aharoni" panose="02010803020104030203" pitchFamily="2" charset="-79"/>
              </a:rPr>
              <a:t>Working Scaled Model: Turbo Jet Engine</a:t>
            </a:r>
          </a:p>
        </p:txBody>
      </p:sp>
      <p:pic>
        <p:nvPicPr>
          <p:cNvPr id="3" name="Picture 2">
            <a:extLst>
              <a:ext uri="{FF2B5EF4-FFF2-40B4-BE49-F238E27FC236}">
                <a16:creationId xmlns:a16="http://schemas.microsoft.com/office/drawing/2014/main" id="{FB40BCFC-7547-4ABB-4959-A63AE01739DF}"/>
              </a:ext>
            </a:extLst>
          </p:cNvPr>
          <p:cNvPicPr>
            <a:picLocks noChangeAspect="1" noChangeArrowheads="1"/>
          </p:cNvPicPr>
          <p:nvPr/>
        </p:nvPicPr>
        <p:blipFill>
          <a:blip r:embed="rId5" cstate="email">
            <a:extLst>
              <a:ext uri="{BEBA8EAE-BF5A-486C-A8C5-ECC9F3942E4B}">
                <a14:imgProps xmlns:a14="http://schemas.microsoft.com/office/drawing/2010/main">
                  <a14:imgLayer r:embed="rId6">
                    <a14:imgEffect>
                      <a14:sharpenSoften amount="-26000"/>
                    </a14:imgEffect>
                    <a14:imgEffect>
                      <a14:colorTemperature colorTemp="6819"/>
                    </a14:imgEffect>
                    <a14:imgEffect>
                      <a14:saturation sat="200000"/>
                    </a14:imgEffect>
                    <a14:imgEffect>
                      <a14:brightnessContrast bright="-16000" contrast="59000"/>
                    </a14:imgEffect>
                  </a14:imgLayer>
                </a14:imgProps>
              </a:ext>
              <a:ext uri="{28A0092B-C50C-407E-A947-70E740481C1C}">
                <a14:useLocalDpi xmlns:a14="http://schemas.microsoft.com/office/drawing/2010/main" val="0"/>
              </a:ext>
            </a:extLst>
          </a:blip>
          <a:srcRect/>
          <a:stretch>
            <a:fillRect/>
          </a:stretch>
        </p:blipFill>
        <p:spPr bwMode="auto">
          <a:xfrm>
            <a:off x="10322201" y="63305"/>
            <a:ext cx="1815785" cy="779378"/>
          </a:xfrm>
          <a:prstGeom prst="rect">
            <a:avLst/>
          </a:prstGeom>
          <a:gradFill>
            <a:gsLst>
              <a:gs pos="2000">
                <a:schemeClr val="accent1">
                  <a:lumMod val="45000"/>
                  <a:lumOff val="55000"/>
                </a:schemeClr>
              </a:gs>
              <a:gs pos="56000">
                <a:schemeClr val="accent1">
                  <a:lumMod val="30000"/>
                  <a:lumOff val="70000"/>
                </a:schemeClr>
              </a:gs>
            </a:gsLst>
            <a:lin ang="5400000" scaled="1"/>
          </a:gradFill>
        </p:spPr>
      </p:pic>
    </p:spTree>
    <p:extLst>
      <p:ext uri="{BB962C8B-B14F-4D97-AF65-F5344CB8AC3E}">
        <p14:creationId xmlns:p14="http://schemas.microsoft.com/office/powerpoint/2010/main" val="40468848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4384"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8"/>
                </p:tgtEl>
              </p:cMediaNode>
            </p:video>
            <p:seq concurrent="1" nextAc="seek">
              <p:cTn id="8" restart="whenNotActive" fill="hold" evtFilter="cancelBubble" nodeType="interactiveSeq">
                <p:stCondLst>
                  <p:cond evt="onClick" delay="0">
                    <p:tgtEl>
                      <p:spTgt spid="8"/>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8"/>
                                        </p:tgtEl>
                                      </p:cBhvr>
                                    </p:cmd>
                                  </p:childTnLst>
                                </p:cTn>
                              </p:par>
                            </p:childTnLst>
                          </p:cTn>
                        </p:par>
                      </p:childTnLst>
                    </p:cTn>
                  </p:par>
                </p:childTnLst>
              </p:cTn>
              <p:nextCondLst>
                <p:cond evt="onClick" delay="0">
                  <p:tgtEl>
                    <p:spTgt spid="8"/>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346AC0-BFBB-FE4A-F585-B6C6C3F8031A}"/>
              </a:ext>
            </a:extLst>
          </p:cNvPr>
          <p:cNvSpPr>
            <a:spLocks noGrp="1"/>
          </p:cNvSpPr>
          <p:nvPr>
            <p:ph type="title"/>
          </p:nvPr>
        </p:nvSpPr>
        <p:spPr>
          <a:xfrm>
            <a:off x="695754" y="394954"/>
            <a:ext cx="10515600" cy="779378"/>
          </a:xfrm>
        </p:spPr>
        <p:txBody>
          <a:bodyPr/>
          <a:lstStyle/>
          <a:p>
            <a:pPr marL="0" indent="0">
              <a:buNone/>
            </a:pPr>
            <a:r>
              <a:rPr lang="en-US" sz="4400" b="1"/>
              <a:t>Aerial Engines</a:t>
            </a:r>
          </a:p>
        </p:txBody>
      </p:sp>
      <p:sp>
        <p:nvSpPr>
          <p:cNvPr id="5" name="TextBox 4">
            <a:extLst>
              <a:ext uri="{FF2B5EF4-FFF2-40B4-BE49-F238E27FC236}">
                <a16:creationId xmlns:a16="http://schemas.microsoft.com/office/drawing/2014/main" id="{AE52FDCB-EDAA-534F-C065-5D3DE88CF2E0}"/>
              </a:ext>
            </a:extLst>
          </p:cNvPr>
          <p:cNvSpPr txBox="1"/>
          <p:nvPr/>
        </p:nvSpPr>
        <p:spPr>
          <a:xfrm>
            <a:off x="4189068" y="6595393"/>
            <a:ext cx="3813865" cy="230832"/>
          </a:xfrm>
          <a:prstGeom prst="rect">
            <a:avLst/>
          </a:prstGeom>
          <a:noFill/>
        </p:spPr>
        <p:txBody>
          <a:bodyPr wrap="none" rtlCol="0">
            <a:spAutoFit/>
          </a:bodyPr>
          <a:lstStyle/>
          <a:p>
            <a:r>
              <a:rPr lang="en-CA" sz="900" b="0" i="0">
                <a:solidFill>
                  <a:srgbClr val="002060"/>
                </a:solidFill>
                <a:effectLst/>
                <a:latin typeface="Arial" panose="020B0604020202020204" pitchFamily="34" charset="0"/>
                <a:cs typeface="Arial" panose="020B0604020202020204" pitchFamily="34" charset="0"/>
              </a:rPr>
              <a:t>Edu-Tek </a:t>
            </a:r>
            <a:r>
              <a:rPr lang="en-CA" sz="900" b="0" i="0" err="1">
                <a:solidFill>
                  <a:srgbClr val="002060"/>
                </a:solidFill>
                <a:effectLst/>
                <a:latin typeface="Arial" panose="020B0604020202020204" pitchFamily="34" charset="0"/>
                <a:cs typeface="Arial" panose="020B0604020202020204" pitchFamily="34" charset="0"/>
              </a:rPr>
              <a:t>Equipments</a:t>
            </a:r>
            <a:r>
              <a:rPr lang="en-CA" sz="900" b="0" i="0">
                <a:solidFill>
                  <a:srgbClr val="002060"/>
                </a:solidFill>
                <a:effectLst/>
                <a:latin typeface="Arial" panose="020B0604020202020204" pitchFamily="34" charset="0"/>
                <a:cs typeface="Arial" panose="020B0604020202020204" pitchFamily="34" charset="0"/>
              </a:rPr>
              <a:t> India Private Limited - 2024 - All Rights Reserved</a:t>
            </a:r>
          </a:p>
        </p:txBody>
      </p:sp>
      <p:sp>
        <p:nvSpPr>
          <p:cNvPr id="4" name="TextBox 3">
            <a:extLst>
              <a:ext uri="{FF2B5EF4-FFF2-40B4-BE49-F238E27FC236}">
                <a16:creationId xmlns:a16="http://schemas.microsoft.com/office/drawing/2014/main" id="{D410498C-E8D0-7D0D-9C47-FCE8953CF1C4}"/>
              </a:ext>
            </a:extLst>
          </p:cNvPr>
          <p:cNvSpPr txBox="1"/>
          <p:nvPr/>
        </p:nvSpPr>
        <p:spPr>
          <a:xfrm>
            <a:off x="9681328" y="1818172"/>
            <a:ext cx="2412717" cy="4154984"/>
          </a:xfrm>
          <a:prstGeom prst="rect">
            <a:avLst/>
          </a:prstGeom>
          <a:noFill/>
        </p:spPr>
        <p:txBody>
          <a:bodyPr wrap="square" lIns="91440" tIns="45720" rIns="91440" bIns="45720" rtlCol="0" anchor="t">
            <a:spAutoFit/>
          </a:bodyPr>
          <a:lstStyle/>
          <a:p>
            <a:r>
              <a:rPr lang="en-CA" sz="1200">
                <a:solidFill>
                  <a:srgbClr val="000000"/>
                </a:solidFill>
                <a:highlight>
                  <a:srgbClr val="FFFFFF"/>
                </a:highlight>
                <a:latin typeface="Arial"/>
                <a:cs typeface="Arial"/>
              </a:rPr>
              <a:t>P</a:t>
            </a:r>
            <a:r>
              <a:rPr lang="en-CA" sz="1200" b="0" i="0">
                <a:solidFill>
                  <a:srgbClr val="000000"/>
                </a:solidFill>
                <a:effectLst/>
                <a:highlight>
                  <a:srgbClr val="FFFFFF"/>
                </a:highlight>
                <a:latin typeface="Arial"/>
                <a:cs typeface="Arial"/>
              </a:rPr>
              <a:t>roduct name: </a:t>
            </a:r>
            <a:r>
              <a:rPr lang="en-CA" sz="1200">
                <a:solidFill>
                  <a:srgbClr val="000000"/>
                </a:solidFill>
                <a:highlight>
                  <a:srgbClr val="FFFFFF"/>
                </a:highlight>
                <a:latin typeface="Arial"/>
                <a:cs typeface="Arial"/>
              </a:rPr>
              <a:t>F</a:t>
            </a:r>
            <a:r>
              <a:rPr lang="en-CA" sz="1200" b="0" i="0">
                <a:solidFill>
                  <a:srgbClr val="000000"/>
                </a:solidFill>
                <a:effectLst/>
                <a:highlight>
                  <a:srgbClr val="FFFFFF"/>
                </a:highlight>
                <a:latin typeface="Arial"/>
                <a:cs typeface="Arial"/>
              </a:rPr>
              <a:t>ive-cylinder radial engine</a:t>
            </a:r>
          </a:p>
          <a:p>
            <a:br>
              <a:rPr lang="en-CA" sz="1200">
                <a:latin typeface="Arial"/>
              </a:rPr>
            </a:br>
            <a:r>
              <a:rPr lang="en-CA" sz="1200">
                <a:solidFill>
                  <a:srgbClr val="000000"/>
                </a:solidFill>
                <a:highlight>
                  <a:srgbClr val="FFFFFF"/>
                </a:highlight>
                <a:latin typeface="Arial"/>
                <a:cs typeface="Arial"/>
              </a:rPr>
              <a:t>S</a:t>
            </a:r>
            <a:r>
              <a:rPr lang="en-CA" sz="1200" b="0" i="0">
                <a:solidFill>
                  <a:srgbClr val="000000"/>
                </a:solidFill>
                <a:effectLst/>
                <a:highlight>
                  <a:srgbClr val="FFFFFF"/>
                </a:highlight>
                <a:latin typeface="Arial"/>
                <a:cs typeface="Arial"/>
              </a:rPr>
              <a:t>cale: 1/6</a:t>
            </a:r>
          </a:p>
          <a:p>
            <a:br>
              <a:rPr lang="en-CA" sz="1200">
                <a:latin typeface="Arial"/>
              </a:rPr>
            </a:br>
            <a:r>
              <a:rPr lang="en-CA" sz="1200" b="0" i="0">
                <a:solidFill>
                  <a:srgbClr val="000000"/>
                </a:solidFill>
                <a:effectLst/>
                <a:highlight>
                  <a:srgbClr val="FFFFFF"/>
                </a:highlight>
                <a:latin typeface="Arial"/>
                <a:cs typeface="Arial"/>
              </a:rPr>
              <a:t>Charging voltage: DC 5V</a:t>
            </a:r>
            <a:br>
              <a:rPr lang="en-CA" sz="1200">
                <a:latin typeface="Arial"/>
              </a:rPr>
            </a:br>
            <a:r>
              <a:rPr lang="en-CA" sz="1200" b="0" i="0">
                <a:solidFill>
                  <a:srgbClr val="000000"/>
                </a:solidFill>
                <a:effectLst/>
                <a:highlight>
                  <a:srgbClr val="FFFFFF"/>
                </a:highlight>
                <a:latin typeface="Arial"/>
                <a:cs typeface="Arial"/>
              </a:rPr>
              <a:t>Charging time: 2 hours</a:t>
            </a:r>
          </a:p>
          <a:p>
            <a:br>
              <a:rPr lang="en-CA" sz="1200">
                <a:latin typeface="Arial"/>
              </a:rPr>
            </a:br>
            <a:r>
              <a:rPr lang="en-CA" sz="1200" b="0" i="0">
                <a:solidFill>
                  <a:srgbClr val="000000"/>
                </a:solidFill>
                <a:effectLst/>
                <a:highlight>
                  <a:srgbClr val="FFFFFF"/>
                </a:highlight>
                <a:latin typeface="Arial"/>
                <a:cs typeface="Arial"/>
              </a:rPr>
              <a:t>Function: Automatic power off when encountering external resistance</a:t>
            </a:r>
          </a:p>
          <a:p>
            <a:br>
              <a:rPr lang="en-CA" sz="1200">
                <a:latin typeface="Arial"/>
              </a:rPr>
            </a:br>
            <a:r>
              <a:rPr lang="en-CA" sz="1200" b="0" i="0">
                <a:solidFill>
                  <a:srgbClr val="000000"/>
                </a:solidFill>
                <a:effectLst/>
                <a:highlight>
                  <a:srgbClr val="FFFFFF"/>
                </a:highlight>
                <a:latin typeface="Arial"/>
                <a:cs typeface="Arial"/>
              </a:rPr>
              <a:t>Material: aluminum alloy + stainless steel</a:t>
            </a:r>
          </a:p>
          <a:p>
            <a:br>
              <a:rPr lang="en-CA" sz="1200">
                <a:latin typeface="Arial"/>
              </a:rPr>
            </a:br>
            <a:r>
              <a:rPr lang="en-CA" sz="1200" b="0" i="0">
                <a:solidFill>
                  <a:srgbClr val="000000"/>
                </a:solidFill>
                <a:effectLst/>
                <a:highlight>
                  <a:srgbClr val="FFFFFF"/>
                </a:highlight>
                <a:latin typeface="Arial"/>
                <a:cs typeface="Arial"/>
              </a:rPr>
              <a:t>Product Weight: 1900g</a:t>
            </a:r>
            <a:br>
              <a:rPr lang="en-CA" sz="1200">
                <a:latin typeface="Arial"/>
              </a:rPr>
            </a:br>
            <a:r>
              <a:rPr lang="en-CA" sz="1200" b="0" i="0">
                <a:solidFill>
                  <a:srgbClr val="000000"/>
                </a:solidFill>
                <a:effectLst/>
                <a:highlight>
                  <a:srgbClr val="FFFFFF"/>
                </a:highlight>
                <a:latin typeface="Arial"/>
                <a:cs typeface="Arial"/>
              </a:rPr>
              <a:t>Package Dimensions: 34 x 24 x 14.5cm</a:t>
            </a:r>
          </a:p>
          <a:p>
            <a:br>
              <a:rPr lang="en-CA" sz="1200">
                <a:latin typeface="Arial"/>
              </a:rPr>
            </a:br>
            <a:r>
              <a:rPr lang="en-CA" sz="1200" b="0" i="0">
                <a:solidFill>
                  <a:srgbClr val="000000"/>
                </a:solidFill>
                <a:effectLst/>
                <a:highlight>
                  <a:srgbClr val="FFFFFF"/>
                </a:highlight>
                <a:latin typeface="Arial"/>
                <a:cs typeface="Arial"/>
              </a:rPr>
              <a:t>Package Weight: 2500g</a:t>
            </a:r>
          </a:p>
          <a:p>
            <a:endParaRPr lang="en-CA" sz="1200">
              <a:solidFill>
                <a:srgbClr val="000000"/>
              </a:solidFill>
              <a:highlight>
                <a:srgbClr val="FFFFFF"/>
              </a:highlight>
              <a:latin typeface="Arial"/>
              <a:ea typeface="Lato"/>
              <a:cs typeface="Lato"/>
            </a:endParaRPr>
          </a:p>
          <a:p>
            <a:r>
              <a:rPr lang="en-US" sz="1200" b="1">
                <a:solidFill>
                  <a:srgbClr val="000000"/>
                </a:solidFill>
                <a:highlight>
                  <a:srgbClr val="FFFFFF"/>
                </a:highlight>
                <a:latin typeface="Arial"/>
                <a:ea typeface="Lato"/>
                <a:cs typeface="Arial"/>
              </a:rPr>
              <a:t>Electrically Operated</a:t>
            </a:r>
            <a:endParaRPr lang="en-CA"/>
          </a:p>
        </p:txBody>
      </p:sp>
      <p:sp>
        <p:nvSpPr>
          <p:cNvPr id="7" name="TextBox 6">
            <a:extLst>
              <a:ext uri="{FF2B5EF4-FFF2-40B4-BE49-F238E27FC236}">
                <a16:creationId xmlns:a16="http://schemas.microsoft.com/office/drawing/2014/main" id="{F1C16A51-A404-69B2-1544-3BDBDBDF0B2D}"/>
              </a:ext>
            </a:extLst>
          </p:cNvPr>
          <p:cNvSpPr txBox="1"/>
          <p:nvPr/>
        </p:nvSpPr>
        <p:spPr>
          <a:xfrm>
            <a:off x="9568975" y="1516529"/>
            <a:ext cx="1642379" cy="307777"/>
          </a:xfrm>
          <a:prstGeom prst="rect">
            <a:avLst/>
          </a:prstGeom>
          <a:noFill/>
        </p:spPr>
        <p:txBody>
          <a:bodyPr wrap="square" rtlCol="0">
            <a:spAutoFit/>
          </a:bodyPr>
          <a:lstStyle/>
          <a:p>
            <a:pPr algn="ctr"/>
            <a:r>
              <a:rPr lang="en-US" sz="1400" b="1">
                <a:latin typeface="Arial" panose="020B0604020202020204" pitchFamily="34" charset="0"/>
                <a:cs typeface="Arial" panose="020B0604020202020204" pitchFamily="34" charset="0"/>
              </a:rPr>
              <a:t>Specifications</a:t>
            </a:r>
          </a:p>
        </p:txBody>
      </p:sp>
      <p:pic>
        <p:nvPicPr>
          <p:cNvPr id="10242" name="Picture 2" descr="5 Cylinder Radial Engine Model Kit that Works - Build Your Own Radial Engine - TECHING 1: 6 Full Metal Radial Engine Model Kit 250+Pcs">
            <a:extLst>
              <a:ext uri="{FF2B5EF4-FFF2-40B4-BE49-F238E27FC236}">
                <a16:creationId xmlns:a16="http://schemas.microsoft.com/office/drawing/2014/main" id="{BDA215BF-A33E-D204-3D4C-6BED48C48293}"/>
              </a:ext>
            </a:extLst>
          </p:cNvPr>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421104" y="1843362"/>
            <a:ext cx="4908885" cy="3826044"/>
          </a:xfrm>
          <a:prstGeom prst="rect">
            <a:avLst/>
          </a:prstGeom>
          <a:noFill/>
          <a:extLst>
            <a:ext uri="{909E8E84-426E-40DD-AFC4-6F175D3DCCD1}">
              <a14:hiddenFill xmlns:a14="http://schemas.microsoft.com/office/drawing/2010/main">
                <a:solidFill>
                  <a:srgbClr val="FFFFFF"/>
                </a:solidFill>
              </a14:hiddenFill>
            </a:ext>
          </a:extLst>
        </p:spPr>
      </p:pic>
      <p:pic>
        <p:nvPicPr>
          <p:cNvPr id="10244" name="Picture 4" descr="5 Cylinder Radial Engine Model Kit that Works - Build Your Own Radial Engine - TECHING 1: 6 Full Metal Radial Engine Model Kit 250+Pcs">
            <a:extLst>
              <a:ext uri="{FF2B5EF4-FFF2-40B4-BE49-F238E27FC236}">
                <a16:creationId xmlns:a16="http://schemas.microsoft.com/office/drawing/2014/main" id="{61562CA9-3939-722E-4E96-2EC342BE0F03}"/>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5361991" y="1596716"/>
            <a:ext cx="4319337" cy="407269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a:extLst>
              <a:ext uri="{FF2B5EF4-FFF2-40B4-BE49-F238E27FC236}">
                <a16:creationId xmlns:a16="http://schemas.microsoft.com/office/drawing/2014/main" id="{47AEB11B-AA49-991E-E68F-6209D40307DE}"/>
              </a:ext>
            </a:extLst>
          </p:cNvPr>
          <p:cNvPicPr>
            <a:picLocks noChangeAspect="1" noChangeArrowheads="1"/>
          </p:cNvPicPr>
          <p:nvPr/>
        </p:nvPicPr>
        <p:blipFill>
          <a:blip r:embed="rId4" cstate="email">
            <a:extLst>
              <a:ext uri="{BEBA8EAE-BF5A-486C-A8C5-ECC9F3942E4B}">
                <a14:imgProps xmlns:a14="http://schemas.microsoft.com/office/drawing/2010/main">
                  <a14:imgLayer r:embed="rId5">
                    <a14:imgEffect>
                      <a14:sharpenSoften amount="-26000"/>
                    </a14:imgEffect>
                    <a14:imgEffect>
                      <a14:colorTemperature colorTemp="6819"/>
                    </a14:imgEffect>
                    <a14:imgEffect>
                      <a14:saturation sat="200000"/>
                    </a14:imgEffect>
                    <a14:imgEffect>
                      <a14:brightnessContrast bright="-16000" contrast="59000"/>
                    </a14:imgEffect>
                  </a14:imgLayer>
                </a14:imgProps>
              </a:ext>
              <a:ext uri="{28A0092B-C50C-407E-A947-70E740481C1C}">
                <a14:useLocalDpi xmlns:a14="http://schemas.microsoft.com/office/drawing/2010/main" val="0"/>
              </a:ext>
            </a:extLst>
          </a:blip>
          <a:srcRect/>
          <a:stretch>
            <a:fillRect/>
          </a:stretch>
        </p:blipFill>
        <p:spPr bwMode="auto">
          <a:xfrm>
            <a:off x="10322201" y="63305"/>
            <a:ext cx="1815785" cy="779378"/>
          </a:xfrm>
          <a:prstGeom prst="rect">
            <a:avLst/>
          </a:prstGeom>
          <a:gradFill>
            <a:gsLst>
              <a:gs pos="2000">
                <a:schemeClr val="accent1">
                  <a:lumMod val="45000"/>
                  <a:lumOff val="55000"/>
                </a:schemeClr>
              </a:gs>
              <a:gs pos="56000">
                <a:schemeClr val="accent1">
                  <a:lumMod val="30000"/>
                  <a:lumOff val="70000"/>
                </a:schemeClr>
              </a:gs>
            </a:gsLst>
            <a:lin ang="5400000" scaled="1"/>
          </a:gradFill>
        </p:spPr>
      </p:pic>
      <p:sp>
        <p:nvSpPr>
          <p:cNvPr id="10" name="Content Placeholder 2">
            <a:extLst>
              <a:ext uri="{FF2B5EF4-FFF2-40B4-BE49-F238E27FC236}">
                <a16:creationId xmlns:a16="http://schemas.microsoft.com/office/drawing/2014/main" id="{E2A84F1F-C597-95B3-B9D6-317C5BD317C8}"/>
              </a:ext>
            </a:extLst>
          </p:cNvPr>
          <p:cNvSpPr txBox="1">
            <a:spLocks/>
          </p:cNvSpPr>
          <p:nvPr/>
        </p:nvSpPr>
        <p:spPr>
          <a:xfrm>
            <a:off x="233655" y="1063723"/>
            <a:ext cx="6184026" cy="41383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lvl="1" indent="0" algn="just">
              <a:buFont typeface="Arial" panose="020B0604020202020204" pitchFamily="34" charset="0"/>
              <a:buNone/>
            </a:pPr>
            <a:r>
              <a:rPr lang="en-US" sz="2000" b="1">
                <a:solidFill>
                  <a:srgbClr val="0000CC"/>
                </a:solidFill>
                <a:latin typeface="+mj-lt"/>
                <a:cs typeface="Aharoni" panose="02010803020104030203" pitchFamily="2" charset="-79"/>
              </a:rPr>
              <a:t>Working Scaled Model: Radial Engine</a:t>
            </a:r>
          </a:p>
        </p:txBody>
      </p:sp>
    </p:spTree>
    <p:extLst>
      <p:ext uri="{BB962C8B-B14F-4D97-AF65-F5344CB8AC3E}">
        <p14:creationId xmlns:p14="http://schemas.microsoft.com/office/powerpoint/2010/main" val="57961606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346AC0-BFBB-FE4A-F585-B6C6C3F8031A}"/>
              </a:ext>
            </a:extLst>
          </p:cNvPr>
          <p:cNvSpPr>
            <a:spLocks noGrp="1"/>
          </p:cNvSpPr>
          <p:nvPr>
            <p:ph type="title"/>
          </p:nvPr>
        </p:nvSpPr>
        <p:spPr>
          <a:xfrm>
            <a:off x="695754" y="394954"/>
            <a:ext cx="10515600" cy="779378"/>
          </a:xfrm>
        </p:spPr>
        <p:txBody>
          <a:bodyPr/>
          <a:lstStyle/>
          <a:p>
            <a:pPr marL="0" indent="0">
              <a:buNone/>
            </a:pPr>
            <a:r>
              <a:rPr lang="en-US" sz="4400" b="1"/>
              <a:t>Aerial Engines</a:t>
            </a:r>
          </a:p>
        </p:txBody>
      </p:sp>
      <p:sp>
        <p:nvSpPr>
          <p:cNvPr id="5" name="TextBox 4">
            <a:extLst>
              <a:ext uri="{FF2B5EF4-FFF2-40B4-BE49-F238E27FC236}">
                <a16:creationId xmlns:a16="http://schemas.microsoft.com/office/drawing/2014/main" id="{AE52FDCB-EDAA-534F-C065-5D3DE88CF2E0}"/>
              </a:ext>
            </a:extLst>
          </p:cNvPr>
          <p:cNvSpPr txBox="1"/>
          <p:nvPr/>
        </p:nvSpPr>
        <p:spPr>
          <a:xfrm>
            <a:off x="4189068" y="6595393"/>
            <a:ext cx="3813865" cy="230832"/>
          </a:xfrm>
          <a:prstGeom prst="rect">
            <a:avLst/>
          </a:prstGeom>
          <a:noFill/>
        </p:spPr>
        <p:txBody>
          <a:bodyPr wrap="none" rtlCol="0">
            <a:spAutoFit/>
          </a:bodyPr>
          <a:lstStyle/>
          <a:p>
            <a:r>
              <a:rPr lang="en-CA" sz="900" b="0" i="0">
                <a:solidFill>
                  <a:srgbClr val="002060"/>
                </a:solidFill>
                <a:effectLst/>
                <a:latin typeface="Arial" panose="020B0604020202020204" pitchFamily="34" charset="0"/>
                <a:cs typeface="Arial" panose="020B0604020202020204" pitchFamily="34" charset="0"/>
              </a:rPr>
              <a:t>Edu-Tek </a:t>
            </a:r>
            <a:r>
              <a:rPr lang="en-CA" sz="900" b="0" i="0" err="1">
                <a:solidFill>
                  <a:srgbClr val="002060"/>
                </a:solidFill>
                <a:effectLst/>
                <a:latin typeface="Arial" panose="020B0604020202020204" pitchFamily="34" charset="0"/>
                <a:cs typeface="Arial" panose="020B0604020202020204" pitchFamily="34" charset="0"/>
              </a:rPr>
              <a:t>Equipments</a:t>
            </a:r>
            <a:r>
              <a:rPr lang="en-CA" sz="900" b="0" i="0">
                <a:solidFill>
                  <a:srgbClr val="002060"/>
                </a:solidFill>
                <a:effectLst/>
                <a:latin typeface="Arial" panose="020B0604020202020204" pitchFamily="34" charset="0"/>
                <a:cs typeface="Arial" panose="020B0604020202020204" pitchFamily="34" charset="0"/>
              </a:rPr>
              <a:t> India Private Limited - 2024 - All Rights Reserved</a:t>
            </a:r>
          </a:p>
        </p:txBody>
      </p:sp>
      <p:pic>
        <p:nvPicPr>
          <p:cNvPr id="8" name="Radial_v1">
            <a:hlinkClick r:id="" action="ppaction://media"/>
            <a:extLst>
              <a:ext uri="{FF2B5EF4-FFF2-40B4-BE49-F238E27FC236}">
                <a16:creationId xmlns:a16="http://schemas.microsoft.com/office/drawing/2014/main" id="{649C2A0E-20BC-59CE-8728-4FF6CA9E89E4}"/>
              </a:ext>
            </a:extLst>
          </p:cNvPr>
          <p:cNvPicPr>
            <a:picLocks/>
          </p:cNvPicPr>
          <p:nvPr>
            <a:videoFile r:link="rId2"/>
            <p:extLst>
              <p:ext uri="{DAA4B4D4-6D71-4841-9C94-3DE7FCFB9230}">
                <p14:media xmlns:p14="http://schemas.microsoft.com/office/powerpoint/2010/main" r:embed="rId1"/>
              </p:ext>
            </p:extLst>
          </p:nvPr>
        </p:nvPicPr>
        <p:blipFill>
          <a:blip r:embed="rId4"/>
          <a:stretch>
            <a:fillRect/>
          </a:stretch>
        </p:blipFill>
        <p:spPr>
          <a:xfrm>
            <a:off x="1056000" y="1593089"/>
            <a:ext cx="10080000" cy="4320000"/>
          </a:xfrm>
          <a:prstGeom prst="rect">
            <a:avLst/>
          </a:prstGeom>
        </p:spPr>
      </p:pic>
      <p:pic>
        <p:nvPicPr>
          <p:cNvPr id="3" name="Picture 2">
            <a:extLst>
              <a:ext uri="{FF2B5EF4-FFF2-40B4-BE49-F238E27FC236}">
                <a16:creationId xmlns:a16="http://schemas.microsoft.com/office/drawing/2014/main" id="{B0D88D91-99F1-BBA6-C0F0-5A22B68ADFA2}"/>
              </a:ext>
            </a:extLst>
          </p:cNvPr>
          <p:cNvPicPr>
            <a:picLocks noChangeAspect="1" noChangeArrowheads="1"/>
          </p:cNvPicPr>
          <p:nvPr/>
        </p:nvPicPr>
        <p:blipFill>
          <a:blip r:embed="rId5" cstate="email">
            <a:extLst>
              <a:ext uri="{BEBA8EAE-BF5A-486C-A8C5-ECC9F3942E4B}">
                <a14:imgProps xmlns:a14="http://schemas.microsoft.com/office/drawing/2010/main">
                  <a14:imgLayer r:embed="rId6">
                    <a14:imgEffect>
                      <a14:sharpenSoften amount="-26000"/>
                    </a14:imgEffect>
                    <a14:imgEffect>
                      <a14:colorTemperature colorTemp="6819"/>
                    </a14:imgEffect>
                    <a14:imgEffect>
                      <a14:saturation sat="200000"/>
                    </a14:imgEffect>
                    <a14:imgEffect>
                      <a14:brightnessContrast bright="-16000" contrast="59000"/>
                    </a14:imgEffect>
                  </a14:imgLayer>
                </a14:imgProps>
              </a:ext>
              <a:ext uri="{28A0092B-C50C-407E-A947-70E740481C1C}">
                <a14:useLocalDpi xmlns:a14="http://schemas.microsoft.com/office/drawing/2010/main" val="0"/>
              </a:ext>
            </a:extLst>
          </a:blip>
          <a:srcRect/>
          <a:stretch>
            <a:fillRect/>
          </a:stretch>
        </p:blipFill>
        <p:spPr bwMode="auto">
          <a:xfrm>
            <a:off x="10322201" y="63305"/>
            <a:ext cx="1815785" cy="779378"/>
          </a:xfrm>
          <a:prstGeom prst="rect">
            <a:avLst/>
          </a:prstGeom>
          <a:gradFill>
            <a:gsLst>
              <a:gs pos="2000">
                <a:schemeClr val="accent1">
                  <a:lumMod val="45000"/>
                  <a:lumOff val="55000"/>
                </a:schemeClr>
              </a:gs>
              <a:gs pos="56000">
                <a:schemeClr val="accent1">
                  <a:lumMod val="30000"/>
                  <a:lumOff val="70000"/>
                </a:schemeClr>
              </a:gs>
            </a:gsLst>
            <a:lin ang="5400000" scaled="1"/>
          </a:gradFill>
        </p:spPr>
      </p:pic>
      <p:sp>
        <p:nvSpPr>
          <p:cNvPr id="4" name="Content Placeholder 2">
            <a:extLst>
              <a:ext uri="{FF2B5EF4-FFF2-40B4-BE49-F238E27FC236}">
                <a16:creationId xmlns:a16="http://schemas.microsoft.com/office/drawing/2014/main" id="{37556EE9-798D-C1C1-4C13-2A17346BB63D}"/>
              </a:ext>
            </a:extLst>
          </p:cNvPr>
          <p:cNvSpPr>
            <a:spLocks noGrp="1"/>
          </p:cNvSpPr>
          <p:nvPr>
            <p:ph idx="1"/>
          </p:nvPr>
        </p:nvSpPr>
        <p:spPr>
          <a:xfrm>
            <a:off x="258039" y="1051531"/>
            <a:ext cx="6184026" cy="413836"/>
          </a:xfrm>
        </p:spPr>
        <p:txBody>
          <a:bodyPr>
            <a:normAutofit/>
          </a:bodyPr>
          <a:lstStyle/>
          <a:p>
            <a:pPr marL="457200" lvl="1" indent="0" algn="just">
              <a:buNone/>
            </a:pPr>
            <a:r>
              <a:rPr lang="en-US" sz="2000" b="1" dirty="0">
                <a:solidFill>
                  <a:srgbClr val="0000CC"/>
                </a:solidFill>
                <a:latin typeface="+mj-lt"/>
                <a:cs typeface="Aharoni" panose="02010803020104030203" pitchFamily="2" charset="-79"/>
              </a:rPr>
              <a:t>Working Scaled Model: Radial Engine</a:t>
            </a:r>
          </a:p>
        </p:txBody>
      </p:sp>
    </p:spTree>
    <p:extLst>
      <p:ext uri="{BB962C8B-B14F-4D97-AF65-F5344CB8AC3E}">
        <p14:creationId xmlns:p14="http://schemas.microsoft.com/office/powerpoint/2010/main" val="5628621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984"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8"/>
                </p:tgtEl>
              </p:cMediaNode>
            </p:video>
            <p:seq concurrent="1" nextAc="seek">
              <p:cTn id="8" restart="whenNotActive" fill="hold" evtFilter="cancelBubble" nodeType="interactiveSeq">
                <p:stCondLst>
                  <p:cond evt="onClick" delay="0">
                    <p:tgtEl>
                      <p:spTgt spid="8"/>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8"/>
                                        </p:tgtEl>
                                      </p:cBhvr>
                                    </p:cmd>
                                  </p:childTnLst>
                                </p:cTn>
                              </p:par>
                            </p:childTnLst>
                          </p:cTn>
                        </p:par>
                      </p:childTnLst>
                    </p:cTn>
                  </p:par>
                </p:childTnLst>
              </p:cTn>
              <p:nextCondLst>
                <p:cond evt="onClick" delay="0">
                  <p:tgtEl>
                    <p:spTgt spid="8"/>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346AC0-BFBB-FE4A-F585-B6C6C3F8031A}"/>
              </a:ext>
            </a:extLst>
          </p:cNvPr>
          <p:cNvSpPr>
            <a:spLocks noGrp="1"/>
          </p:cNvSpPr>
          <p:nvPr>
            <p:ph type="title"/>
          </p:nvPr>
        </p:nvSpPr>
        <p:spPr>
          <a:xfrm>
            <a:off x="695754" y="394954"/>
            <a:ext cx="10515600" cy="779378"/>
          </a:xfrm>
        </p:spPr>
        <p:txBody>
          <a:bodyPr/>
          <a:lstStyle/>
          <a:p>
            <a:pPr marL="0" indent="0">
              <a:buNone/>
            </a:pPr>
            <a:r>
              <a:rPr lang="en-US" sz="4400" b="1" dirty="0"/>
              <a:t>Aerial Engines</a:t>
            </a:r>
          </a:p>
        </p:txBody>
      </p:sp>
      <p:sp>
        <p:nvSpPr>
          <p:cNvPr id="3" name="Content Placeholder 2">
            <a:extLst>
              <a:ext uri="{FF2B5EF4-FFF2-40B4-BE49-F238E27FC236}">
                <a16:creationId xmlns:a16="http://schemas.microsoft.com/office/drawing/2014/main" id="{10971E08-8F83-F33B-F256-23411E4C7274}"/>
              </a:ext>
            </a:extLst>
          </p:cNvPr>
          <p:cNvSpPr>
            <a:spLocks noGrp="1"/>
          </p:cNvSpPr>
          <p:nvPr>
            <p:ph idx="1"/>
          </p:nvPr>
        </p:nvSpPr>
        <p:spPr>
          <a:xfrm>
            <a:off x="257820" y="1064700"/>
            <a:ext cx="6796124" cy="413836"/>
          </a:xfrm>
        </p:spPr>
        <p:txBody>
          <a:bodyPr>
            <a:normAutofit/>
          </a:bodyPr>
          <a:lstStyle/>
          <a:p>
            <a:pPr marL="457200" lvl="1" indent="0" algn="just">
              <a:buNone/>
            </a:pPr>
            <a:r>
              <a:rPr lang="en-US" sz="2000" b="1" dirty="0">
                <a:solidFill>
                  <a:srgbClr val="0000CC"/>
                </a:solidFill>
                <a:latin typeface="+mj-lt"/>
                <a:cs typeface="Aharoni" panose="02010803020104030203" pitchFamily="2" charset="-79"/>
              </a:rPr>
              <a:t>Working Scaled Model: Jet Engine</a:t>
            </a:r>
          </a:p>
        </p:txBody>
      </p:sp>
      <p:sp>
        <p:nvSpPr>
          <p:cNvPr id="5" name="TextBox 4">
            <a:extLst>
              <a:ext uri="{FF2B5EF4-FFF2-40B4-BE49-F238E27FC236}">
                <a16:creationId xmlns:a16="http://schemas.microsoft.com/office/drawing/2014/main" id="{AE52FDCB-EDAA-534F-C065-5D3DE88CF2E0}"/>
              </a:ext>
            </a:extLst>
          </p:cNvPr>
          <p:cNvSpPr txBox="1"/>
          <p:nvPr/>
        </p:nvSpPr>
        <p:spPr>
          <a:xfrm>
            <a:off x="4189068" y="6595393"/>
            <a:ext cx="3813865" cy="230832"/>
          </a:xfrm>
          <a:prstGeom prst="rect">
            <a:avLst/>
          </a:prstGeom>
          <a:noFill/>
        </p:spPr>
        <p:txBody>
          <a:bodyPr wrap="none" rtlCol="0">
            <a:spAutoFit/>
          </a:bodyPr>
          <a:lstStyle/>
          <a:p>
            <a:r>
              <a:rPr lang="en-CA" sz="900" b="0" i="0" dirty="0">
                <a:solidFill>
                  <a:srgbClr val="002060"/>
                </a:solidFill>
                <a:effectLst/>
                <a:latin typeface="Arial" panose="020B0604020202020204" pitchFamily="34" charset="0"/>
                <a:cs typeface="Arial" panose="020B0604020202020204" pitchFamily="34" charset="0"/>
              </a:rPr>
              <a:t>Edu-Tek </a:t>
            </a:r>
            <a:r>
              <a:rPr lang="en-CA" sz="900" b="0" i="0" dirty="0" err="1">
                <a:solidFill>
                  <a:srgbClr val="002060"/>
                </a:solidFill>
                <a:effectLst/>
                <a:latin typeface="Arial" panose="020B0604020202020204" pitchFamily="34" charset="0"/>
                <a:cs typeface="Arial" panose="020B0604020202020204" pitchFamily="34" charset="0"/>
              </a:rPr>
              <a:t>Equipments</a:t>
            </a:r>
            <a:r>
              <a:rPr lang="en-CA" sz="900" b="0" i="0" dirty="0">
                <a:solidFill>
                  <a:srgbClr val="002060"/>
                </a:solidFill>
                <a:effectLst/>
                <a:latin typeface="Arial" panose="020B0604020202020204" pitchFamily="34" charset="0"/>
                <a:cs typeface="Arial" panose="020B0604020202020204" pitchFamily="34" charset="0"/>
              </a:rPr>
              <a:t> India Private Limited - 2024 - All Rights Reserved</a:t>
            </a:r>
          </a:p>
        </p:txBody>
      </p:sp>
      <p:sp>
        <p:nvSpPr>
          <p:cNvPr id="4" name="TextBox 3">
            <a:extLst>
              <a:ext uri="{FF2B5EF4-FFF2-40B4-BE49-F238E27FC236}">
                <a16:creationId xmlns:a16="http://schemas.microsoft.com/office/drawing/2014/main" id="{D410498C-E8D0-7D0D-9C47-FCE8953CF1C4}"/>
              </a:ext>
            </a:extLst>
          </p:cNvPr>
          <p:cNvSpPr txBox="1"/>
          <p:nvPr/>
        </p:nvSpPr>
        <p:spPr>
          <a:xfrm>
            <a:off x="9543001" y="2253085"/>
            <a:ext cx="2097625" cy="3416320"/>
          </a:xfrm>
          <a:prstGeom prst="rect">
            <a:avLst/>
          </a:prstGeom>
          <a:noFill/>
        </p:spPr>
        <p:txBody>
          <a:bodyPr wrap="square" rtlCol="0">
            <a:spAutoFit/>
          </a:bodyPr>
          <a:lstStyle/>
          <a:p>
            <a:r>
              <a:rPr lang="en-CA" sz="1200" b="0" i="0" dirty="0">
                <a:solidFill>
                  <a:srgbClr val="000000"/>
                </a:solidFill>
                <a:effectLst/>
                <a:highlight>
                  <a:srgbClr val="FFFFFF"/>
                </a:highlight>
                <a:latin typeface="Lato" panose="020F0502020204030203" pitchFamily="34" charset="0"/>
              </a:rPr>
              <a:t>Material: Alloy + Electronic Components</a:t>
            </a:r>
            <a:br>
              <a:rPr lang="en-CA" sz="1200" dirty="0"/>
            </a:br>
            <a:endParaRPr lang="en-CA" sz="1200" dirty="0">
              <a:solidFill>
                <a:srgbClr val="000000"/>
              </a:solidFill>
              <a:highlight>
                <a:srgbClr val="FFFFFF"/>
              </a:highlight>
              <a:latin typeface="Lato" panose="020F0502020204030203" pitchFamily="34" charset="0"/>
            </a:endParaRPr>
          </a:p>
          <a:p>
            <a:r>
              <a:rPr lang="en-CA" sz="1200" b="0" i="0" dirty="0">
                <a:solidFill>
                  <a:srgbClr val="000000"/>
                </a:solidFill>
                <a:effectLst/>
                <a:highlight>
                  <a:srgbClr val="FFFFFF"/>
                </a:highlight>
                <a:latin typeface="Lato" panose="020F0502020204030203" pitchFamily="34" charset="0"/>
              </a:rPr>
              <a:t>Speed: 1000-2000RPM</a:t>
            </a:r>
            <a:br>
              <a:rPr lang="en-CA" sz="1200" dirty="0"/>
            </a:br>
            <a:endParaRPr lang="en-CA" sz="1200" dirty="0">
              <a:solidFill>
                <a:srgbClr val="000000"/>
              </a:solidFill>
              <a:highlight>
                <a:srgbClr val="FFFFFF"/>
              </a:highlight>
              <a:latin typeface="Lato" panose="020F0502020204030203" pitchFamily="34" charset="0"/>
            </a:endParaRPr>
          </a:p>
          <a:p>
            <a:r>
              <a:rPr lang="en-CA" sz="1200" b="0" i="0" dirty="0">
                <a:solidFill>
                  <a:srgbClr val="000000"/>
                </a:solidFill>
                <a:effectLst/>
                <a:highlight>
                  <a:srgbClr val="FFFFFF"/>
                </a:highlight>
                <a:latin typeface="Lato" panose="020F0502020204030203" pitchFamily="34" charset="0"/>
              </a:rPr>
              <a:t>Product Dimensions: 24 x 12.5 x 18cm</a:t>
            </a:r>
            <a:br>
              <a:rPr lang="en-CA" sz="1200" dirty="0"/>
            </a:br>
            <a:endParaRPr lang="en-CA" sz="1200" dirty="0">
              <a:solidFill>
                <a:srgbClr val="000000"/>
              </a:solidFill>
              <a:highlight>
                <a:srgbClr val="FFFFFF"/>
              </a:highlight>
              <a:latin typeface="Lato" panose="020F0502020204030203" pitchFamily="34" charset="0"/>
            </a:endParaRPr>
          </a:p>
          <a:p>
            <a:r>
              <a:rPr lang="en-CA" sz="1200" b="0" i="0" dirty="0">
                <a:solidFill>
                  <a:srgbClr val="000000"/>
                </a:solidFill>
                <a:effectLst/>
                <a:highlight>
                  <a:srgbClr val="FFFFFF"/>
                </a:highlight>
                <a:latin typeface="Lato" panose="020F0502020204030203" pitchFamily="34" charset="0"/>
              </a:rPr>
              <a:t>Product Weight: 2000g</a:t>
            </a:r>
            <a:br>
              <a:rPr lang="en-CA" sz="1200" dirty="0"/>
            </a:br>
            <a:endParaRPr lang="en-CA" sz="1200" dirty="0">
              <a:solidFill>
                <a:srgbClr val="000000"/>
              </a:solidFill>
              <a:highlight>
                <a:srgbClr val="FFFFFF"/>
              </a:highlight>
              <a:latin typeface="Lato" panose="020F0502020204030203" pitchFamily="34" charset="0"/>
            </a:endParaRPr>
          </a:p>
          <a:p>
            <a:r>
              <a:rPr lang="en-CA" sz="1200" b="0" i="0" dirty="0">
                <a:solidFill>
                  <a:srgbClr val="000000"/>
                </a:solidFill>
                <a:effectLst/>
                <a:highlight>
                  <a:srgbClr val="FFFFFF"/>
                </a:highlight>
                <a:latin typeface="Lato" panose="020F0502020204030203" pitchFamily="34" charset="0"/>
              </a:rPr>
              <a:t>Package Dimensions: 28 x 20 x 15cm</a:t>
            </a:r>
            <a:br>
              <a:rPr lang="en-CA" sz="1200" dirty="0"/>
            </a:br>
            <a:endParaRPr lang="en-CA" sz="1200" dirty="0">
              <a:solidFill>
                <a:srgbClr val="000000"/>
              </a:solidFill>
              <a:highlight>
                <a:srgbClr val="FFFFFF"/>
              </a:highlight>
              <a:latin typeface="Lato" panose="020F0502020204030203" pitchFamily="34" charset="0"/>
            </a:endParaRPr>
          </a:p>
          <a:p>
            <a:r>
              <a:rPr lang="en-CA" sz="1200" b="0" i="0" dirty="0">
                <a:solidFill>
                  <a:srgbClr val="000000"/>
                </a:solidFill>
                <a:effectLst/>
                <a:highlight>
                  <a:srgbClr val="FFFFFF"/>
                </a:highlight>
                <a:latin typeface="Lato" panose="020F0502020204030203" pitchFamily="34" charset="0"/>
              </a:rPr>
              <a:t>Package Weight: 2300g</a:t>
            </a:r>
            <a:br>
              <a:rPr lang="en-CA" sz="1200" dirty="0"/>
            </a:br>
            <a:endParaRPr lang="en-CA" sz="1200" dirty="0">
              <a:solidFill>
                <a:srgbClr val="000000"/>
              </a:solidFill>
              <a:highlight>
                <a:srgbClr val="FFFFFF"/>
              </a:highlight>
              <a:latin typeface="Lato" panose="020F0502020204030203" pitchFamily="34" charset="0"/>
            </a:endParaRPr>
          </a:p>
          <a:p>
            <a:r>
              <a:rPr lang="en-CA" sz="1200" b="0" i="0" dirty="0">
                <a:solidFill>
                  <a:srgbClr val="000000"/>
                </a:solidFill>
                <a:effectLst/>
                <a:highlight>
                  <a:srgbClr val="FFFFFF"/>
                </a:highlight>
                <a:latin typeface="Lato" panose="020F0502020204030203" pitchFamily="34" charset="0"/>
              </a:rPr>
              <a:t>Packing: Box</a:t>
            </a:r>
          </a:p>
          <a:p>
            <a:endParaRPr lang="en-CA" sz="1200" dirty="0">
              <a:solidFill>
                <a:srgbClr val="000000"/>
              </a:solidFill>
              <a:highlight>
                <a:srgbClr val="FFFFFF"/>
              </a:highlight>
              <a:latin typeface="Arial" panose="020B0604020202020204" pitchFamily="34" charset="0"/>
              <a:cs typeface="Arial" panose="020B0604020202020204" pitchFamily="34" charset="0"/>
            </a:endParaRPr>
          </a:p>
          <a:p>
            <a:r>
              <a:rPr lang="en-CA" sz="1200" b="1" dirty="0">
                <a:solidFill>
                  <a:srgbClr val="000000"/>
                </a:solidFill>
                <a:highlight>
                  <a:srgbClr val="FFFFFF"/>
                </a:highlight>
                <a:latin typeface="Arial" panose="020B0604020202020204" pitchFamily="34" charset="0"/>
                <a:cs typeface="Arial" panose="020B0604020202020204" pitchFamily="34" charset="0"/>
              </a:rPr>
              <a:t>Fuel Operated</a:t>
            </a:r>
            <a:endParaRPr lang="en-US" sz="1200" b="1" dirty="0">
              <a:latin typeface="Arial" panose="020B0604020202020204" pitchFamily="34" charset="0"/>
              <a:cs typeface="Arial" panose="020B0604020202020204" pitchFamily="34" charset="0"/>
            </a:endParaRPr>
          </a:p>
        </p:txBody>
      </p:sp>
      <p:sp>
        <p:nvSpPr>
          <p:cNvPr id="7" name="TextBox 6">
            <a:extLst>
              <a:ext uri="{FF2B5EF4-FFF2-40B4-BE49-F238E27FC236}">
                <a16:creationId xmlns:a16="http://schemas.microsoft.com/office/drawing/2014/main" id="{F1C16A51-A404-69B2-1544-3BDBDBDF0B2D}"/>
              </a:ext>
            </a:extLst>
          </p:cNvPr>
          <p:cNvSpPr txBox="1"/>
          <p:nvPr/>
        </p:nvSpPr>
        <p:spPr>
          <a:xfrm>
            <a:off x="9543001" y="1840830"/>
            <a:ext cx="1642379" cy="307777"/>
          </a:xfrm>
          <a:prstGeom prst="rect">
            <a:avLst/>
          </a:prstGeom>
          <a:noFill/>
        </p:spPr>
        <p:txBody>
          <a:bodyPr wrap="square" rtlCol="0">
            <a:spAutoFit/>
          </a:bodyPr>
          <a:lstStyle/>
          <a:p>
            <a:pPr algn="ctr"/>
            <a:r>
              <a:rPr lang="en-US" sz="1400" b="1" dirty="0">
                <a:latin typeface="Arial" panose="020B0604020202020204" pitchFamily="34" charset="0"/>
                <a:cs typeface="Arial" panose="020B0604020202020204" pitchFamily="34" charset="0"/>
              </a:rPr>
              <a:t>Specifications</a:t>
            </a:r>
          </a:p>
        </p:txBody>
      </p:sp>
      <p:pic>
        <p:nvPicPr>
          <p:cNvPr id="12290" name="Picture 2" descr="SKYMECH Pulse Jet Engine Medium Valve-Controlled Gasoline Internal Combustion Model Airplane Model Engine">
            <a:extLst>
              <a:ext uri="{FF2B5EF4-FFF2-40B4-BE49-F238E27FC236}">
                <a16:creationId xmlns:a16="http://schemas.microsoft.com/office/drawing/2014/main" id="{DF7702BB-6473-37DE-7BA2-AC5769403C54}"/>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757991" y="1994718"/>
            <a:ext cx="4331370" cy="3813865"/>
          </a:xfrm>
          <a:prstGeom prst="rect">
            <a:avLst/>
          </a:prstGeom>
          <a:noFill/>
          <a:extLst>
            <a:ext uri="{909E8E84-426E-40DD-AFC4-6F175D3DCCD1}">
              <a14:hiddenFill xmlns:a14="http://schemas.microsoft.com/office/drawing/2010/main">
                <a:solidFill>
                  <a:srgbClr val="FFFFFF"/>
                </a:solidFill>
              </a14:hiddenFill>
            </a:ext>
          </a:extLst>
        </p:spPr>
      </p:pic>
      <p:pic>
        <p:nvPicPr>
          <p:cNvPr id="12292" name="Picture 4" descr="turbojet engine gas kerosene turbofan internal combustion engine model">
            <a:extLst>
              <a:ext uri="{FF2B5EF4-FFF2-40B4-BE49-F238E27FC236}">
                <a16:creationId xmlns:a16="http://schemas.microsoft.com/office/drawing/2014/main" id="{40FAD3F6-C763-4E0A-1FAE-1F9D4B281DB4}"/>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5359979" y="1404336"/>
            <a:ext cx="3473307" cy="2751221"/>
          </a:xfrm>
          <a:prstGeom prst="rect">
            <a:avLst/>
          </a:prstGeom>
          <a:noFill/>
          <a:extLst>
            <a:ext uri="{909E8E84-426E-40DD-AFC4-6F175D3DCCD1}">
              <a14:hiddenFill xmlns:a14="http://schemas.microsoft.com/office/drawing/2010/main">
                <a:solidFill>
                  <a:srgbClr val="FFFFFF"/>
                </a:solidFill>
              </a14:hiddenFill>
            </a:ext>
          </a:extLst>
        </p:spPr>
      </p:pic>
      <p:pic>
        <p:nvPicPr>
          <p:cNvPr id="12294" name="Picture 6" descr="turbojet engine gas kerosene turbofan internal combustion engine model">
            <a:extLst>
              <a:ext uri="{FF2B5EF4-FFF2-40B4-BE49-F238E27FC236}">
                <a16:creationId xmlns:a16="http://schemas.microsoft.com/office/drawing/2014/main" id="{1539626F-D530-384D-DB9F-4E1B1324EF3C}"/>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5871413" y="3720290"/>
            <a:ext cx="2837374" cy="1949115"/>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EF79985E-160B-9400-0A0A-FE742D9D8A97}"/>
              </a:ext>
            </a:extLst>
          </p:cNvPr>
          <p:cNvPicPr>
            <a:picLocks noChangeAspect="1" noChangeArrowheads="1"/>
          </p:cNvPicPr>
          <p:nvPr/>
        </p:nvPicPr>
        <p:blipFill>
          <a:blip r:embed="rId5" cstate="email">
            <a:extLst>
              <a:ext uri="{BEBA8EAE-BF5A-486C-A8C5-ECC9F3942E4B}">
                <a14:imgProps xmlns:a14="http://schemas.microsoft.com/office/drawing/2010/main">
                  <a14:imgLayer r:embed="rId6">
                    <a14:imgEffect>
                      <a14:sharpenSoften amount="-26000"/>
                    </a14:imgEffect>
                    <a14:imgEffect>
                      <a14:colorTemperature colorTemp="6819"/>
                    </a14:imgEffect>
                    <a14:imgEffect>
                      <a14:saturation sat="200000"/>
                    </a14:imgEffect>
                    <a14:imgEffect>
                      <a14:brightnessContrast bright="-16000" contrast="59000"/>
                    </a14:imgEffect>
                  </a14:imgLayer>
                </a14:imgProps>
              </a:ext>
              <a:ext uri="{28A0092B-C50C-407E-A947-70E740481C1C}">
                <a14:useLocalDpi xmlns:a14="http://schemas.microsoft.com/office/drawing/2010/main" val="0"/>
              </a:ext>
            </a:extLst>
          </a:blip>
          <a:srcRect/>
          <a:stretch>
            <a:fillRect/>
          </a:stretch>
        </p:blipFill>
        <p:spPr bwMode="auto">
          <a:xfrm>
            <a:off x="10322201" y="63305"/>
            <a:ext cx="1815785" cy="779378"/>
          </a:xfrm>
          <a:prstGeom prst="rect">
            <a:avLst/>
          </a:prstGeom>
          <a:gradFill>
            <a:gsLst>
              <a:gs pos="2000">
                <a:schemeClr val="accent1">
                  <a:lumMod val="45000"/>
                  <a:lumOff val="55000"/>
                </a:schemeClr>
              </a:gs>
              <a:gs pos="56000">
                <a:schemeClr val="accent1">
                  <a:lumMod val="30000"/>
                  <a:lumOff val="70000"/>
                </a:schemeClr>
              </a:gs>
            </a:gsLst>
            <a:lin ang="5400000" scaled="1"/>
          </a:gradFill>
        </p:spPr>
      </p:pic>
    </p:spTree>
    <p:extLst>
      <p:ext uri="{BB962C8B-B14F-4D97-AF65-F5344CB8AC3E}">
        <p14:creationId xmlns:p14="http://schemas.microsoft.com/office/powerpoint/2010/main" val="127183142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346AC0-BFBB-FE4A-F585-B6C6C3F8031A}"/>
              </a:ext>
            </a:extLst>
          </p:cNvPr>
          <p:cNvSpPr>
            <a:spLocks noGrp="1"/>
          </p:cNvSpPr>
          <p:nvPr>
            <p:ph type="title"/>
          </p:nvPr>
        </p:nvSpPr>
        <p:spPr>
          <a:xfrm>
            <a:off x="695754" y="394954"/>
            <a:ext cx="10515600" cy="779378"/>
          </a:xfrm>
        </p:spPr>
        <p:txBody>
          <a:bodyPr/>
          <a:lstStyle/>
          <a:p>
            <a:pPr marL="0" indent="0">
              <a:buNone/>
            </a:pPr>
            <a:r>
              <a:rPr lang="en-US" sz="4400" b="1"/>
              <a:t>Aerial Engines</a:t>
            </a:r>
          </a:p>
        </p:txBody>
      </p:sp>
      <p:sp>
        <p:nvSpPr>
          <p:cNvPr id="5" name="TextBox 4">
            <a:extLst>
              <a:ext uri="{FF2B5EF4-FFF2-40B4-BE49-F238E27FC236}">
                <a16:creationId xmlns:a16="http://schemas.microsoft.com/office/drawing/2014/main" id="{AE52FDCB-EDAA-534F-C065-5D3DE88CF2E0}"/>
              </a:ext>
            </a:extLst>
          </p:cNvPr>
          <p:cNvSpPr txBox="1"/>
          <p:nvPr/>
        </p:nvSpPr>
        <p:spPr>
          <a:xfrm>
            <a:off x="4189068" y="6595393"/>
            <a:ext cx="3813865" cy="230832"/>
          </a:xfrm>
          <a:prstGeom prst="rect">
            <a:avLst/>
          </a:prstGeom>
          <a:noFill/>
        </p:spPr>
        <p:txBody>
          <a:bodyPr wrap="none" rtlCol="0">
            <a:spAutoFit/>
          </a:bodyPr>
          <a:lstStyle/>
          <a:p>
            <a:r>
              <a:rPr lang="en-CA" sz="900" b="0" i="0">
                <a:solidFill>
                  <a:srgbClr val="002060"/>
                </a:solidFill>
                <a:effectLst/>
                <a:latin typeface="Arial" panose="020B0604020202020204" pitchFamily="34" charset="0"/>
                <a:cs typeface="Arial" panose="020B0604020202020204" pitchFamily="34" charset="0"/>
              </a:rPr>
              <a:t>Edu-Tek </a:t>
            </a:r>
            <a:r>
              <a:rPr lang="en-CA" sz="900" b="0" i="0" err="1">
                <a:solidFill>
                  <a:srgbClr val="002060"/>
                </a:solidFill>
                <a:effectLst/>
                <a:latin typeface="Arial" panose="020B0604020202020204" pitchFamily="34" charset="0"/>
                <a:cs typeface="Arial" panose="020B0604020202020204" pitchFamily="34" charset="0"/>
              </a:rPr>
              <a:t>Equipments</a:t>
            </a:r>
            <a:r>
              <a:rPr lang="en-CA" sz="900" b="0" i="0">
                <a:solidFill>
                  <a:srgbClr val="002060"/>
                </a:solidFill>
                <a:effectLst/>
                <a:latin typeface="Arial" panose="020B0604020202020204" pitchFamily="34" charset="0"/>
                <a:cs typeface="Arial" panose="020B0604020202020204" pitchFamily="34" charset="0"/>
              </a:rPr>
              <a:t> India Private Limited - 2024 - All Rights Reserved</a:t>
            </a:r>
          </a:p>
        </p:txBody>
      </p:sp>
      <p:pic>
        <p:nvPicPr>
          <p:cNvPr id="9" name="Jet Actual">
            <a:hlinkClick r:id="" action="ppaction://media"/>
            <a:extLst>
              <a:ext uri="{FF2B5EF4-FFF2-40B4-BE49-F238E27FC236}">
                <a16:creationId xmlns:a16="http://schemas.microsoft.com/office/drawing/2014/main" id="{4E7DA3CB-5E2F-A3BB-4AF9-556DB194C730}"/>
              </a:ext>
            </a:extLst>
          </p:cNvPr>
          <p:cNvPicPr>
            <a:picLocks/>
          </p:cNvPicPr>
          <p:nvPr>
            <a:videoFile r:link="rId2"/>
            <p:extLst>
              <p:ext uri="{DAA4B4D4-6D71-4841-9C94-3DE7FCFB9230}">
                <p14:media xmlns:p14="http://schemas.microsoft.com/office/powerpoint/2010/main" r:embed="rId1"/>
              </p:ext>
            </p:extLst>
          </p:nvPr>
        </p:nvPicPr>
        <p:blipFill>
          <a:blip r:embed="rId4"/>
          <a:stretch>
            <a:fillRect/>
          </a:stretch>
        </p:blipFill>
        <p:spPr>
          <a:xfrm>
            <a:off x="1056000" y="1541419"/>
            <a:ext cx="10080000" cy="4320000"/>
          </a:xfrm>
          <a:prstGeom prst="rect">
            <a:avLst/>
          </a:prstGeom>
        </p:spPr>
      </p:pic>
      <p:sp>
        <p:nvSpPr>
          <p:cNvPr id="12" name="Content Placeholder 2">
            <a:extLst>
              <a:ext uri="{FF2B5EF4-FFF2-40B4-BE49-F238E27FC236}">
                <a16:creationId xmlns:a16="http://schemas.microsoft.com/office/drawing/2014/main" id="{6CB102FC-1433-8822-6FE0-1BE6CAF72DF7}"/>
              </a:ext>
            </a:extLst>
          </p:cNvPr>
          <p:cNvSpPr txBox="1">
            <a:spLocks/>
          </p:cNvSpPr>
          <p:nvPr/>
        </p:nvSpPr>
        <p:spPr>
          <a:xfrm>
            <a:off x="257820" y="1064700"/>
            <a:ext cx="6796124" cy="41383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lvl="1" indent="0" algn="just">
              <a:buFont typeface="Arial" panose="020B0604020202020204" pitchFamily="34" charset="0"/>
              <a:buNone/>
            </a:pPr>
            <a:r>
              <a:rPr lang="en-US" sz="2000" b="1">
                <a:solidFill>
                  <a:srgbClr val="0000CC"/>
                </a:solidFill>
                <a:latin typeface="+mj-lt"/>
                <a:cs typeface="Aharoni" panose="02010803020104030203" pitchFamily="2" charset="-79"/>
              </a:rPr>
              <a:t>Working Scaled Model: Jet Engine</a:t>
            </a:r>
            <a:endParaRPr lang="en-US" sz="2000" b="1" dirty="0">
              <a:solidFill>
                <a:srgbClr val="0000CC"/>
              </a:solidFill>
              <a:latin typeface="+mj-lt"/>
              <a:cs typeface="Aharoni" panose="02010803020104030203" pitchFamily="2" charset="-79"/>
            </a:endParaRPr>
          </a:p>
        </p:txBody>
      </p:sp>
      <p:pic>
        <p:nvPicPr>
          <p:cNvPr id="13" name="Picture 12">
            <a:extLst>
              <a:ext uri="{FF2B5EF4-FFF2-40B4-BE49-F238E27FC236}">
                <a16:creationId xmlns:a16="http://schemas.microsoft.com/office/drawing/2014/main" id="{B4ED5D2F-B0CE-6625-23A0-6E8A9881132D}"/>
              </a:ext>
            </a:extLst>
          </p:cNvPr>
          <p:cNvPicPr>
            <a:picLocks noChangeAspect="1" noChangeArrowheads="1"/>
          </p:cNvPicPr>
          <p:nvPr/>
        </p:nvPicPr>
        <p:blipFill>
          <a:blip r:embed="rId5" cstate="email">
            <a:extLst>
              <a:ext uri="{BEBA8EAE-BF5A-486C-A8C5-ECC9F3942E4B}">
                <a14:imgProps xmlns:a14="http://schemas.microsoft.com/office/drawing/2010/main">
                  <a14:imgLayer r:embed="rId6">
                    <a14:imgEffect>
                      <a14:sharpenSoften amount="-26000"/>
                    </a14:imgEffect>
                    <a14:imgEffect>
                      <a14:colorTemperature colorTemp="6819"/>
                    </a14:imgEffect>
                    <a14:imgEffect>
                      <a14:saturation sat="200000"/>
                    </a14:imgEffect>
                    <a14:imgEffect>
                      <a14:brightnessContrast bright="-16000" contrast="59000"/>
                    </a14:imgEffect>
                  </a14:imgLayer>
                </a14:imgProps>
              </a:ext>
              <a:ext uri="{28A0092B-C50C-407E-A947-70E740481C1C}">
                <a14:useLocalDpi xmlns:a14="http://schemas.microsoft.com/office/drawing/2010/main" val="0"/>
              </a:ext>
            </a:extLst>
          </a:blip>
          <a:srcRect/>
          <a:stretch>
            <a:fillRect/>
          </a:stretch>
        </p:blipFill>
        <p:spPr bwMode="auto">
          <a:xfrm>
            <a:off x="10322201" y="63305"/>
            <a:ext cx="1815785" cy="779378"/>
          </a:xfrm>
          <a:prstGeom prst="rect">
            <a:avLst/>
          </a:prstGeom>
          <a:gradFill>
            <a:gsLst>
              <a:gs pos="2000">
                <a:schemeClr val="accent1">
                  <a:lumMod val="45000"/>
                  <a:lumOff val="55000"/>
                </a:schemeClr>
              </a:gs>
              <a:gs pos="56000">
                <a:schemeClr val="accent1">
                  <a:lumMod val="30000"/>
                  <a:lumOff val="70000"/>
                </a:schemeClr>
              </a:gs>
            </a:gsLst>
            <a:lin ang="5400000" scaled="1"/>
          </a:gradFill>
        </p:spPr>
      </p:pic>
    </p:spTree>
    <p:extLst>
      <p:ext uri="{BB962C8B-B14F-4D97-AF65-F5344CB8AC3E}">
        <p14:creationId xmlns:p14="http://schemas.microsoft.com/office/powerpoint/2010/main" val="31262707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9167"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9"/>
                </p:tgtEl>
              </p:cMediaNode>
            </p:video>
            <p:seq concurrent="1" nextAc="seek">
              <p:cTn id="8" restart="whenNotActive" fill="hold" evtFilter="cancelBubble" nodeType="interactiveSeq">
                <p:stCondLst>
                  <p:cond evt="onClick" delay="0">
                    <p:tgtEl>
                      <p:spTgt spid="9"/>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9"/>
                                        </p:tgtEl>
                                      </p:cBhvr>
                                    </p:cmd>
                                  </p:childTnLst>
                                </p:cTn>
                              </p:par>
                            </p:childTnLst>
                          </p:cTn>
                        </p:par>
                      </p:childTnLst>
                    </p:cTn>
                  </p:par>
                </p:childTnLst>
              </p:cTn>
              <p:nextCondLst>
                <p:cond evt="onClick" delay="0">
                  <p:tgtEl>
                    <p:spTgt spid="9"/>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346AC0-BFBB-FE4A-F585-B6C6C3F8031A}"/>
              </a:ext>
            </a:extLst>
          </p:cNvPr>
          <p:cNvSpPr>
            <a:spLocks noGrp="1"/>
          </p:cNvSpPr>
          <p:nvPr>
            <p:ph type="title"/>
          </p:nvPr>
        </p:nvSpPr>
        <p:spPr>
          <a:xfrm>
            <a:off x="695754" y="394954"/>
            <a:ext cx="10515600" cy="779378"/>
          </a:xfrm>
        </p:spPr>
        <p:txBody>
          <a:bodyPr/>
          <a:lstStyle/>
          <a:p>
            <a:pPr marL="0" indent="0">
              <a:buNone/>
            </a:pPr>
            <a:r>
              <a:rPr lang="en-US" b="1">
                <a:latin typeface="+mn-lt"/>
              </a:rPr>
              <a:t>Internal Combustion Engines</a:t>
            </a:r>
          </a:p>
        </p:txBody>
      </p:sp>
      <p:graphicFrame>
        <p:nvGraphicFramePr>
          <p:cNvPr id="7" name="Content Placeholder 2">
            <a:extLst>
              <a:ext uri="{FF2B5EF4-FFF2-40B4-BE49-F238E27FC236}">
                <a16:creationId xmlns:a16="http://schemas.microsoft.com/office/drawing/2014/main" id="{5DB59FB7-5D22-DFBF-03EF-A48E3C4ED813}"/>
              </a:ext>
            </a:extLst>
          </p:cNvPr>
          <p:cNvGraphicFramePr>
            <a:graphicFrameLocks noGrp="1"/>
          </p:cNvGraphicFramePr>
          <p:nvPr>
            <p:ph idx="1"/>
          </p:nvPr>
        </p:nvGraphicFramePr>
        <p:xfrm>
          <a:off x="696000" y="1165074"/>
          <a:ext cx="10800000" cy="495647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TextBox 4">
            <a:extLst>
              <a:ext uri="{FF2B5EF4-FFF2-40B4-BE49-F238E27FC236}">
                <a16:creationId xmlns:a16="http://schemas.microsoft.com/office/drawing/2014/main" id="{AE52FDCB-EDAA-534F-C065-5D3DE88CF2E0}"/>
              </a:ext>
            </a:extLst>
          </p:cNvPr>
          <p:cNvSpPr txBox="1"/>
          <p:nvPr/>
        </p:nvSpPr>
        <p:spPr>
          <a:xfrm>
            <a:off x="4189068" y="6595393"/>
            <a:ext cx="3813865" cy="230832"/>
          </a:xfrm>
          <a:prstGeom prst="rect">
            <a:avLst/>
          </a:prstGeom>
          <a:noFill/>
        </p:spPr>
        <p:txBody>
          <a:bodyPr wrap="none" rtlCol="0">
            <a:spAutoFit/>
          </a:bodyPr>
          <a:lstStyle/>
          <a:p>
            <a:r>
              <a:rPr lang="en-CA" sz="900" b="0" i="0">
                <a:solidFill>
                  <a:srgbClr val="002060"/>
                </a:solidFill>
                <a:effectLst/>
                <a:latin typeface="Arial" panose="020B0604020202020204" pitchFamily="34" charset="0"/>
                <a:cs typeface="Arial" panose="020B0604020202020204" pitchFamily="34" charset="0"/>
              </a:rPr>
              <a:t>Edu-Tek </a:t>
            </a:r>
            <a:r>
              <a:rPr lang="en-CA" sz="900" b="0" i="0" err="1">
                <a:solidFill>
                  <a:srgbClr val="002060"/>
                </a:solidFill>
                <a:effectLst/>
                <a:latin typeface="Arial" panose="020B0604020202020204" pitchFamily="34" charset="0"/>
                <a:cs typeface="Arial" panose="020B0604020202020204" pitchFamily="34" charset="0"/>
              </a:rPr>
              <a:t>Equipments</a:t>
            </a:r>
            <a:r>
              <a:rPr lang="en-CA" sz="900" b="0" i="0">
                <a:solidFill>
                  <a:srgbClr val="002060"/>
                </a:solidFill>
                <a:effectLst/>
                <a:latin typeface="Arial" panose="020B0604020202020204" pitchFamily="34" charset="0"/>
                <a:cs typeface="Arial" panose="020B0604020202020204" pitchFamily="34" charset="0"/>
              </a:rPr>
              <a:t> India Private Limited - 2024 - All Rights Reserved</a:t>
            </a:r>
          </a:p>
        </p:txBody>
      </p:sp>
      <p:pic>
        <p:nvPicPr>
          <p:cNvPr id="4" name="Picture 2" descr="A blue text on a white background&#10;&#10;Description automatically generated">
            <a:extLst>
              <a:ext uri="{FF2B5EF4-FFF2-40B4-BE49-F238E27FC236}">
                <a16:creationId xmlns:a16="http://schemas.microsoft.com/office/drawing/2014/main" id="{2B7538FD-91AE-45BD-7683-2E2682B066D0}"/>
              </a:ext>
            </a:extLst>
          </p:cNvPr>
          <p:cNvPicPr>
            <a:picLocks noChangeAspect="1" noChangeArrowheads="1"/>
          </p:cNvPicPr>
          <p:nvPr/>
        </p:nvPicPr>
        <p:blipFill>
          <a:blip r:embed="rId7" cstate="email">
            <a:extLst>
              <a:ext uri="{BEBA8EAE-BF5A-486C-A8C5-ECC9F3942E4B}">
                <a14:imgProps xmlns:a14="http://schemas.microsoft.com/office/drawing/2010/main">
                  <a14:imgLayer r:embed="rId8">
                    <a14:imgEffect>
                      <a14:sharpenSoften amount="-26000"/>
                    </a14:imgEffect>
                    <a14:imgEffect>
                      <a14:colorTemperature colorTemp="6819"/>
                    </a14:imgEffect>
                    <a14:imgEffect>
                      <a14:saturation sat="200000"/>
                    </a14:imgEffect>
                    <a14:imgEffect>
                      <a14:brightnessContrast bright="-16000" contrast="59000"/>
                    </a14:imgEffect>
                  </a14:imgLayer>
                </a14:imgProps>
              </a:ext>
              <a:ext uri="{28A0092B-C50C-407E-A947-70E740481C1C}">
                <a14:useLocalDpi xmlns:a14="http://schemas.microsoft.com/office/drawing/2010/main" val="0"/>
              </a:ext>
            </a:extLst>
          </a:blip>
          <a:srcRect/>
          <a:stretch>
            <a:fillRect/>
          </a:stretch>
        </p:blipFill>
        <p:spPr bwMode="auto">
          <a:xfrm>
            <a:off x="10322201" y="63305"/>
            <a:ext cx="1815785" cy="779378"/>
          </a:xfrm>
          <a:prstGeom prst="rect">
            <a:avLst/>
          </a:prstGeom>
          <a:gradFill>
            <a:gsLst>
              <a:gs pos="2000">
                <a:schemeClr val="accent1">
                  <a:lumMod val="45000"/>
                  <a:lumOff val="55000"/>
                </a:schemeClr>
              </a:gs>
              <a:gs pos="56000">
                <a:schemeClr val="accent1">
                  <a:lumMod val="30000"/>
                  <a:lumOff val="70000"/>
                </a:schemeClr>
              </a:gs>
            </a:gsLst>
            <a:lin ang="5400000" scaled="1"/>
          </a:gradFill>
        </p:spPr>
      </p:pic>
    </p:spTree>
    <p:extLst>
      <p:ext uri="{BB962C8B-B14F-4D97-AF65-F5344CB8AC3E}">
        <p14:creationId xmlns:p14="http://schemas.microsoft.com/office/powerpoint/2010/main" val="164813150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AE52FDCB-EDAA-534F-C065-5D3DE88CF2E0}"/>
              </a:ext>
            </a:extLst>
          </p:cNvPr>
          <p:cNvSpPr txBox="1"/>
          <p:nvPr/>
        </p:nvSpPr>
        <p:spPr>
          <a:xfrm>
            <a:off x="4189068" y="6595393"/>
            <a:ext cx="3813865" cy="230832"/>
          </a:xfrm>
          <a:prstGeom prst="rect">
            <a:avLst/>
          </a:prstGeom>
          <a:noFill/>
        </p:spPr>
        <p:txBody>
          <a:bodyPr wrap="none" rtlCol="0">
            <a:spAutoFit/>
          </a:bodyPr>
          <a:lstStyle/>
          <a:p>
            <a:r>
              <a:rPr lang="en-CA" sz="900" b="0" i="0">
                <a:solidFill>
                  <a:srgbClr val="002060"/>
                </a:solidFill>
                <a:effectLst/>
                <a:latin typeface="Arial" panose="020B0604020202020204" pitchFamily="34" charset="0"/>
                <a:cs typeface="Arial" panose="020B0604020202020204" pitchFamily="34" charset="0"/>
              </a:rPr>
              <a:t>Edu-Tek </a:t>
            </a:r>
            <a:r>
              <a:rPr lang="en-CA" sz="900" b="0" i="0" err="1">
                <a:solidFill>
                  <a:srgbClr val="002060"/>
                </a:solidFill>
                <a:effectLst/>
                <a:latin typeface="Arial" panose="020B0604020202020204" pitchFamily="34" charset="0"/>
                <a:cs typeface="Arial" panose="020B0604020202020204" pitchFamily="34" charset="0"/>
              </a:rPr>
              <a:t>Equipments</a:t>
            </a:r>
            <a:r>
              <a:rPr lang="en-CA" sz="900" b="0" i="0">
                <a:solidFill>
                  <a:srgbClr val="002060"/>
                </a:solidFill>
                <a:effectLst/>
                <a:latin typeface="Arial" panose="020B0604020202020204" pitchFamily="34" charset="0"/>
                <a:cs typeface="Arial" panose="020B0604020202020204" pitchFamily="34" charset="0"/>
              </a:rPr>
              <a:t> India Private Limited - 2024 - All Rights Reserved</a:t>
            </a:r>
          </a:p>
        </p:txBody>
      </p:sp>
      <p:sp>
        <p:nvSpPr>
          <p:cNvPr id="7" name="TextBox 6">
            <a:extLst>
              <a:ext uri="{FF2B5EF4-FFF2-40B4-BE49-F238E27FC236}">
                <a16:creationId xmlns:a16="http://schemas.microsoft.com/office/drawing/2014/main" id="{F1C16A51-A404-69B2-1544-3BDBDBDF0B2D}"/>
              </a:ext>
            </a:extLst>
          </p:cNvPr>
          <p:cNvSpPr txBox="1"/>
          <p:nvPr/>
        </p:nvSpPr>
        <p:spPr>
          <a:xfrm>
            <a:off x="8957785" y="1596990"/>
            <a:ext cx="1642379" cy="307777"/>
          </a:xfrm>
          <a:prstGeom prst="rect">
            <a:avLst/>
          </a:prstGeom>
          <a:noFill/>
        </p:spPr>
        <p:txBody>
          <a:bodyPr wrap="square" rtlCol="0">
            <a:spAutoFit/>
          </a:bodyPr>
          <a:lstStyle/>
          <a:p>
            <a:pPr algn="ctr"/>
            <a:r>
              <a:rPr lang="en-US" sz="1400" b="1">
                <a:latin typeface="Arial" panose="020B0604020202020204" pitchFamily="34" charset="0"/>
                <a:cs typeface="Arial" panose="020B0604020202020204" pitchFamily="34" charset="0"/>
              </a:rPr>
              <a:t>Specifications</a:t>
            </a:r>
          </a:p>
        </p:txBody>
      </p:sp>
      <p:sp>
        <p:nvSpPr>
          <p:cNvPr id="9" name="Title 1">
            <a:extLst>
              <a:ext uri="{FF2B5EF4-FFF2-40B4-BE49-F238E27FC236}">
                <a16:creationId xmlns:a16="http://schemas.microsoft.com/office/drawing/2014/main" id="{F3C5E951-B07C-4D0E-AAAB-C22D45B0AC8A}"/>
              </a:ext>
            </a:extLst>
          </p:cNvPr>
          <p:cNvSpPr>
            <a:spLocks noGrp="1"/>
          </p:cNvSpPr>
          <p:nvPr>
            <p:ph type="title"/>
          </p:nvPr>
        </p:nvSpPr>
        <p:spPr>
          <a:xfrm>
            <a:off x="695754" y="394954"/>
            <a:ext cx="10515600" cy="779378"/>
          </a:xfrm>
        </p:spPr>
        <p:txBody>
          <a:bodyPr/>
          <a:lstStyle/>
          <a:p>
            <a:pPr marL="0" indent="0">
              <a:buNone/>
            </a:pPr>
            <a:r>
              <a:rPr lang="en-US" sz="4400" b="1"/>
              <a:t>Internal Combustion Engines</a:t>
            </a:r>
          </a:p>
        </p:txBody>
      </p:sp>
      <p:pic>
        <p:nvPicPr>
          <p:cNvPr id="1028" name="Picture 4" descr="User picture">
            <a:extLst>
              <a:ext uri="{FF2B5EF4-FFF2-40B4-BE49-F238E27FC236}">
                <a16:creationId xmlns:a16="http://schemas.microsoft.com/office/drawing/2014/main" id="{9CFA2344-1FD0-6F42-29D8-67FD8D41F6F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57196" y="2301853"/>
            <a:ext cx="2993206" cy="2581012"/>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M16 1.6cc Mini 4 Stroke Gasoline Engine Model Vertical Air-cooled Single-cylinder Engine with Wooden Base">
            <a:extLst>
              <a:ext uri="{FF2B5EF4-FFF2-40B4-BE49-F238E27FC236}">
                <a16:creationId xmlns:a16="http://schemas.microsoft.com/office/drawing/2014/main" id="{818167AA-A6DB-4AB4-DDF7-C18783A81BB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30112" y="1975137"/>
            <a:ext cx="3279054" cy="3352728"/>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2" descr="M16 1.6cc Mini 4 Stroke Gasoline Engine Model Vertical Air-cooled Single-cylinder Engine with Wooden Base">
            <a:extLst>
              <a:ext uri="{FF2B5EF4-FFF2-40B4-BE49-F238E27FC236}">
                <a16:creationId xmlns:a16="http://schemas.microsoft.com/office/drawing/2014/main" id="{F662651B-D815-F6AB-5E48-FA4C2234F86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5342" y="2008593"/>
            <a:ext cx="3429000" cy="34290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D410498C-E8D0-7D0D-9C47-FCE8953CF1C4}"/>
              </a:ext>
            </a:extLst>
          </p:cNvPr>
          <p:cNvSpPr txBox="1"/>
          <p:nvPr/>
        </p:nvSpPr>
        <p:spPr>
          <a:xfrm>
            <a:off x="9056172" y="1923901"/>
            <a:ext cx="2958763" cy="3970318"/>
          </a:xfrm>
          <a:prstGeom prst="rect">
            <a:avLst/>
          </a:prstGeom>
          <a:noFill/>
        </p:spPr>
        <p:txBody>
          <a:bodyPr wrap="square" lIns="91440" tIns="45720" rIns="91440" bIns="45720" rtlCol="0" anchor="t">
            <a:spAutoFit/>
          </a:bodyPr>
          <a:lstStyle/>
          <a:p>
            <a:r>
              <a:rPr lang="en-CA" sz="1200" b="0" i="0">
                <a:solidFill>
                  <a:srgbClr val="000000"/>
                </a:solidFill>
                <a:effectLst/>
                <a:highlight>
                  <a:srgbClr val="FFFFFF"/>
                </a:highlight>
                <a:latin typeface="Arial"/>
                <a:cs typeface="Arial"/>
              </a:rPr>
              <a:t>Material: Brass + Stainless Steel + Wood</a:t>
            </a:r>
            <a:br>
              <a:rPr lang="en-CA" sz="1200">
                <a:latin typeface="Arial"/>
              </a:rPr>
            </a:br>
            <a:r>
              <a:rPr lang="en-CA" sz="1200" b="0" i="0">
                <a:solidFill>
                  <a:srgbClr val="000000"/>
                </a:solidFill>
                <a:effectLst/>
                <a:highlight>
                  <a:srgbClr val="FFFFFF"/>
                </a:highlight>
                <a:latin typeface="Arial"/>
                <a:cs typeface="Arial"/>
              </a:rPr>
              <a:t>Displacement: 1.6cc</a:t>
            </a:r>
            <a:br>
              <a:rPr lang="en-CA" sz="1200">
                <a:latin typeface="Arial"/>
              </a:rPr>
            </a:br>
            <a:r>
              <a:rPr lang="en-CA" sz="1200" b="0" i="0">
                <a:solidFill>
                  <a:srgbClr val="000000"/>
                </a:solidFill>
                <a:effectLst/>
                <a:highlight>
                  <a:srgbClr val="FFFFFF"/>
                </a:highlight>
                <a:latin typeface="Arial"/>
                <a:cs typeface="Arial"/>
              </a:rPr>
              <a:t>Cylinder Diameter: 13mm</a:t>
            </a:r>
            <a:br>
              <a:rPr lang="en-CA" sz="1200">
                <a:latin typeface="Arial"/>
              </a:rPr>
            </a:br>
            <a:r>
              <a:rPr lang="en-CA" sz="1200" b="0" i="0">
                <a:solidFill>
                  <a:srgbClr val="000000"/>
                </a:solidFill>
                <a:effectLst/>
                <a:highlight>
                  <a:srgbClr val="FFFFFF"/>
                </a:highlight>
                <a:latin typeface="Arial"/>
                <a:cs typeface="Arial"/>
              </a:rPr>
              <a:t>Flywheel Diameter: 56mm</a:t>
            </a:r>
            <a:br>
              <a:rPr lang="en-CA" sz="1200">
                <a:latin typeface="Arial"/>
              </a:rPr>
            </a:br>
            <a:r>
              <a:rPr lang="en-CA" sz="1200" b="0" i="0">
                <a:solidFill>
                  <a:srgbClr val="000000"/>
                </a:solidFill>
                <a:effectLst/>
                <a:highlight>
                  <a:srgbClr val="FFFFFF"/>
                </a:highlight>
                <a:latin typeface="Arial"/>
                <a:cs typeface="Arial"/>
              </a:rPr>
              <a:t>Tank Capacity: 8ML</a:t>
            </a:r>
            <a:br>
              <a:rPr lang="en-CA" sz="1200">
                <a:latin typeface="Arial"/>
              </a:rPr>
            </a:br>
            <a:r>
              <a:rPr lang="en-CA" sz="1200" b="0" i="0">
                <a:solidFill>
                  <a:srgbClr val="000000"/>
                </a:solidFill>
                <a:effectLst/>
                <a:highlight>
                  <a:srgbClr val="FFFFFF"/>
                </a:highlight>
                <a:latin typeface="Arial"/>
                <a:cs typeface="Arial"/>
              </a:rPr>
              <a:t>Power Supply Voltage of Ignition Device: 4.5V(Powered by 3 AA batteries but not included)</a:t>
            </a:r>
            <a:br>
              <a:rPr lang="en-CA" sz="1200">
                <a:latin typeface="Arial"/>
              </a:rPr>
            </a:br>
            <a:r>
              <a:rPr lang="en-CA" sz="1200" b="0" i="0">
                <a:solidFill>
                  <a:srgbClr val="000000"/>
                </a:solidFill>
                <a:effectLst/>
                <a:highlight>
                  <a:srgbClr val="FFFFFF"/>
                </a:highlight>
                <a:latin typeface="Arial"/>
                <a:cs typeface="Arial"/>
              </a:rPr>
              <a:t>Start Mode: External Force (Electric Drill) or Hand Pull Start</a:t>
            </a:r>
            <a:br>
              <a:rPr lang="en-CA" sz="1200">
                <a:latin typeface="Arial"/>
              </a:rPr>
            </a:br>
            <a:r>
              <a:rPr lang="en-CA" sz="1200" b="0" i="0">
                <a:solidFill>
                  <a:srgbClr val="000000"/>
                </a:solidFill>
                <a:effectLst/>
                <a:highlight>
                  <a:srgbClr val="FFFFFF"/>
                </a:highlight>
                <a:latin typeface="Arial"/>
                <a:cs typeface="Arial"/>
              </a:rPr>
              <a:t>Fuel Used: Gasoline or Aviation Kerosene</a:t>
            </a:r>
            <a:br>
              <a:rPr lang="en-CA" sz="1200">
                <a:latin typeface="Arial"/>
              </a:rPr>
            </a:br>
            <a:r>
              <a:rPr lang="en-CA" sz="1200" b="0" i="0">
                <a:solidFill>
                  <a:srgbClr val="000000"/>
                </a:solidFill>
                <a:effectLst/>
                <a:highlight>
                  <a:srgbClr val="FFFFFF"/>
                </a:highlight>
                <a:latin typeface="Arial"/>
                <a:cs typeface="Arial"/>
              </a:rPr>
              <a:t>Overall Size: 150 x 120 x 130mm</a:t>
            </a:r>
            <a:br>
              <a:rPr lang="en-CA" sz="1200">
                <a:latin typeface="Arial"/>
              </a:rPr>
            </a:br>
            <a:r>
              <a:rPr lang="en-CA" sz="1200" b="0" i="0">
                <a:solidFill>
                  <a:srgbClr val="000000"/>
                </a:solidFill>
                <a:effectLst/>
                <a:highlight>
                  <a:srgbClr val="FFFFFF"/>
                </a:highlight>
                <a:latin typeface="Arial"/>
                <a:cs typeface="Arial"/>
              </a:rPr>
              <a:t>Base Size: 150 x 120 x 30mm</a:t>
            </a:r>
            <a:br>
              <a:rPr lang="en-CA" sz="1200">
                <a:latin typeface="Arial"/>
              </a:rPr>
            </a:br>
            <a:r>
              <a:rPr lang="en-CA" sz="1200" b="0" i="0">
                <a:solidFill>
                  <a:srgbClr val="000000"/>
                </a:solidFill>
                <a:effectLst/>
                <a:highlight>
                  <a:srgbClr val="FFFFFF"/>
                </a:highlight>
                <a:latin typeface="Arial"/>
                <a:cs typeface="Arial"/>
              </a:rPr>
              <a:t>Engine Size: 8 x 7 x 10cm</a:t>
            </a:r>
            <a:br>
              <a:rPr lang="en-CA" sz="1200">
                <a:latin typeface="Arial"/>
              </a:rPr>
            </a:br>
            <a:r>
              <a:rPr lang="en-CA" sz="1200" b="0" i="0">
                <a:solidFill>
                  <a:srgbClr val="000000"/>
                </a:solidFill>
                <a:effectLst/>
                <a:highlight>
                  <a:srgbClr val="FFFFFF"/>
                </a:highlight>
                <a:latin typeface="Arial"/>
                <a:cs typeface="Arial"/>
              </a:rPr>
              <a:t>Product Weight: 980g</a:t>
            </a:r>
            <a:br>
              <a:rPr lang="en-CA" sz="1200">
                <a:latin typeface="Arial"/>
              </a:rPr>
            </a:br>
            <a:r>
              <a:rPr lang="en-CA" sz="1200" b="0" i="0">
                <a:solidFill>
                  <a:srgbClr val="000000"/>
                </a:solidFill>
                <a:effectLst/>
                <a:highlight>
                  <a:srgbClr val="FFFFFF"/>
                </a:highlight>
                <a:latin typeface="Arial"/>
                <a:cs typeface="Arial"/>
              </a:rPr>
              <a:t>Package Dimensions: 20 x 20 x 15cm</a:t>
            </a:r>
            <a:br>
              <a:rPr lang="en-CA" sz="1200">
                <a:latin typeface="Arial"/>
              </a:rPr>
            </a:br>
            <a:r>
              <a:rPr lang="en-CA" sz="1200" b="0" i="0">
                <a:solidFill>
                  <a:srgbClr val="000000"/>
                </a:solidFill>
                <a:effectLst/>
                <a:highlight>
                  <a:srgbClr val="FFFFFF"/>
                </a:highlight>
                <a:latin typeface="Arial"/>
                <a:cs typeface="Arial"/>
              </a:rPr>
              <a:t>Package Weight: 1500g</a:t>
            </a:r>
            <a:endParaRPr lang="en-US" sz="1200" b="1">
              <a:solidFill>
                <a:srgbClr val="000000"/>
              </a:solidFill>
              <a:latin typeface="Arial" panose="020B0604020202020204" pitchFamily="34" charset="0"/>
              <a:cs typeface="Arial" panose="020B0604020202020204" pitchFamily="34" charset="0"/>
            </a:endParaRPr>
          </a:p>
          <a:p>
            <a:endParaRPr lang="en-CA" sz="1200"/>
          </a:p>
          <a:p>
            <a:r>
              <a:rPr lang="en-US" sz="1200" b="1">
                <a:highlight>
                  <a:srgbClr val="FFFFFF"/>
                </a:highlight>
                <a:latin typeface="Arial"/>
                <a:cs typeface="Arial"/>
              </a:rPr>
              <a:t>Fuel Operated</a:t>
            </a:r>
            <a:br>
              <a:rPr lang="en-CA" sz="1200"/>
            </a:br>
            <a:endParaRPr lang="en-US" sz="1200" b="1">
              <a:latin typeface="Arial" panose="020B0604020202020204" pitchFamily="34" charset="0"/>
              <a:cs typeface="Arial" panose="020B0604020202020204" pitchFamily="34" charset="0"/>
            </a:endParaRPr>
          </a:p>
        </p:txBody>
      </p:sp>
      <p:sp>
        <p:nvSpPr>
          <p:cNvPr id="11" name="Content Placeholder 2">
            <a:extLst>
              <a:ext uri="{FF2B5EF4-FFF2-40B4-BE49-F238E27FC236}">
                <a16:creationId xmlns:a16="http://schemas.microsoft.com/office/drawing/2014/main" id="{6D3D5580-5996-98F5-AE47-C1524812B4FE}"/>
              </a:ext>
            </a:extLst>
          </p:cNvPr>
          <p:cNvSpPr>
            <a:spLocks noGrp="1"/>
          </p:cNvSpPr>
          <p:nvPr>
            <p:ph idx="1"/>
          </p:nvPr>
        </p:nvSpPr>
        <p:spPr>
          <a:xfrm>
            <a:off x="266405" y="1045019"/>
            <a:ext cx="11070627" cy="443837"/>
          </a:xfrm>
        </p:spPr>
        <p:txBody>
          <a:bodyPr vert="horz" lIns="91440" tIns="45720" rIns="91440" bIns="45720" rtlCol="0" anchor="t">
            <a:normAutofit/>
          </a:bodyPr>
          <a:lstStyle/>
          <a:p>
            <a:pPr marL="457200" lvl="1" indent="0">
              <a:buNone/>
            </a:pPr>
            <a:r>
              <a:rPr lang="en-US" sz="2000" b="1">
                <a:solidFill>
                  <a:srgbClr val="0000CC"/>
                </a:solidFill>
                <a:ea typeface="+mn-lt"/>
                <a:cs typeface="+mn-lt"/>
              </a:rPr>
              <a:t>Working Scaled Model:</a:t>
            </a:r>
            <a:r>
              <a:rPr lang="en-US" sz="2000" b="1">
                <a:solidFill>
                  <a:srgbClr val="0000CC"/>
                </a:solidFill>
                <a:latin typeface="Aptos"/>
              </a:rPr>
              <a:t> </a:t>
            </a:r>
            <a:r>
              <a:rPr lang="en-US" sz="2000" b="1">
                <a:solidFill>
                  <a:srgbClr val="0000CC"/>
                </a:solidFill>
                <a:latin typeface="+mj-lt"/>
              </a:rPr>
              <a:t>Single Cylinder 4 Stroke Air Cooled Vertical-Fuel (Gasoline)</a:t>
            </a:r>
            <a:endParaRPr lang="en-US"/>
          </a:p>
        </p:txBody>
      </p:sp>
      <p:pic>
        <p:nvPicPr>
          <p:cNvPr id="12" name="Picture 2">
            <a:extLst>
              <a:ext uri="{FF2B5EF4-FFF2-40B4-BE49-F238E27FC236}">
                <a16:creationId xmlns:a16="http://schemas.microsoft.com/office/drawing/2014/main" id="{51659FCD-C3D4-4256-1029-548D43F10A04}"/>
              </a:ext>
            </a:extLst>
          </p:cNvPr>
          <p:cNvPicPr>
            <a:picLocks noChangeAspect="1" noChangeArrowheads="1"/>
          </p:cNvPicPr>
          <p:nvPr/>
        </p:nvPicPr>
        <p:blipFill>
          <a:blip r:embed="rId5" cstate="email">
            <a:extLst>
              <a:ext uri="{BEBA8EAE-BF5A-486C-A8C5-ECC9F3942E4B}">
                <a14:imgProps xmlns:a14="http://schemas.microsoft.com/office/drawing/2010/main">
                  <a14:imgLayer r:embed="rId6">
                    <a14:imgEffect>
                      <a14:sharpenSoften amount="-26000"/>
                    </a14:imgEffect>
                    <a14:imgEffect>
                      <a14:colorTemperature colorTemp="6819"/>
                    </a14:imgEffect>
                    <a14:imgEffect>
                      <a14:saturation sat="200000"/>
                    </a14:imgEffect>
                    <a14:imgEffect>
                      <a14:brightnessContrast bright="-16000" contrast="59000"/>
                    </a14:imgEffect>
                  </a14:imgLayer>
                </a14:imgProps>
              </a:ext>
              <a:ext uri="{28A0092B-C50C-407E-A947-70E740481C1C}">
                <a14:useLocalDpi xmlns:a14="http://schemas.microsoft.com/office/drawing/2010/main" val="0"/>
              </a:ext>
            </a:extLst>
          </a:blip>
          <a:srcRect/>
          <a:stretch>
            <a:fillRect/>
          </a:stretch>
        </p:blipFill>
        <p:spPr bwMode="auto">
          <a:xfrm>
            <a:off x="10322201" y="63305"/>
            <a:ext cx="1815785" cy="779378"/>
          </a:xfrm>
          <a:prstGeom prst="rect">
            <a:avLst/>
          </a:prstGeom>
          <a:gradFill>
            <a:gsLst>
              <a:gs pos="2000">
                <a:schemeClr val="accent1">
                  <a:lumMod val="45000"/>
                  <a:lumOff val="55000"/>
                </a:schemeClr>
              </a:gs>
              <a:gs pos="56000">
                <a:schemeClr val="accent1">
                  <a:lumMod val="30000"/>
                  <a:lumOff val="70000"/>
                </a:schemeClr>
              </a:gs>
            </a:gsLst>
            <a:lin ang="5400000" scaled="1"/>
          </a:gradFill>
        </p:spPr>
      </p:pic>
    </p:spTree>
    <p:extLst>
      <p:ext uri="{BB962C8B-B14F-4D97-AF65-F5344CB8AC3E}">
        <p14:creationId xmlns:p14="http://schemas.microsoft.com/office/powerpoint/2010/main" val="319259563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AE52FDCB-EDAA-534F-C065-5D3DE88CF2E0}"/>
              </a:ext>
            </a:extLst>
          </p:cNvPr>
          <p:cNvSpPr txBox="1"/>
          <p:nvPr/>
        </p:nvSpPr>
        <p:spPr>
          <a:xfrm>
            <a:off x="4189068" y="6595393"/>
            <a:ext cx="3813865" cy="230832"/>
          </a:xfrm>
          <a:prstGeom prst="rect">
            <a:avLst/>
          </a:prstGeom>
          <a:noFill/>
        </p:spPr>
        <p:txBody>
          <a:bodyPr wrap="none" rtlCol="0">
            <a:spAutoFit/>
          </a:bodyPr>
          <a:lstStyle/>
          <a:p>
            <a:r>
              <a:rPr lang="en-CA" sz="900" b="0" i="0">
                <a:solidFill>
                  <a:srgbClr val="002060"/>
                </a:solidFill>
                <a:effectLst/>
                <a:latin typeface="Arial" panose="020B0604020202020204" pitchFamily="34" charset="0"/>
                <a:cs typeface="Arial" panose="020B0604020202020204" pitchFamily="34" charset="0"/>
              </a:rPr>
              <a:t>Edu-Tek </a:t>
            </a:r>
            <a:r>
              <a:rPr lang="en-CA" sz="900" b="0" i="0" err="1">
                <a:solidFill>
                  <a:srgbClr val="002060"/>
                </a:solidFill>
                <a:effectLst/>
                <a:latin typeface="Arial" panose="020B0604020202020204" pitchFamily="34" charset="0"/>
                <a:cs typeface="Arial" panose="020B0604020202020204" pitchFamily="34" charset="0"/>
              </a:rPr>
              <a:t>Equipments</a:t>
            </a:r>
            <a:r>
              <a:rPr lang="en-CA" sz="900" b="0" i="0">
                <a:solidFill>
                  <a:srgbClr val="002060"/>
                </a:solidFill>
                <a:effectLst/>
                <a:latin typeface="Arial" panose="020B0604020202020204" pitchFamily="34" charset="0"/>
                <a:cs typeface="Arial" panose="020B0604020202020204" pitchFamily="34" charset="0"/>
              </a:rPr>
              <a:t> India Private Limited - 2024 - All Rights Reserved</a:t>
            </a:r>
          </a:p>
        </p:txBody>
      </p:sp>
      <p:sp>
        <p:nvSpPr>
          <p:cNvPr id="9" name="Title 1">
            <a:extLst>
              <a:ext uri="{FF2B5EF4-FFF2-40B4-BE49-F238E27FC236}">
                <a16:creationId xmlns:a16="http://schemas.microsoft.com/office/drawing/2014/main" id="{F3C5E951-B07C-4D0E-AAAB-C22D45B0AC8A}"/>
              </a:ext>
            </a:extLst>
          </p:cNvPr>
          <p:cNvSpPr>
            <a:spLocks noGrp="1"/>
          </p:cNvSpPr>
          <p:nvPr>
            <p:ph type="title"/>
          </p:nvPr>
        </p:nvSpPr>
        <p:spPr>
          <a:xfrm>
            <a:off x="695754" y="394954"/>
            <a:ext cx="10515600" cy="779378"/>
          </a:xfrm>
        </p:spPr>
        <p:txBody>
          <a:bodyPr/>
          <a:lstStyle/>
          <a:p>
            <a:pPr marL="0" indent="0">
              <a:buNone/>
            </a:pPr>
            <a:r>
              <a:rPr lang="en-US" sz="4400" b="1"/>
              <a:t>Internal Combustion Engines</a:t>
            </a:r>
          </a:p>
        </p:txBody>
      </p:sp>
      <p:pic>
        <p:nvPicPr>
          <p:cNvPr id="2" name="Single cylender peterol air cooled 1a">
            <a:hlinkClick r:id="" action="ppaction://media"/>
            <a:extLst>
              <a:ext uri="{FF2B5EF4-FFF2-40B4-BE49-F238E27FC236}">
                <a16:creationId xmlns:a16="http://schemas.microsoft.com/office/drawing/2014/main" id="{DD1257A0-EA81-8D1C-B0BE-4FE0DE160A46}"/>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056000" y="1686170"/>
            <a:ext cx="10080000" cy="4320000"/>
          </a:xfrm>
          <a:prstGeom prst="rect">
            <a:avLst/>
          </a:prstGeom>
        </p:spPr>
      </p:pic>
      <p:pic>
        <p:nvPicPr>
          <p:cNvPr id="6" name="Picture 2">
            <a:extLst>
              <a:ext uri="{FF2B5EF4-FFF2-40B4-BE49-F238E27FC236}">
                <a16:creationId xmlns:a16="http://schemas.microsoft.com/office/drawing/2014/main" id="{CDD09B27-B0E4-8482-C0E7-90D5A5E025FA}"/>
              </a:ext>
            </a:extLst>
          </p:cNvPr>
          <p:cNvPicPr>
            <a:picLocks noChangeAspect="1" noChangeArrowheads="1"/>
          </p:cNvPicPr>
          <p:nvPr/>
        </p:nvPicPr>
        <p:blipFill>
          <a:blip r:embed="rId5" cstate="email">
            <a:extLst>
              <a:ext uri="{BEBA8EAE-BF5A-486C-A8C5-ECC9F3942E4B}">
                <a14:imgProps xmlns:a14="http://schemas.microsoft.com/office/drawing/2010/main">
                  <a14:imgLayer r:embed="rId6">
                    <a14:imgEffect>
                      <a14:sharpenSoften amount="-26000"/>
                    </a14:imgEffect>
                    <a14:imgEffect>
                      <a14:colorTemperature colorTemp="6819"/>
                    </a14:imgEffect>
                    <a14:imgEffect>
                      <a14:saturation sat="200000"/>
                    </a14:imgEffect>
                    <a14:imgEffect>
                      <a14:brightnessContrast bright="-16000" contrast="59000"/>
                    </a14:imgEffect>
                  </a14:imgLayer>
                </a14:imgProps>
              </a:ext>
              <a:ext uri="{28A0092B-C50C-407E-A947-70E740481C1C}">
                <a14:useLocalDpi xmlns:a14="http://schemas.microsoft.com/office/drawing/2010/main" val="0"/>
              </a:ext>
            </a:extLst>
          </a:blip>
          <a:srcRect/>
          <a:stretch>
            <a:fillRect/>
          </a:stretch>
        </p:blipFill>
        <p:spPr bwMode="auto">
          <a:xfrm>
            <a:off x="10322201" y="63305"/>
            <a:ext cx="1815785" cy="779378"/>
          </a:xfrm>
          <a:prstGeom prst="rect">
            <a:avLst/>
          </a:prstGeom>
          <a:gradFill>
            <a:gsLst>
              <a:gs pos="2000">
                <a:schemeClr val="accent1">
                  <a:lumMod val="45000"/>
                  <a:lumOff val="55000"/>
                </a:schemeClr>
              </a:gs>
              <a:gs pos="56000">
                <a:schemeClr val="accent1">
                  <a:lumMod val="30000"/>
                  <a:lumOff val="70000"/>
                </a:schemeClr>
              </a:gs>
            </a:gsLst>
            <a:lin ang="5400000" scaled="1"/>
          </a:gradFill>
        </p:spPr>
      </p:pic>
      <p:sp>
        <p:nvSpPr>
          <p:cNvPr id="11" name="Content Placeholder 2">
            <a:extLst>
              <a:ext uri="{FF2B5EF4-FFF2-40B4-BE49-F238E27FC236}">
                <a16:creationId xmlns:a16="http://schemas.microsoft.com/office/drawing/2014/main" id="{BD1C7A8A-5993-D869-0A03-9314E8BC7874}"/>
              </a:ext>
            </a:extLst>
          </p:cNvPr>
          <p:cNvSpPr>
            <a:spLocks noGrp="1"/>
          </p:cNvSpPr>
          <p:nvPr>
            <p:ph idx="1"/>
          </p:nvPr>
        </p:nvSpPr>
        <p:spPr>
          <a:xfrm>
            <a:off x="256020" y="1045019"/>
            <a:ext cx="10737604" cy="443837"/>
          </a:xfrm>
        </p:spPr>
        <p:txBody>
          <a:bodyPr vert="horz" lIns="91440" tIns="45720" rIns="91440" bIns="45720" rtlCol="0" anchor="t">
            <a:normAutofit/>
          </a:bodyPr>
          <a:lstStyle/>
          <a:p>
            <a:pPr marL="457200" lvl="1" indent="0">
              <a:buNone/>
            </a:pPr>
            <a:r>
              <a:rPr lang="en-US" sz="2000" b="1">
                <a:solidFill>
                  <a:srgbClr val="0000CC"/>
                </a:solidFill>
                <a:ea typeface="+mn-lt"/>
                <a:cs typeface="+mn-lt"/>
              </a:rPr>
              <a:t>Working Scaled Model:</a:t>
            </a:r>
            <a:r>
              <a:rPr lang="en-US" sz="2000" b="1">
                <a:solidFill>
                  <a:srgbClr val="0000CC"/>
                </a:solidFill>
                <a:latin typeface="Aptos"/>
              </a:rPr>
              <a:t> </a:t>
            </a:r>
            <a:r>
              <a:rPr lang="en-US" sz="2000" b="1">
                <a:solidFill>
                  <a:srgbClr val="0000CC"/>
                </a:solidFill>
                <a:latin typeface="+mj-lt"/>
              </a:rPr>
              <a:t>Single Cylinder 4 Stroke Air Cooled Vertical-Fuel (Gasoline)</a:t>
            </a:r>
            <a:endParaRPr lang="en-US"/>
          </a:p>
        </p:txBody>
      </p:sp>
    </p:spTree>
    <p:extLst>
      <p:ext uri="{BB962C8B-B14F-4D97-AF65-F5344CB8AC3E}">
        <p14:creationId xmlns:p14="http://schemas.microsoft.com/office/powerpoint/2010/main" val="34656000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4417"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AE52FDCB-EDAA-534F-C065-5D3DE88CF2E0}"/>
              </a:ext>
            </a:extLst>
          </p:cNvPr>
          <p:cNvSpPr txBox="1"/>
          <p:nvPr/>
        </p:nvSpPr>
        <p:spPr>
          <a:xfrm>
            <a:off x="4189068" y="6595393"/>
            <a:ext cx="3813865" cy="230832"/>
          </a:xfrm>
          <a:prstGeom prst="rect">
            <a:avLst/>
          </a:prstGeom>
          <a:noFill/>
        </p:spPr>
        <p:txBody>
          <a:bodyPr wrap="none" rtlCol="0">
            <a:spAutoFit/>
          </a:bodyPr>
          <a:lstStyle/>
          <a:p>
            <a:r>
              <a:rPr lang="en-CA" sz="900" b="0" i="0">
                <a:solidFill>
                  <a:srgbClr val="002060"/>
                </a:solidFill>
                <a:effectLst/>
                <a:latin typeface="Arial" panose="020B0604020202020204" pitchFamily="34" charset="0"/>
                <a:cs typeface="Arial" panose="020B0604020202020204" pitchFamily="34" charset="0"/>
              </a:rPr>
              <a:t>Edu-Tek </a:t>
            </a:r>
            <a:r>
              <a:rPr lang="en-CA" sz="900" b="0" i="0" err="1">
                <a:solidFill>
                  <a:srgbClr val="002060"/>
                </a:solidFill>
                <a:effectLst/>
                <a:latin typeface="Arial" panose="020B0604020202020204" pitchFamily="34" charset="0"/>
                <a:cs typeface="Arial" panose="020B0604020202020204" pitchFamily="34" charset="0"/>
              </a:rPr>
              <a:t>Equipments</a:t>
            </a:r>
            <a:r>
              <a:rPr lang="en-CA" sz="900" b="0" i="0">
                <a:solidFill>
                  <a:srgbClr val="002060"/>
                </a:solidFill>
                <a:effectLst/>
                <a:latin typeface="Arial" panose="020B0604020202020204" pitchFamily="34" charset="0"/>
                <a:cs typeface="Arial" panose="020B0604020202020204" pitchFamily="34" charset="0"/>
              </a:rPr>
              <a:t> India Private Limited - 2024 - All Rights Reserved</a:t>
            </a:r>
          </a:p>
        </p:txBody>
      </p:sp>
      <p:sp>
        <p:nvSpPr>
          <p:cNvPr id="7" name="TextBox 6">
            <a:extLst>
              <a:ext uri="{FF2B5EF4-FFF2-40B4-BE49-F238E27FC236}">
                <a16:creationId xmlns:a16="http://schemas.microsoft.com/office/drawing/2014/main" id="{F1C16A51-A404-69B2-1544-3BDBDBDF0B2D}"/>
              </a:ext>
            </a:extLst>
          </p:cNvPr>
          <p:cNvSpPr txBox="1"/>
          <p:nvPr/>
        </p:nvSpPr>
        <p:spPr>
          <a:xfrm>
            <a:off x="8957785" y="1596990"/>
            <a:ext cx="1642379" cy="307777"/>
          </a:xfrm>
          <a:prstGeom prst="rect">
            <a:avLst/>
          </a:prstGeom>
          <a:noFill/>
        </p:spPr>
        <p:txBody>
          <a:bodyPr wrap="square" rtlCol="0">
            <a:spAutoFit/>
          </a:bodyPr>
          <a:lstStyle/>
          <a:p>
            <a:pPr algn="ctr"/>
            <a:r>
              <a:rPr lang="en-US" sz="1400" b="1">
                <a:latin typeface="Arial" panose="020B0604020202020204" pitchFamily="34" charset="0"/>
                <a:cs typeface="Arial" panose="020B0604020202020204" pitchFamily="34" charset="0"/>
              </a:rPr>
              <a:t>Specifications</a:t>
            </a:r>
          </a:p>
        </p:txBody>
      </p:sp>
      <p:sp>
        <p:nvSpPr>
          <p:cNvPr id="9" name="Title 1">
            <a:extLst>
              <a:ext uri="{FF2B5EF4-FFF2-40B4-BE49-F238E27FC236}">
                <a16:creationId xmlns:a16="http://schemas.microsoft.com/office/drawing/2014/main" id="{F3C5E951-B07C-4D0E-AAAB-C22D45B0AC8A}"/>
              </a:ext>
            </a:extLst>
          </p:cNvPr>
          <p:cNvSpPr>
            <a:spLocks noGrp="1"/>
          </p:cNvSpPr>
          <p:nvPr>
            <p:ph type="title"/>
          </p:nvPr>
        </p:nvSpPr>
        <p:spPr>
          <a:xfrm>
            <a:off x="695754" y="394954"/>
            <a:ext cx="10515600" cy="779378"/>
          </a:xfrm>
        </p:spPr>
        <p:txBody>
          <a:bodyPr/>
          <a:lstStyle/>
          <a:p>
            <a:pPr marL="0" indent="0">
              <a:buNone/>
            </a:pPr>
            <a:r>
              <a:rPr lang="en-US" sz="4400" b="1"/>
              <a:t>Internal Combustion Engines</a:t>
            </a:r>
          </a:p>
        </p:txBody>
      </p:sp>
      <p:sp>
        <p:nvSpPr>
          <p:cNvPr id="4" name="TextBox 3">
            <a:extLst>
              <a:ext uri="{FF2B5EF4-FFF2-40B4-BE49-F238E27FC236}">
                <a16:creationId xmlns:a16="http://schemas.microsoft.com/office/drawing/2014/main" id="{D410498C-E8D0-7D0D-9C47-FCE8953CF1C4}"/>
              </a:ext>
            </a:extLst>
          </p:cNvPr>
          <p:cNvSpPr txBox="1"/>
          <p:nvPr/>
        </p:nvSpPr>
        <p:spPr>
          <a:xfrm>
            <a:off x="9056172" y="1923901"/>
            <a:ext cx="2958763" cy="3970318"/>
          </a:xfrm>
          <a:prstGeom prst="rect">
            <a:avLst/>
          </a:prstGeom>
          <a:noFill/>
        </p:spPr>
        <p:txBody>
          <a:bodyPr wrap="square" lIns="91440" tIns="45720" rIns="91440" bIns="45720" rtlCol="0" anchor="t">
            <a:spAutoFit/>
          </a:bodyPr>
          <a:lstStyle/>
          <a:p>
            <a:r>
              <a:rPr lang="en-CA" sz="1200" b="0" i="0">
                <a:solidFill>
                  <a:srgbClr val="000000"/>
                </a:solidFill>
                <a:effectLst/>
                <a:highlight>
                  <a:srgbClr val="FFFFFF"/>
                </a:highlight>
                <a:latin typeface="Arial"/>
                <a:cs typeface="Arial"/>
              </a:rPr>
              <a:t>Material: Brass + Stainless Steel + Wood</a:t>
            </a:r>
          </a:p>
          <a:p>
            <a:br>
              <a:rPr lang="en-CA" sz="1200">
                <a:latin typeface="Arial"/>
              </a:rPr>
            </a:br>
            <a:r>
              <a:rPr lang="en-CA" sz="1200" b="0" i="0">
                <a:solidFill>
                  <a:srgbClr val="000000"/>
                </a:solidFill>
                <a:effectLst/>
                <a:highlight>
                  <a:srgbClr val="FFFFFF"/>
                </a:highlight>
                <a:latin typeface="Arial"/>
                <a:cs typeface="Arial"/>
              </a:rPr>
              <a:t>Powered By: The ignition is powered by 1.5V power supply.</a:t>
            </a:r>
          </a:p>
          <a:p>
            <a:br>
              <a:rPr lang="en-CA" sz="1200">
                <a:latin typeface="Arial"/>
              </a:rPr>
            </a:br>
            <a:r>
              <a:rPr lang="en-CA" sz="1200" b="0" i="0">
                <a:solidFill>
                  <a:srgbClr val="000000"/>
                </a:solidFill>
                <a:effectLst/>
                <a:highlight>
                  <a:srgbClr val="FFFFFF"/>
                </a:highlight>
                <a:latin typeface="Arial"/>
                <a:cs typeface="Arial"/>
              </a:rPr>
              <a:t>Carburetor : Adjustable</a:t>
            </a:r>
          </a:p>
          <a:p>
            <a:br>
              <a:rPr lang="en-CA" sz="1200">
                <a:latin typeface="Arial"/>
              </a:rPr>
            </a:br>
            <a:r>
              <a:rPr lang="en-CA" sz="1200" b="0" i="0">
                <a:solidFill>
                  <a:srgbClr val="000000"/>
                </a:solidFill>
                <a:effectLst/>
                <a:highlight>
                  <a:srgbClr val="FFFFFF"/>
                </a:highlight>
                <a:latin typeface="Arial"/>
                <a:cs typeface="Arial"/>
              </a:rPr>
              <a:t>Displacement: 1.6CC</a:t>
            </a:r>
          </a:p>
          <a:p>
            <a:br>
              <a:rPr lang="en-CA" sz="1200">
                <a:latin typeface="Arial"/>
              </a:rPr>
            </a:br>
            <a:r>
              <a:rPr lang="en-CA" sz="1200" b="0" i="0">
                <a:solidFill>
                  <a:srgbClr val="000000"/>
                </a:solidFill>
                <a:effectLst/>
                <a:highlight>
                  <a:srgbClr val="FFFFFF"/>
                </a:highlight>
                <a:latin typeface="Arial"/>
                <a:cs typeface="Arial"/>
              </a:rPr>
              <a:t>Cylinder Diameter: 13mm</a:t>
            </a:r>
          </a:p>
          <a:p>
            <a:br>
              <a:rPr lang="en-CA" sz="1200">
                <a:latin typeface="Arial"/>
              </a:rPr>
            </a:br>
            <a:r>
              <a:rPr lang="en-CA" sz="1200" b="0" i="0">
                <a:solidFill>
                  <a:srgbClr val="000000"/>
                </a:solidFill>
                <a:effectLst/>
                <a:highlight>
                  <a:srgbClr val="FFFFFF"/>
                </a:highlight>
                <a:latin typeface="Arial"/>
                <a:cs typeface="Arial"/>
              </a:rPr>
              <a:t>Stroke: 12mm</a:t>
            </a:r>
          </a:p>
          <a:p>
            <a:br>
              <a:rPr lang="en-CA" sz="1200">
                <a:latin typeface="Arial"/>
              </a:rPr>
            </a:br>
            <a:r>
              <a:rPr lang="en-CA" sz="1200" b="0" i="0">
                <a:solidFill>
                  <a:srgbClr val="000000"/>
                </a:solidFill>
                <a:effectLst/>
                <a:highlight>
                  <a:srgbClr val="FFFFFF"/>
                </a:highlight>
                <a:latin typeface="Arial"/>
                <a:cs typeface="Arial"/>
              </a:rPr>
              <a:t>Wooden Base: 150 x 120 x 30mm</a:t>
            </a:r>
            <a:br>
              <a:rPr lang="en-CA" sz="1200">
                <a:latin typeface="Arial"/>
              </a:rPr>
            </a:br>
            <a:r>
              <a:rPr lang="en-CA" sz="1200" b="0" i="0">
                <a:solidFill>
                  <a:srgbClr val="000000"/>
                </a:solidFill>
                <a:effectLst/>
                <a:highlight>
                  <a:srgbClr val="FFFFFF"/>
                </a:highlight>
                <a:latin typeface="Arial"/>
                <a:cs typeface="Arial"/>
              </a:rPr>
              <a:t>Engine: 104 x 94 x 78mm</a:t>
            </a:r>
            <a:br>
              <a:rPr lang="en-CA" sz="1200">
                <a:latin typeface="Arial"/>
              </a:rPr>
            </a:br>
            <a:r>
              <a:rPr lang="en-CA" sz="1200" b="0" i="0">
                <a:solidFill>
                  <a:srgbClr val="000000"/>
                </a:solidFill>
                <a:effectLst/>
                <a:highlight>
                  <a:srgbClr val="FFFFFF"/>
                </a:highlight>
                <a:latin typeface="Arial"/>
                <a:cs typeface="Arial"/>
              </a:rPr>
              <a:t>Product Size: 15 x 12 x 10.8cm</a:t>
            </a:r>
            <a:br>
              <a:rPr lang="en-CA" sz="1200">
                <a:latin typeface="Arial"/>
              </a:rPr>
            </a:br>
            <a:r>
              <a:rPr lang="en-CA" sz="1200" b="0" i="0">
                <a:solidFill>
                  <a:srgbClr val="000000"/>
                </a:solidFill>
                <a:effectLst/>
                <a:highlight>
                  <a:srgbClr val="FFFFFF"/>
                </a:highlight>
                <a:latin typeface="Arial"/>
                <a:cs typeface="Arial"/>
              </a:rPr>
              <a:t>Product Weight: 1400g</a:t>
            </a:r>
          </a:p>
          <a:p>
            <a:br>
              <a:rPr lang="en-CA" sz="1200">
                <a:latin typeface="Arial"/>
              </a:rPr>
            </a:br>
            <a:r>
              <a:rPr lang="en-CA" sz="1200" b="0" i="0">
                <a:solidFill>
                  <a:srgbClr val="000000"/>
                </a:solidFill>
                <a:effectLst/>
                <a:highlight>
                  <a:srgbClr val="FFFFFF"/>
                </a:highlight>
                <a:latin typeface="Arial"/>
                <a:cs typeface="Arial"/>
              </a:rPr>
              <a:t>Package Dimensions: 20 x 20 x 15cm</a:t>
            </a:r>
          </a:p>
          <a:p>
            <a:endParaRPr lang="en-CA" sz="1200">
              <a:highlight>
                <a:srgbClr val="FFFFFF"/>
              </a:highlight>
              <a:latin typeface="Lato"/>
              <a:ea typeface="Lato"/>
              <a:cs typeface="Lato"/>
            </a:endParaRPr>
          </a:p>
          <a:p>
            <a:r>
              <a:rPr lang="en-US" sz="1200" b="1">
                <a:highlight>
                  <a:srgbClr val="FFFFFF"/>
                </a:highlight>
                <a:latin typeface="Arial"/>
                <a:ea typeface="Lato"/>
                <a:cs typeface="Arial"/>
              </a:rPr>
              <a:t>Fuel Operated</a:t>
            </a:r>
            <a:endParaRPr lang="en-CA"/>
          </a:p>
        </p:txBody>
      </p:sp>
      <p:sp>
        <p:nvSpPr>
          <p:cNvPr id="11" name="Content Placeholder 2">
            <a:extLst>
              <a:ext uri="{FF2B5EF4-FFF2-40B4-BE49-F238E27FC236}">
                <a16:creationId xmlns:a16="http://schemas.microsoft.com/office/drawing/2014/main" id="{6D3D5580-5996-98F5-AE47-C1524812B4FE}"/>
              </a:ext>
            </a:extLst>
          </p:cNvPr>
          <p:cNvSpPr>
            <a:spLocks noGrp="1"/>
          </p:cNvSpPr>
          <p:nvPr>
            <p:ph idx="1"/>
          </p:nvPr>
        </p:nvSpPr>
        <p:spPr>
          <a:xfrm>
            <a:off x="252842" y="1047659"/>
            <a:ext cx="10860375" cy="477655"/>
          </a:xfrm>
        </p:spPr>
        <p:txBody>
          <a:bodyPr vert="horz" lIns="91440" tIns="45720" rIns="91440" bIns="45720" rtlCol="0" anchor="t">
            <a:normAutofit/>
          </a:bodyPr>
          <a:lstStyle/>
          <a:p>
            <a:pPr marL="457200" lvl="1" indent="0">
              <a:buNone/>
            </a:pPr>
            <a:r>
              <a:rPr lang="en-US" sz="2000" b="1">
                <a:solidFill>
                  <a:srgbClr val="0000CC"/>
                </a:solidFill>
                <a:latin typeface="Aptos"/>
                <a:ea typeface="+mn-lt"/>
                <a:cs typeface="+mn-lt"/>
              </a:rPr>
              <a:t>Working Scaled Model:</a:t>
            </a:r>
            <a:r>
              <a:rPr lang="en-US" sz="2000" b="1">
                <a:solidFill>
                  <a:srgbClr val="0000CC"/>
                </a:solidFill>
                <a:latin typeface="Aptos"/>
              </a:rPr>
              <a:t> Single Cylinder 4 Stroke Water Cooled Vertical-Fuel (Gasoline)</a:t>
            </a:r>
            <a:endParaRPr lang="en-US" sz="2000">
              <a:latin typeface="Aptos"/>
            </a:endParaRPr>
          </a:p>
        </p:txBody>
      </p:sp>
      <p:pic>
        <p:nvPicPr>
          <p:cNvPr id="3076" name="Picture 4" descr="M12 1.6cc Mini 4 Stroke Retro Water-cooled Gasoline Gas Engine for Gift Collection">
            <a:extLst>
              <a:ext uri="{FF2B5EF4-FFF2-40B4-BE49-F238E27FC236}">
                <a16:creationId xmlns:a16="http://schemas.microsoft.com/office/drawing/2014/main" id="{26E0E019-9D11-2FE8-C1BA-41698D49CE1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09154" y="1646329"/>
            <a:ext cx="4063224" cy="4063224"/>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a:extLst>
              <a:ext uri="{FF2B5EF4-FFF2-40B4-BE49-F238E27FC236}">
                <a16:creationId xmlns:a16="http://schemas.microsoft.com/office/drawing/2014/main" id="{2F3B94D6-FFEB-A3D5-C9C6-6FDC29B31D1F}"/>
              </a:ext>
            </a:extLst>
          </p:cNvPr>
          <p:cNvPicPr>
            <a:picLocks noChangeAspect="1" noChangeArrowheads="1"/>
          </p:cNvPicPr>
          <p:nvPr/>
        </p:nvPicPr>
        <p:blipFill>
          <a:blip r:embed="rId3" cstate="email">
            <a:extLst>
              <a:ext uri="{BEBA8EAE-BF5A-486C-A8C5-ECC9F3942E4B}">
                <a14:imgProps xmlns:a14="http://schemas.microsoft.com/office/drawing/2010/main">
                  <a14:imgLayer r:embed="rId4">
                    <a14:imgEffect>
                      <a14:sharpenSoften amount="-26000"/>
                    </a14:imgEffect>
                    <a14:imgEffect>
                      <a14:colorTemperature colorTemp="6819"/>
                    </a14:imgEffect>
                    <a14:imgEffect>
                      <a14:saturation sat="200000"/>
                    </a14:imgEffect>
                    <a14:imgEffect>
                      <a14:brightnessContrast bright="-16000" contrast="59000"/>
                    </a14:imgEffect>
                  </a14:imgLayer>
                </a14:imgProps>
              </a:ext>
              <a:ext uri="{28A0092B-C50C-407E-A947-70E740481C1C}">
                <a14:useLocalDpi xmlns:a14="http://schemas.microsoft.com/office/drawing/2010/main" val="0"/>
              </a:ext>
            </a:extLst>
          </a:blip>
          <a:srcRect/>
          <a:stretch>
            <a:fillRect/>
          </a:stretch>
        </p:blipFill>
        <p:spPr bwMode="auto">
          <a:xfrm>
            <a:off x="10322201" y="63305"/>
            <a:ext cx="1815785" cy="779378"/>
          </a:xfrm>
          <a:prstGeom prst="rect">
            <a:avLst/>
          </a:prstGeom>
          <a:gradFill>
            <a:gsLst>
              <a:gs pos="2000">
                <a:schemeClr val="accent1">
                  <a:lumMod val="45000"/>
                  <a:lumOff val="55000"/>
                </a:schemeClr>
              </a:gs>
              <a:gs pos="56000">
                <a:schemeClr val="accent1">
                  <a:lumMod val="30000"/>
                  <a:lumOff val="70000"/>
                </a:schemeClr>
              </a:gs>
            </a:gsLst>
            <a:lin ang="5400000" scaled="1"/>
          </a:gradFill>
        </p:spPr>
      </p:pic>
      <p:pic>
        <p:nvPicPr>
          <p:cNvPr id="2" name="Picture 1" descr="M12B 1.6cc Mini Water-cooled Single-cylinder 4-stroke Gasoline Engine Upgrade Internal Combustion Engine Model">
            <a:extLst>
              <a:ext uri="{FF2B5EF4-FFF2-40B4-BE49-F238E27FC236}">
                <a16:creationId xmlns:a16="http://schemas.microsoft.com/office/drawing/2014/main" id="{7A00448C-FAC2-98E5-C224-6405DF426261}"/>
              </a:ext>
            </a:extLst>
          </p:cNvPr>
          <p:cNvPicPr>
            <a:picLocks noChangeAspect="1"/>
          </p:cNvPicPr>
          <p:nvPr/>
        </p:nvPicPr>
        <p:blipFill>
          <a:blip r:embed="rId5"/>
          <a:stretch>
            <a:fillRect/>
          </a:stretch>
        </p:blipFill>
        <p:spPr>
          <a:xfrm>
            <a:off x="1027889" y="1781783"/>
            <a:ext cx="3791625" cy="3791624"/>
          </a:xfrm>
          <a:prstGeom prst="rect">
            <a:avLst/>
          </a:prstGeom>
        </p:spPr>
      </p:pic>
    </p:spTree>
    <p:extLst>
      <p:ext uri="{BB962C8B-B14F-4D97-AF65-F5344CB8AC3E}">
        <p14:creationId xmlns:p14="http://schemas.microsoft.com/office/powerpoint/2010/main" val="278104356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AE52FDCB-EDAA-534F-C065-5D3DE88CF2E0}"/>
              </a:ext>
            </a:extLst>
          </p:cNvPr>
          <p:cNvSpPr txBox="1"/>
          <p:nvPr/>
        </p:nvSpPr>
        <p:spPr>
          <a:xfrm>
            <a:off x="4189068" y="6595393"/>
            <a:ext cx="3813865" cy="230832"/>
          </a:xfrm>
          <a:prstGeom prst="rect">
            <a:avLst/>
          </a:prstGeom>
          <a:noFill/>
        </p:spPr>
        <p:txBody>
          <a:bodyPr wrap="none" rtlCol="0">
            <a:spAutoFit/>
          </a:bodyPr>
          <a:lstStyle/>
          <a:p>
            <a:r>
              <a:rPr lang="en-CA" sz="900" b="0" i="0">
                <a:solidFill>
                  <a:srgbClr val="002060"/>
                </a:solidFill>
                <a:effectLst/>
                <a:latin typeface="Arial" panose="020B0604020202020204" pitchFamily="34" charset="0"/>
                <a:cs typeface="Arial" panose="020B0604020202020204" pitchFamily="34" charset="0"/>
              </a:rPr>
              <a:t>Edu-Tek </a:t>
            </a:r>
            <a:r>
              <a:rPr lang="en-CA" sz="900" b="0" i="0" err="1">
                <a:solidFill>
                  <a:srgbClr val="002060"/>
                </a:solidFill>
                <a:effectLst/>
                <a:latin typeface="Arial" panose="020B0604020202020204" pitchFamily="34" charset="0"/>
                <a:cs typeface="Arial" panose="020B0604020202020204" pitchFamily="34" charset="0"/>
              </a:rPr>
              <a:t>Equipments</a:t>
            </a:r>
            <a:r>
              <a:rPr lang="en-CA" sz="900" b="0" i="0">
                <a:solidFill>
                  <a:srgbClr val="002060"/>
                </a:solidFill>
                <a:effectLst/>
                <a:latin typeface="Arial" panose="020B0604020202020204" pitchFamily="34" charset="0"/>
                <a:cs typeface="Arial" panose="020B0604020202020204" pitchFamily="34" charset="0"/>
              </a:rPr>
              <a:t> India Private Limited - 2024 - All Rights Reserved</a:t>
            </a:r>
          </a:p>
        </p:txBody>
      </p:sp>
      <p:sp>
        <p:nvSpPr>
          <p:cNvPr id="9" name="Title 1">
            <a:extLst>
              <a:ext uri="{FF2B5EF4-FFF2-40B4-BE49-F238E27FC236}">
                <a16:creationId xmlns:a16="http://schemas.microsoft.com/office/drawing/2014/main" id="{F3C5E951-B07C-4D0E-AAAB-C22D45B0AC8A}"/>
              </a:ext>
            </a:extLst>
          </p:cNvPr>
          <p:cNvSpPr>
            <a:spLocks noGrp="1"/>
          </p:cNvSpPr>
          <p:nvPr>
            <p:ph type="title"/>
          </p:nvPr>
        </p:nvSpPr>
        <p:spPr>
          <a:xfrm>
            <a:off x="695754" y="394954"/>
            <a:ext cx="10515600" cy="779378"/>
          </a:xfrm>
        </p:spPr>
        <p:txBody>
          <a:bodyPr/>
          <a:lstStyle/>
          <a:p>
            <a:pPr marL="0" indent="0">
              <a:buNone/>
            </a:pPr>
            <a:r>
              <a:rPr lang="en-US" sz="4400" b="1"/>
              <a:t>Internal Combustion Engines</a:t>
            </a:r>
          </a:p>
        </p:txBody>
      </p:sp>
      <p:pic>
        <p:nvPicPr>
          <p:cNvPr id="8" name="SINGLE CYLENDER PETROL WATER COLLED 1B">
            <a:hlinkClick r:id="" action="ppaction://media"/>
            <a:extLst>
              <a:ext uri="{FF2B5EF4-FFF2-40B4-BE49-F238E27FC236}">
                <a16:creationId xmlns:a16="http://schemas.microsoft.com/office/drawing/2014/main" id="{F2B4ABDF-1529-22C0-725D-18D2C9A5C250}"/>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056000" y="1500648"/>
            <a:ext cx="10080000" cy="4320000"/>
          </a:xfrm>
          <a:prstGeom prst="rect">
            <a:avLst/>
          </a:prstGeom>
        </p:spPr>
      </p:pic>
      <p:pic>
        <p:nvPicPr>
          <p:cNvPr id="10" name="Picture 2">
            <a:extLst>
              <a:ext uri="{FF2B5EF4-FFF2-40B4-BE49-F238E27FC236}">
                <a16:creationId xmlns:a16="http://schemas.microsoft.com/office/drawing/2014/main" id="{6451BEF7-ED5F-1B4C-DC37-5FEC204E41FC}"/>
              </a:ext>
            </a:extLst>
          </p:cNvPr>
          <p:cNvPicPr>
            <a:picLocks noChangeAspect="1" noChangeArrowheads="1"/>
          </p:cNvPicPr>
          <p:nvPr/>
        </p:nvPicPr>
        <p:blipFill>
          <a:blip r:embed="rId5" cstate="email">
            <a:extLst>
              <a:ext uri="{BEBA8EAE-BF5A-486C-A8C5-ECC9F3942E4B}">
                <a14:imgProps xmlns:a14="http://schemas.microsoft.com/office/drawing/2010/main">
                  <a14:imgLayer r:embed="rId6">
                    <a14:imgEffect>
                      <a14:sharpenSoften amount="-26000"/>
                    </a14:imgEffect>
                    <a14:imgEffect>
                      <a14:colorTemperature colorTemp="6819"/>
                    </a14:imgEffect>
                    <a14:imgEffect>
                      <a14:saturation sat="200000"/>
                    </a14:imgEffect>
                    <a14:imgEffect>
                      <a14:brightnessContrast bright="-16000" contrast="59000"/>
                    </a14:imgEffect>
                  </a14:imgLayer>
                </a14:imgProps>
              </a:ext>
              <a:ext uri="{28A0092B-C50C-407E-A947-70E740481C1C}">
                <a14:useLocalDpi xmlns:a14="http://schemas.microsoft.com/office/drawing/2010/main" val="0"/>
              </a:ext>
            </a:extLst>
          </a:blip>
          <a:srcRect/>
          <a:stretch>
            <a:fillRect/>
          </a:stretch>
        </p:blipFill>
        <p:spPr bwMode="auto">
          <a:xfrm>
            <a:off x="10322201" y="63305"/>
            <a:ext cx="1815785" cy="779378"/>
          </a:xfrm>
          <a:prstGeom prst="rect">
            <a:avLst/>
          </a:prstGeom>
          <a:gradFill>
            <a:gsLst>
              <a:gs pos="2000">
                <a:schemeClr val="accent1">
                  <a:lumMod val="45000"/>
                  <a:lumOff val="55000"/>
                </a:schemeClr>
              </a:gs>
              <a:gs pos="56000">
                <a:schemeClr val="accent1">
                  <a:lumMod val="30000"/>
                  <a:lumOff val="70000"/>
                </a:schemeClr>
              </a:gs>
            </a:gsLst>
            <a:lin ang="5400000" scaled="1"/>
          </a:gradFill>
        </p:spPr>
      </p:pic>
      <p:sp>
        <p:nvSpPr>
          <p:cNvPr id="4" name="Content Placeholder 2">
            <a:extLst>
              <a:ext uri="{FF2B5EF4-FFF2-40B4-BE49-F238E27FC236}">
                <a16:creationId xmlns:a16="http://schemas.microsoft.com/office/drawing/2014/main" id="{82C6FD98-570D-EDC8-FEC4-1981C220CD7F}"/>
              </a:ext>
            </a:extLst>
          </p:cNvPr>
          <p:cNvSpPr>
            <a:spLocks noGrp="1"/>
          </p:cNvSpPr>
          <p:nvPr>
            <p:ph idx="1"/>
          </p:nvPr>
        </p:nvSpPr>
        <p:spPr>
          <a:xfrm>
            <a:off x="252842" y="1047659"/>
            <a:ext cx="10860375" cy="477655"/>
          </a:xfrm>
        </p:spPr>
        <p:txBody>
          <a:bodyPr vert="horz" lIns="91440" tIns="45720" rIns="91440" bIns="45720" rtlCol="0" anchor="t">
            <a:normAutofit/>
          </a:bodyPr>
          <a:lstStyle/>
          <a:p>
            <a:pPr marL="457200" lvl="1" indent="0">
              <a:buNone/>
            </a:pPr>
            <a:r>
              <a:rPr lang="en-US" sz="2000" b="1">
                <a:solidFill>
                  <a:srgbClr val="0000CC"/>
                </a:solidFill>
                <a:latin typeface="Aptos"/>
                <a:ea typeface="+mn-lt"/>
                <a:cs typeface="+mn-lt"/>
              </a:rPr>
              <a:t>Working Scaled Model:</a:t>
            </a:r>
            <a:r>
              <a:rPr lang="en-US" sz="2000" b="1">
                <a:solidFill>
                  <a:srgbClr val="0000CC"/>
                </a:solidFill>
                <a:latin typeface="Aptos"/>
              </a:rPr>
              <a:t> Single Cylinder 4 Stroke Water Cooled Vertical-Fuel (Gasoline)</a:t>
            </a:r>
            <a:endParaRPr lang="en-US" sz="2000">
              <a:latin typeface="Aptos"/>
            </a:endParaRPr>
          </a:p>
        </p:txBody>
      </p:sp>
    </p:spTree>
    <p:extLst>
      <p:ext uri="{BB962C8B-B14F-4D97-AF65-F5344CB8AC3E}">
        <p14:creationId xmlns:p14="http://schemas.microsoft.com/office/powerpoint/2010/main" val="1137098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4550"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8"/>
                </p:tgtEl>
              </p:cMediaNode>
            </p:video>
            <p:seq concurrent="1" nextAc="seek">
              <p:cTn id="8" restart="whenNotActive" fill="hold" evtFilter="cancelBubble" nodeType="interactiveSeq">
                <p:stCondLst>
                  <p:cond evt="onClick" delay="0">
                    <p:tgtEl>
                      <p:spTgt spid="8"/>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8"/>
                                        </p:tgtEl>
                                      </p:cBhvr>
                                    </p:cmd>
                                  </p:childTnLst>
                                </p:cTn>
                              </p:par>
                            </p:childTnLst>
                          </p:cTn>
                        </p:par>
                      </p:childTnLst>
                    </p:cTn>
                  </p:par>
                </p:childTnLst>
              </p:cTn>
              <p:nextCondLst>
                <p:cond evt="onClick" delay="0">
                  <p:tgtEl>
                    <p:spTgt spid="8"/>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AE52FDCB-EDAA-534F-C065-5D3DE88CF2E0}"/>
              </a:ext>
            </a:extLst>
          </p:cNvPr>
          <p:cNvSpPr txBox="1"/>
          <p:nvPr/>
        </p:nvSpPr>
        <p:spPr>
          <a:xfrm>
            <a:off x="4189068" y="6595393"/>
            <a:ext cx="3813865" cy="230832"/>
          </a:xfrm>
          <a:prstGeom prst="rect">
            <a:avLst/>
          </a:prstGeom>
          <a:noFill/>
        </p:spPr>
        <p:txBody>
          <a:bodyPr wrap="none" rtlCol="0">
            <a:spAutoFit/>
          </a:bodyPr>
          <a:lstStyle/>
          <a:p>
            <a:r>
              <a:rPr lang="en-CA" sz="900" b="0" i="0">
                <a:solidFill>
                  <a:srgbClr val="002060"/>
                </a:solidFill>
                <a:effectLst/>
                <a:latin typeface="Arial" panose="020B0604020202020204" pitchFamily="34" charset="0"/>
                <a:cs typeface="Arial" panose="020B0604020202020204" pitchFamily="34" charset="0"/>
              </a:rPr>
              <a:t>Edu-Tek </a:t>
            </a:r>
            <a:r>
              <a:rPr lang="en-CA" sz="900" b="0" i="0" err="1">
                <a:solidFill>
                  <a:srgbClr val="002060"/>
                </a:solidFill>
                <a:effectLst/>
                <a:latin typeface="Arial" panose="020B0604020202020204" pitchFamily="34" charset="0"/>
                <a:cs typeface="Arial" panose="020B0604020202020204" pitchFamily="34" charset="0"/>
              </a:rPr>
              <a:t>Equipments</a:t>
            </a:r>
            <a:r>
              <a:rPr lang="en-CA" sz="900" b="0" i="0">
                <a:solidFill>
                  <a:srgbClr val="002060"/>
                </a:solidFill>
                <a:effectLst/>
                <a:latin typeface="Arial" panose="020B0604020202020204" pitchFamily="34" charset="0"/>
                <a:cs typeface="Arial" panose="020B0604020202020204" pitchFamily="34" charset="0"/>
              </a:rPr>
              <a:t> India Private Limited - 2024 - All Rights Reserved</a:t>
            </a:r>
          </a:p>
        </p:txBody>
      </p:sp>
      <p:sp>
        <p:nvSpPr>
          <p:cNvPr id="7" name="TextBox 6">
            <a:extLst>
              <a:ext uri="{FF2B5EF4-FFF2-40B4-BE49-F238E27FC236}">
                <a16:creationId xmlns:a16="http://schemas.microsoft.com/office/drawing/2014/main" id="{F1C16A51-A404-69B2-1544-3BDBDBDF0B2D}"/>
              </a:ext>
            </a:extLst>
          </p:cNvPr>
          <p:cNvSpPr txBox="1"/>
          <p:nvPr/>
        </p:nvSpPr>
        <p:spPr>
          <a:xfrm>
            <a:off x="8430045" y="1682334"/>
            <a:ext cx="1642379" cy="307777"/>
          </a:xfrm>
          <a:prstGeom prst="rect">
            <a:avLst/>
          </a:prstGeom>
          <a:noFill/>
        </p:spPr>
        <p:txBody>
          <a:bodyPr wrap="square" rtlCol="0">
            <a:spAutoFit/>
          </a:bodyPr>
          <a:lstStyle/>
          <a:p>
            <a:pPr algn="ctr"/>
            <a:r>
              <a:rPr lang="en-US" sz="1400" b="1" dirty="0">
                <a:latin typeface="Arial" panose="020B0604020202020204" pitchFamily="34" charset="0"/>
                <a:cs typeface="Arial" panose="020B0604020202020204" pitchFamily="34" charset="0"/>
              </a:rPr>
              <a:t>Specifications</a:t>
            </a:r>
          </a:p>
        </p:txBody>
      </p:sp>
      <p:sp>
        <p:nvSpPr>
          <p:cNvPr id="9" name="Title 1">
            <a:extLst>
              <a:ext uri="{FF2B5EF4-FFF2-40B4-BE49-F238E27FC236}">
                <a16:creationId xmlns:a16="http://schemas.microsoft.com/office/drawing/2014/main" id="{F3C5E951-B07C-4D0E-AAAB-C22D45B0AC8A}"/>
              </a:ext>
            </a:extLst>
          </p:cNvPr>
          <p:cNvSpPr>
            <a:spLocks noGrp="1"/>
          </p:cNvSpPr>
          <p:nvPr>
            <p:ph type="title"/>
          </p:nvPr>
        </p:nvSpPr>
        <p:spPr>
          <a:xfrm>
            <a:off x="695754" y="394954"/>
            <a:ext cx="10515600" cy="779378"/>
          </a:xfrm>
        </p:spPr>
        <p:txBody>
          <a:bodyPr/>
          <a:lstStyle/>
          <a:p>
            <a:pPr marL="0" indent="0">
              <a:buNone/>
            </a:pPr>
            <a:r>
              <a:rPr lang="en-US" sz="4400" b="1"/>
              <a:t>Internal Combustion Engines</a:t>
            </a:r>
          </a:p>
        </p:txBody>
      </p:sp>
      <p:sp>
        <p:nvSpPr>
          <p:cNvPr id="4" name="TextBox 3">
            <a:extLst>
              <a:ext uri="{FF2B5EF4-FFF2-40B4-BE49-F238E27FC236}">
                <a16:creationId xmlns:a16="http://schemas.microsoft.com/office/drawing/2014/main" id="{D410498C-E8D0-7D0D-9C47-FCE8953CF1C4}"/>
              </a:ext>
            </a:extLst>
          </p:cNvPr>
          <p:cNvSpPr txBox="1"/>
          <p:nvPr/>
        </p:nvSpPr>
        <p:spPr>
          <a:xfrm>
            <a:off x="8580684" y="2009245"/>
            <a:ext cx="2958763" cy="2031325"/>
          </a:xfrm>
          <a:prstGeom prst="rect">
            <a:avLst/>
          </a:prstGeom>
          <a:noFill/>
        </p:spPr>
        <p:txBody>
          <a:bodyPr wrap="square" lIns="91440" tIns="45720" rIns="91440" bIns="45720" rtlCol="0" anchor="t">
            <a:spAutoFit/>
          </a:bodyPr>
          <a:lstStyle/>
          <a:p>
            <a:r>
              <a:rPr lang="en-CA" sz="1200" b="0" i="0" dirty="0">
                <a:solidFill>
                  <a:srgbClr val="000000"/>
                </a:solidFill>
                <a:effectLst/>
                <a:highlight>
                  <a:srgbClr val="FFFFFF"/>
                </a:highlight>
                <a:latin typeface="Arial"/>
                <a:cs typeface="Arial"/>
              </a:rPr>
              <a:t>Material: Metal</a:t>
            </a:r>
          </a:p>
          <a:p>
            <a:br>
              <a:rPr lang="en-CA" sz="1200" dirty="0">
                <a:latin typeface="Arial"/>
              </a:rPr>
            </a:br>
            <a:r>
              <a:rPr lang="en-CA" sz="1200" b="0" i="0" dirty="0">
                <a:solidFill>
                  <a:srgbClr val="000000"/>
                </a:solidFill>
                <a:effectLst/>
                <a:highlight>
                  <a:srgbClr val="FFFFFF"/>
                </a:highlight>
                <a:latin typeface="Arial"/>
                <a:cs typeface="Arial"/>
              </a:rPr>
              <a:t>Product Weight: 1300g</a:t>
            </a:r>
          </a:p>
          <a:p>
            <a:br>
              <a:rPr lang="en-CA" sz="1200" dirty="0">
                <a:latin typeface="Arial"/>
              </a:rPr>
            </a:br>
            <a:r>
              <a:rPr lang="en-CA" sz="1200" b="0" i="0" dirty="0">
                <a:solidFill>
                  <a:srgbClr val="000000"/>
                </a:solidFill>
                <a:effectLst/>
                <a:highlight>
                  <a:srgbClr val="FFFFFF"/>
                </a:highlight>
                <a:latin typeface="Arial"/>
                <a:cs typeface="Arial"/>
              </a:rPr>
              <a:t>Package Dimensions: 16*13*29cm  </a:t>
            </a:r>
          </a:p>
          <a:p>
            <a:r>
              <a:rPr lang="en-CA" sz="1200" dirty="0">
                <a:solidFill>
                  <a:srgbClr val="000000"/>
                </a:solidFill>
                <a:highlight>
                  <a:srgbClr val="FFFFFF"/>
                </a:highlight>
                <a:latin typeface="Arial"/>
                <a:cs typeface="Arial"/>
              </a:rPr>
              <a:t> </a:t>
            </a:r>
            <a:r>
              <a:rPr lang="en-CA" sz="1200" b="0" i="0" dirty="0">
                <a:solidFill>
                  <a:srgbClr val="000000"/>
                </a:solidFill>
                <a:effectLst/>
                <a:highlight>
                  <a:srgbClr val="FFFFFF"/>
                </a:highlight>
                <a:latin typeface="Arial"/>
                <a:cs typeface="Arial"/>
              </a:rPr>
              <a:t> </a:t>
            </a:r>
            <a:br>
              <a:rPr lang="en-CA" sz="1200" dirty="0">
                <a:latin typeface="Arial"/>
              </a:rPr>
            </a:br>
            <a:r>
              <a:rPr lang="en-CA" sz="1200" b="0" i="0" dirty="0">
                <a:solidFill>
                  <a:srgbClr val="000000"/>
                </a:solidFill>
                <a:effectLst/>
                <a:highlight>
                  <a:srgbClr val="FFFFFF"/>
                </a:highlight>
                <a:latin typeface="Arial"/>
                <a:cs typeface="Arial"/>
              </a:rPr>
              <a:t>Package Weight: 1400g</a:t>
            </a:r>
          </a:p>
          <a:p>
            <a:endParaRPr lang="en-CA" sz="1200" dirty="0">
              <a:solidFill>
                <a:srgbClr val="000000"/>
              </a:solidFill>
              <a:highlight>
                <a:srgbClr val="FFFFFF"/>
              </a:highlight>
              <a:latin typeface="Arial"/>
              <a:cs typeface="Arial"/>
            </a:endParaRPr>
          </a:p>
          <a:p>
            <a:r>
              <a:rPr lang="en-CA" sz="1200" b="1" i="0" dirty="0">
                <a:solidFill>
                  <a:srgbClr val="000000"/>
                </a:solidFill>
                <a:effectLst/>
                <a:highlight>
                  <a:srgbClr val="FFFFFF"/>
                </a:highlight>
                <a:latin typeface="Arial"/>
                <a:cs typeface="Arial"/>
              </a:rPr>
              <a:t>Manually operated</a:t>
            </a:r>
          </a:p>
          <a:p>
            <a:endParaRPr lang="en-CA" dirty="0"/>
          </a:p>
        </p:txBody>
      </p:sp>
      <p:sp>
        <p:nvSpPr>
          <p:cNvPr id="11" name="Content Placeholder 2">
            <a:extLst>
              <a:ext uri="{FF2B5EF4-FFF2-40B4-BE49-F238E27FC236}">
                <a16:creationId xmlns:a16="http://schemas.microsoft.com/office/drawing/2014/main" id="{6D3D5580-5996-98F5-AE47-C1524812B4FE}"/>
              </a:ext>
            </a:extLst>
          </p:cNvPr>
          <p:cNvSpPr>
            <a:spLocks noGrp="1"/>
          </p:cNvSpPr>
          <p:nvPr>
            <p:ph idx="1"/>
          </p:nvPr>
        </p:nvSpPr>
        <p:spPr>
          <a:xfrm>
            <a:off x="218975" y="1049345"/>
            <a:ext cx="11733700" cy="401504"/>
          </a:xfrm>
        </p:spPr>
        <p:txBody>
          <a:bodyPr vert="horz" lIns="91440" tIns="45720" rIns="91440" bIns="45720" rtlCol="0" anchor="t">
            <a:normAutofit/>
          </a:bodyPr>
          <a:lstStyle/>
          <a:p>
            <a:pPr marL="457200" lvl="1" indent="0">
              <a:buNone/>
            </a:pPr>
            <a:r>
              <a:rPr lang="en-US" sz="2000" b="1">
                <a:solidFill>
                  <a:srgbClr val="0000CC"/>
                </a:solidFill>
                <a:ea typeface="+mn-lt"/>
                <a:cs typeface="+mn-lt"/>
              </a:rPr>
              <a:t>Working Scaled Model:</a:t>
            </a:r>
            <a:r>
              <a:rPr lang="en-US" sz="2000" b="1">
                <a:solidFill>
                  <a:srgbClr val="0000CC"/>
                </a:solidFill>
                <a:latin typeface="Aptos"/>
              </a:rPr>
              <a:t> </a:t>
            </a:r>
            <a:r>
              <a:rPr lang="en-US" sz="2000" b="1">
                <a:solidFill>
                  <a:srgbClr val="0000CC"/>
                </a:solidFill>
                <a:latin typeface="+mj-lt"/>
              </a:rPr>
              <a:t>Single Cylinder 4 Stroke  Engine-Manual (Mimicking Gasoline)</a:t>
            </a:r>
            <a:endParaRPr lang="en-US"/>
          </a:p>
        </p:txBody>
      </p:sp>
      <p:pic>
        <p:nvPicPr>
          <p:cNvPr id="5122" name="Picture 2" descr="Four-Stroke Gasoline Engine Model Demonstration Educational Toy Enginediy - enginediy">
            <a:extLst>
              <a:ext uri="{FF2B5EF4-FFF2-40B4-BE49-F238E27FC236}">
                <a16:creationId xmlns:a16="http://schemas.microsoft.com/office/drawing/2014/main" id="{CC158F03-E2A9-32F2-E578-FC7EF3F244B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7836" y="1694610"/>
            <a:ext cx="4071012" cy="4071012"/>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Four-Stroke Gasoline Engine Model Demonstration Educational Toy Enginediy - enginediy">
            <a:extLst>
              <a:ext uri="{FF2B5EF4-FFF2-40B4-BE49-F238E27FC236}">
                <a16:creationId xmlns:a16="http://schemas.microsoft.com/office/drawing/2014/main" id="{2ACAF338-2628-0541-10D6-F7972D2B2F7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81467" y="1688888"/>
            <a:ext cx="4071012" cy="4071012"/>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2">
            <a:extLst>
              <a:ext uri="{FF2B5EF4-FFF2-40B4-BE49-F238E27FC236}">
                <a16:creationId xmlns:a16="http://schemas.microsoft.com/office/drawing/2014/main" id="{862EA3AB-DA7D-E676-1FD3-4D93838B1D5F}"/>
              </a:ext>
            </a:extLst>
          </p:cNvPr>
          <p:cNvPicPr>
            <a:picLocks noChangeAspect="1" noChangeArrowheads="1"/>
          </p:cNvPicPr>
          <p:nvPr/>
        </p:nvPicPr>
        <p:blipFill>
          <a:blip r:embed="rId4" cstate="email">
            <a:extLst>
              <a:ext uri="{BEBA8EAE-BF5A-486C-A8C5-ECC9F3942E4B}">
                <a14:imgProps xmlns:a14="http://schemas.microsoft.com/office/drawing/2010/main">
                  <a14:imgLayer r:embed="rId5">
                    <a14:imgEffect>
                      <a14:sharpenSoften amount="-26000"/>
                    </a14:imgEffect>
                    <a14:imgEffect>
                      <a14:colorTemperature colorTemp="6819"/>
                    </a14:imgEffect>
                    <a14:imgEffect>
                      <a14:saturation sat="200000"/>
                    </a14:imgEffect>
                    <a14:imgEffect>
                      <a14:brightnessContrast bright="-16000" contrast="59000"/>
                    </a14:imgEffect>
                  </a14:imgLayer>
                </a14:imgProps>
              </a:ext>
              <a:ext uri="{28A0092B-C50C-407E-A947-70E740481C1C}">
                <a14:useLocalDpi xmlns:a14="http://schemas.microsoft.com/office/drawing/2010/main" val="0"/>
              </a:ext>
            </a:extLst>
          </a:blip>
          <a:srcRect/>
          <a:stretch>
            <a:fillRect/>
          </a:stretch>
        </p:blipFill>
        <p:spPr bwMode="auto">
          <a:xfrm>
            <a:off x="10322201" y="63305"/>
            <a:ext cx="1815785" cy="779378"/>
          </a:xfrm>
          <a:prstGeom prst="rect">
            <a:avLst/>
          </a:prstGeom>
          <a:gradFill>
            <a:gsLst>
              <a:gs pos="2000">
                <a:schemeClr val="accent1">
                  <a:lumMod val="45000"/>
                  <a:lumOff val="55000"/>
                </a:schemeClr>
              </a:gs>
              <a:gs pos="56000">
                <a:schemeClr val="accent1">
                  <a:lumMod val="30000"/>
                  <a:lumOff val="70000"/>
                </a:schemeClr>
              </a:gs>
            </a:gsLst>
            <a:lin ang="5400000" scaled="1"/>
          </a:gradFill>
        </p:spPr>
      </p:pic>
    </p:spTree>
    <p:extLst>
      <p:ext uri="{BB962C8B-B14F-4D97-AF65-F5344CB8AC3E}">
        <p14:creationId xmlns:p14="http://schemas.microsoft.com/office/powerpoint/2010/main" val="117471471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AE52FDCB-EDAA-534F-C065-5D3DE88CF2E0}"/>
              </a:ext>
            </a:extLst>
          </p:cNvPr>
          <p:cNvSpPr txBox="1"/>
          <p:nvPr/>
        </p:nvSpPr>
        <p:spPr>
          <a:xfrm>
            <a:off x="4189068" y="6595393"/>
            <a:ext cx="3813865" cy="230832"/>
          </a:xfrm>
          <a:prstGeom prst="rect">
            <a:avLst/>
          </a:prstGeom>
          <a:noFill/>
        </p:spPr>
        <p:txBody>
          <a:bodyPr wrap="none" rtlCol="0">
            <a:spAutoFit/>
          </a:bodyPr>
          <a:lstStyle/>
          <a:p>
            <a:r>
              <a:rPr lang="en-CA" sz="900" b="0" i="0">
                <a:solidFill>
                  <a:srgbClr val="002060"/>
                </a:solidFill>
                <a:effectLst/>
                <a:latin typeface="Arial" panose="020B0604020202020204" pitchFamily="34" charset="0"/>
                <a:cs typeface="Arial" panose="020B0604020202020204" pitchFamily="34" charset="0"/>
              </a:rPr>
              <a:t>Edu-Tek </a:t>
            </a:r>
            <a:r>
              <a:rPr lang="en-CA" sz="900" b="0" i="0" err="1">
                <a:solidFill>
                  <a:srgbClr val="002060"/>
                </a:solidFill>
                <a:effectLst/>
                <a:latin typeface="Arial" panose="020B0604020202020204" pitchFamily="34" charset="0"/>
                <a:cs typeface="Arial" panose="020B0604020202020204" pitchFamily="34" charset="0"/>
              </a:rPr>
              <a:t>Equipments</a:t>
            </a:r>
            <a:r>
              <a:rPr lang="en-CA" sz="900" b="0" i="0">
                <a:solidFill>
                  <a:srgbClr val="002060"/>
                </a:solidFill>
                <a:effectLst/>
                <a:latin typeface="Arial" panose="020B0604020202020204" pitchFamily="34" charset="0"/>
                <a:cs typeface="Arial" panose="020B0604020202020204" pitchFamily="34" charset="0"/>
              </a:rPr>
              <a:t> India Private Limited - 2024 - All Rights Reserved</a:t>
            </a:r>
          </a:p>
        </p:txBody>
      </p:sp>
      <p:sp>
        <p:nvSpPr>
          <p:cNvPr id="9" name="Title 1">
            <a:extLst>
              <a:ext uri="{FF2B5EF4-FFF2-40B4-BE49-F238E27FC236}">
                <a16:creationId xmlns:a16="http://schemas.microsoft.com/office/drawing/2014/main" id="{F3C5E951-B07C-4D0E-AAAB-C22D45B0AC8A}"/>
              </a:ext>
            </a:extLst>
          </p:cNvPr>
          <p:cNvSpPr>
            <a:spLocks noGrp="1"/>
          </p:cNvSpPr>
          <p:nvPr>
            <p:ph type="title"/>
          </p:nvPr>
        </p:nvSpPr>
        <p:spPr>
          <a:xfrm>
            <a:off x="695754" y="394954"/>
            <a:ext cx="10515600" cy="779378"/>
          </a:xfrm>
        </p:spPr>
        <p:txBody>
          <a:bodyPr/>
          <a:lstStyle/>
          <a:p>
            <a:pPr marL="0" indent="0">
              <a:buNone/>
            </a:pPr>
            <a:r>
              <a:rPr lang="en-US" sz="4400" b="1"/>
              <a:t>Internal Combustion Engines</a:t>
            </a:r>
          </a:p>
        </p:txBody>
      </p:sp>
      <p:pic>
        <p:nvPicPr>
          <p:cNvPr id="2" name="Single Cylender Manual 1C">
            <a:hlinkClick r:id="" action="ppaction://media"/>
            <a:extLst>
              <a:ext uri="{FF2B5EF4-FFF2-40B4-BE49-F238E27FC236}">
                <a16:creationId xmlns:a16="http://schemas.microsoft.com/office/drawing/2014/main" id="{E83F1A5D-C80A-6C00-128A-319DE12956AF}"/>
              </a:ext>
            </a:extLst>
          </p:cNvPr>
          <p:cNvPicPr>
            <a:picLocks/>
          </p:cNvPicPr>
          <p:nvPr>
            <a:videoFile r:link="rId2"/>
            <p:extLst>
              <p:ext uri="{DAA4B4D4-6D71-4841-9C94-3DE7FCFB9230}">
                <p14:media xmlns:p14="http://schemas.microsoft.com/office/powerpoint/2010/main" r:embed="rId1"/>
              </p:ext>
            </p:extLst>
          </p:nvPr>
        </p:nvPicPr>
        <p:blipFill>
          <a:blip r:embed="rId4"/>
          <a:stretch>
            <a:fillRect/>
          </a:stretch>
        </p:blipFill>
        <p:spPr>
          <a:xfrm>
            <a:off x="3036000" y="1416406"/>
            <a:ext cx="6120000" cy="4716000"/>
          </a:xfrm>
          <a:prstGeom prst="rect">
            <a:avLst/>
          </a:prstGeom>
        </p:spPr>
      </p:pic>
      <p:pic>
        <p:nvPicPr>
          <p:cNvPr id="11" name="Picture 2">
            <a:extLst>
              <a:ext uri="{FF2B5EF4-FFF2-40B4-BE49-F238E27FC236}">
                <a16:creationId xmlns:a16="http://schemas.microsoft.com/office/drawing/2014/main" id="{1778CF04-2694-0FAC-C710-FC118E381DCF}"/>
              </a:ext>
            </a:extLst>
          </p:cNvPr>
          <p:cNvPicPr>
            <a:picLocks noChangeAspect="1" noChangeArrowheads="1"/>
          </p:cNvPicPr>
          <p:nvPr/>
        </p:nvPicPr>
        <p:blipFill>
          <a:blip r:embed="rId5" cstate="email">
            <a:extLst>
              <a:ext uri="{BEBA8EAE-BF5A-486C-A8C5-ECC9F3942E4B}">
                <a14:imgProps xmlns:a14="http://schemas.microsoft.com/office/drawing/2010/main">
                  <a14:imgLayer r:embed="rId6">
                    <a14:imgEffect>
                      <a14:sharpenSoften amount="-26000"/>
                    </a14:imgEffect>
                    <a14:imgEffect>
                      <a14:colorTemperature colorTemp="6819"/>
                    </a14:imgEffect>
                    <a14:imgEffect>
                      <a14:saturation sat="200000"/>
                    </a14:imgEffect>
                    <a14:imgEffect>
                      <a14:brightnessContrast bright="-16000" contrast="59000"/>
                    </a14:imgEffect>
                  </a14:imgLayer>
                </a14:imgProps>
              </a:ext>
              <a:ext uri="{28A0092B-C50C-407E-A947-70E740481C1C}">
                <a14:useLocalDpi xmlns:a14="http://schemas.microsoft.com/office/drawing/2010/main" val="0"/>
              </a:ext>
            </a:extLst>
          </a:blip>
          <a:srcRect/>
          <a:stretch>
            <a:fillRect/>
          </a:stretch>
        </p:blipFill>
        <p:spPr bwMode="auto">
          <a:xfrm>
            <a:off x="10322201" y="63305"/>
            <a:ext cx="1815785" cy="779378"/>
          </a:xfrm>
          <a:prstGeom prst="rect">
            <a:avLst/>
          </a:prstGeom>
          <a:gradFill>
            <a:gsLst>
              <a:gs pos="2000">
                <a:schemeClr val="accent1">
                  <a:lumMod val="45000"/>
                  <a:lumOff val="55000"/>
                </a:schemeClr>
              </a:gs>
              <a:gs pos="56000">
                <a:schemeClr val="accent1">
                  <a:lumMod val="30000"/>
                  <a:lumOff val="70000"/>
                </a:schemeClr>
              </a:gs>
            </a:gsLst>
            <a:lin ang="5400000" scaled="1"/>
          </a:gradFill>
        </p:spPr>
      </p:pic>
      <p:sp>
        <p:nvSpPr>
          <p:cNvPr id="6" name="Content Placeholder 2">
            <a:extLst>
              <a:ext uri="{FF2B5EF4-FFF2-40B4-BE49-F238E27FC236}">
                <a16:creationId xmlns:a16="http://schemas.microsoft.com/office/drawing/2014/main" id="{71A5F642-9291-20DB-80CE-93701D8E5806}"/>
              </a:ext>
            </a:extLst>
          </p:cNvPr>
          <p:cNvSpPr>
            <a:spLocks noGrp="1"/>
          </p:cNvSpPr>
          <p:nvPr>
            <p:ph idx="1"/>
          </p:nvPr>
        </p:nvSpPr>
        <p:spPr>
          <a:xfrm>
            <a:off x="218975" y="1049345"/>
            <a:ext cx="11733700" cy="401504"/>
          </a:xfrm>
        </p:spPr>
        <p:txBody>
          <a:bodyPr vert="horz" lIns="91440" tIns="45720" rIns="91440" bIns="45720" rtlCol="0" anchor="t">
            <a:normAutofit/>
          </a:bodyPr>
          <a:lstStyle/>
          <a:p>
            <a:pPr marL="457200" lvl="1" indent="0">
              <a:buNone/>
            </a:pPr>
            <a:r>
              <a:rPr lang="en-US" sz="2000" b="1">
                <a:solidFill>
                  <a:srgbClr val="0000CC"/>
                </a:solidFill>
                <a:ea typeface="+mn-lt"/>
                <a:cs typeface="+mn-lt"/>
              </a:rPr>
              <a:t>Working Scaled Model:</a:t>
            </a:r>
            <a:r>
              <a:rPr lang="en-US" sz="2000" b="1">
                <a:solidFill>
                  <a:srgbClr val="0000CC"/>
                </a:solidFill>
                <a:latin typeface="Aptos"/>
              </a:rPr>
              <a:t> </a:t>
            </a:r>
            <a:r>
              <a:rPr lang="en-US" sz="2000" b="1">
                <a:solidFill>
                  <a:srgbClr val="0000CC"/>
                </a:solidFill>
                <a:latin typeface="+mj-lt"/>
              </a:rPr>
              <a:t>Single Cylinder 4 Stroke Horizontal Engine-Manual (Mimicking Gasoline)</a:t>
            </a:r>
            <a:endParaRPr lang="en-US"/>
          </a:p>
        </p:txBody>
      </p:sp>
    </p:spTree>
    <p:extLst>
      <p:ext uri="{BB962C8B-B14F-4D97-AF65-F5344CB8AC3E}">
        <p14:creationId xmlns:p14="http://schemas.microsoft.com/office/powerpoint/2010/main" val="34181455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134"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AE52FDCB-EDAA-534F-C065-5D3DE88CF2E0}"/>
              </a:ext>
            </a:extLst>
          </p:cNvPr>
          <p:cNvSpPr txBox="1"/>
          <p:nvPr/>
        </p:nvSpPr>
        <p:spPr>
          <a:xfrm>
            <a:off x="4189068" y="6595393"/>
            <a:ext cx="3813865" cy="230832"/>
          </a:xfrm>
          <a:prstGeom prst="rect">
            <a:avLst/>
          </a:prstGeom>
          <a:noFill/>
        </p:spPr>
        <p:txBody>
          <a:bodyPr wrap="none" rtlCol="0">
            <a:spAutoFit/>
          </a:bodyPr>
          <a:lstStyle/>
          <a:p>
            <a:r>
              <a:rPr lang="en-CA" sz="900" b="0" i="0">
                <a:solidFill>
                  <a:srgbClr val="002060"/>
                </a:solidFill>
                <a:effectLst/>
                <a:latin typeface="Arial" panose="020B0604020202020204" pitchFamily="34" charset="0"/>
                <a:cs typeface="Arial" panose="020B0604020202020204" pitchFamily="34" charset="0"/>
              </a:rPr>
              <a:t>Edu-Tek </a:t>
            </a:r>
            <a:r>
              <a:rPr lang="en-CA" sz="900" b="0" i="0" err="1">
                <a:solidFill>
                  <a:srgbClr val="002060"/>
                </a:solidFill>
                <a:effectLst/>
                <a:latin typeface="Arial" panose="020B0604020202020204" pitchFamily="34" charset="0"/>
                <a:cs typeface="Arial" panose="020B0604020202020204" pitchFamily="34" charset="0"/>
              </a:rPr>
              <a:t>Equipments</a:t>
            </a:r>
            <a:r>
              <a:rPr lang="en-CA" sz="900" b="0" i="0">
                <a:solidFill>
                  <a:srgbClr val="002060"/>
                </a:solidFill>
                <a:effectLst/>
                <a:latin typeface="Arial" panose="020B0604020202020204" pitchFamily="34" charset="0"/>
                <a:cs typeface="Arial" panose="020B0604020202020204" pitchFamily="34" charset="0"/>
              </a:rPr>
              <a:t> India Private Limited - 2024 - All Rights Reserved</a:t>
            </a:r>
          </a:p>
        </p:txBody>
      </p:sp>
      <p:sp>
        <p:nvSpPr>
          <p:cNvPr id="7" name="TextBox 6">
            <a:extLst>
              <a:ext uri="{FF2B5EF4-FFF2-40B4-BE49-F238E27FC236}">
                <a16:creationId xmlns:a16="http://schemas.microsoft.com/office/drawing/2014/main" id="{F1C16A51-A404-69B2-1544-3BDBDBDF0B2D}"/>
              </a:ext>
            </a:extLst>
          </p:cNvPr>
          <p:cNvSpPr txBox="1"/>
          <p:nvPr/>
        </p:nvSpPr>
        <p:spPr>
          <a:xfrm>
            <a:off x="9116282" y="1645758"/>
            <a:ext cx="1742360" cy="307777"/>
          </a:xfrm>
          <a:prstGeom prst="rect">
            <a:avLst/>
          </a:prstGeom>
          <a:noFill/>
        </p:spPr>
        <p:txBody>
          <a:bodyPr wrap="square" rtlCol="0">
            <a:spAutoFit/>
          </a:bodyPr>
          <a:lstStyle/>
          <a:p>
            <a:pPr algn="ctr"/>
            <a:r>
              <a:rPr lang="en-US" sz="1400" b="1">
                <a:latin typeface="Arial" panose="020B0604020202020204" pitchFamily="34" charset="0"/>
                <a:cs typeface="Arial" panose="020B0604020202020204" pitchFamily="34" charset="0"/>
              </a:rPr>
              <a:t>Specifications</a:t>
            </a:r>
          </a:p>
        </p:txBody>
      </p:sp>
      <p:sp>
        <p:nvSpPr>
          <p:cNvPr id="9" name="Title 1">
            <a:extLst>
              <a:ext uri="{FF2B5EF4-FFF2-40B4-BE49-F238E27FC236}">
                <a16:creationId xmlns:a16="http://schemas.microsoft.com/office/drawing/2014/main" id="{F3C5E951-B07C-4D0E-AAAB-C22D45B0AC8A}"/>
              </a:ext>
            </a:extLst>
          </p:cNvPr>
          <p:cNvSpPr>
            <a:spLocks noGrp="1"/>
          </p:cNvSpPr>
          <p:nvPr>
            <p:ph type="title"/>
          </p:nvPr>
        </p:nvSpPr>
        <p:spPr>
          <a:xfrm>
            <a:off x="695754" y="394954"/>
            <a:ext cx="10515600" cy="779378"/>
          </a:xfrm>
        </p:spPr>
        <p:txBody>
          <a:bodyPr/>
          <a:lstStyle/>
          <a:p>
            <a:pPr marL="0" indent="0">
              <a:buNone/>
            </a:pPr>
            <a:r>
              <a:rPr lang="en-US" sz="4400" b="1"/>
              <a:t>Internal Combustion Engines</a:t>
            </a:r>
          </a:p>
        </p:txBody>
      </p:sp>
      <p:sp>
        <p:nvSpPr>
          <p:cNvPr id="4" name="TextBox 3">
            <a:extLst>
              <a:ext uri="{FF2B5EF4-FFF2-40B4-BE49-F238E27FC236}">
                <a16:creationId xmlns:a16="http://schemas.microsoft.com/office/drawing/2014/main" id="{D410498C-E8D0-7D0D-9C47-FCE8953CF1C4}"/>
              </a:ext>
            </a:extLst>
          </p:cNvPr>
          <p:cNvSpPr txBox="1"/>
          <p:nvPr/>
        </p:nvSpPr>
        <p:spPr>
          <a:xfrm>
            <a:off x="9312204" y="2009245"/>
            <a:ext cx="2660339" cy="2308324"/>
          </a:xfrm>
          <a:prstGeom prst="rect">
            <a:avLst/>
          </a:prstGeom>
          <a:noFill/>
        </p:spPr>
        <p:txBody>
          <a:bodyPr wrap="square" lIns="91440" tIns="45720" rIns="91440" bIns="45720" rtlCol="0" anchor="t">
            <a:spAutoFit/>
          </a:bodyPr>
          <a:lstStyle/>
          <a:p>
            <a:r>
              <a:rPr lang="en-CA" sz="1200" b="0" i="0">
                <a:solidFill>
                  <a:srgbClr val="000000"/>
                </a:solidFill>
                <a:effectLst/>
                <a:highlight>
                  <a:srgbClr val="FFFFFF"/>
                </a:highlight>
                <a:latin typeface="Arial"/>
                <a:cs typeface="Arial"/>
              </a:rPr>
              <a:t>Material: Metal</a:t>
            </a:r>
          </a:p>
          <a:p>
            <a:br>
              <a:rPr lang="en-CA" sz="1200">
                <a:latin typeface="Arial"/>
              </a:rPr>
            </a:br>
            <a:r>
              <a:rPr lang="en-CA" sz="1200" b="0" i="0">
                <a:solidFill>
                  <a:srgbClr val="000000"/>
                </a:solidFill>
                <a:effectLst/>
                <a:highlight>
                  <a:srgbClr val="FFFFFF"/>
                </a:highlight>
                <a:latin typeface="Arial"/>
                <a:cs typeface="Arial"/>
              </a:rPr>
              <a:t>Product Weight: 1000g</a:t>
            </a:r>
          </a:p>
          <a:p>
            <a:br>
              <a:rPr lang="en-CA" sz="1200">
                <a:latin typeface="Arial"/>
              </a:rPr>
            </a:br>
            <a:r>
              <a:rPr lang="en-CA" sz="1200" b="0" i="0">
                <a:solidFill>
                  <a:srgbClr val="000000"/>
                </a:solidFill>
                <a:effectLst/>
                <a:highlight>
                  <a:srgbClr val="FFFFFF"/>
                </a:highlight>
                <a:latin typeface="Arial"/>
                <a:cs typeface="Arial"/>
              </a:rPr>
              <a:t>Product Dimensions: 16 x 12 x 30cm</a:t>
            </a:r>
          </a:p>
          <a:p>
            <a:br>
              <a:rPr lang="en-CA" sz="1200">
                <a:latin typeface="Arial"/>
              </a:rPr>
            </a:br>
            <a:r>
              <a:rPr lang="en-CA" sz="1200" b="0" i="0">
                <a:solidFill>
                  <a:srgbClr val="000000"/>
                </a:solidFill>
                <a:effectLst/>
                <a:highlight>
                  <a:srgbClr val="FFFFFF"/>
                </a:highlight>
                <a:latin typeface="Arial"/>
                <a:cs typeface="Arial"/>
              </a:rPr>
              <a:t>Package Dimensions: 19 x 15.2 x 33cm</a:t>
            </a:r>
          </a:p>
          <a:p>
            <a:br>
              <a:rPr lang="en-CA" sz="1200">
                <a:latin typeface="Arial"/>
              </a:rPr>
            </a:br>
            <a:r>
              <a:rPr lang="en-CA" sz="1200" b="0" i="0">
                <a:solidFill>
                  <a:srgbClr val="000000"/>
                </a:solidFill>
                <a:effectLst/>
                <a:highlight>
                  <a:srgbClr val="FFFFFF"/>
                </a:highlight>
                <a:latin typeface="Arial"/>
                <a:cs typeface="Arial"/>
              </a:rPr>
              <a:t>Package Weight: 1400g</a:t>
            </a:r>
          </a:p>
          <a:p>
            <a:endParaRPr lang="en-CA" sz="1200">
              <a:highlight>
                <a:srgbClr val="FFFFFF"/>
              </a:highlight>
              <a:latin typeface="Arial"/>
              <a:ea typeface="Lato"/>
              <a:cs typeface="Lato"/>
            </a:endParaRPr>
          </a:p>
          <a:p>
            <a:r>
              <a:rPr lang="en-CA" sz="1200" b="1">
                <a:highlight>
                  <a:srgbClr val="FFFFFF"/>
                </a:highlight>
                <a:latin typeface="Arial"/>
                <a:ea typeface="Lato"/>
                <a:cs typeface="Lato"/>
              </a:rPr>
              <a:t>Electrically Operated</a:t>
            </a:r>
          </a:p>
        </p:txBody>
      </p:sp>
      <p:pic>
        <p:nvPicPr>
          <p:cNvPr id="7170" name="Picture 2" descr="J31009 Single-Cylinder Four-Stroke Diesel Internal Combustion Engine Teaching Model Experimental Instrument STEM Toy">
            <a:extLst>
              <a:ext uri="{FF2B5EF4-FFF2-40B4-BE49-F238E27FC236}">
                <a16:creationId xmlns:a16="http://schemas.microsoft.com/office/drawing/2014/main" id="{684B2459-B521-1805-CC55-E3CAE954406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86388" y="1682334"/>
            <a:ext cx="3925816" cy="4290828"/>
          </a:xfrm>
          <a:prstGeom prst="rect">
            <a:avLst/>
          </a:prstGeom>
          <a:noFill/>
          <a:extLst>
            <a:ext uri="{909E8E84-426E-40DD-AFC4-6F175D3DCCD1}">
              <a14:hiddenFill xmlns:a14="http://schemas.microsoft.com/office/drawing/2010/main">
                <a:solidFill>
                  <a:srgbClr val="FFFFFF"/>
                </a:solidFill>
              </a14:hiddenFill>
            </a:ext>
          </a:extLst>
        </p:spPr>
      </p:pic>
      <p:pic>
        <p:nvPicPr>
          <p:cNvPr id="7172" name="Picture 4" descr="J31009 Single-Cylinder Four-Stroke Diesel Internal Combustion Engine Teaching Model Experimental Instrument STEM Toy">
            <a:extLst>
              <a:ext uri="{FF2B5EF4-FFF2-40B4-BE49-F238E27FC236}">
                <a16:creationId xmlns:a16="http://schemas.microsoft.com/office/drawing/2014/main" id="{4F922C84-2410-D97A-664B-31993AA21C1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9624" y="1682333"/>
            <a:ext cx="4090989" cy="4290829"/>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2">
            <a:extLst>
              <a:ext uri="{FF2B5EF4-FFF2-40B4-BE49-F238E27FC236}">
                <a16:creationId xmlns:a16="http://schemas.microsoft.com/office/drawing/2014/main" id="{E5B13BC9-6FE7-C0E6-3326-2C6A6058B4CC}"/>
              </a:ext>
            </a:extLst>
          </p:cNvPr>
          <p:cNvPicPr>
            <a:picLocks noChangeAspect="1" noChangeArrowheads="1"/>
          </p:cNvPicPr>
          <p:nvPr/>
        </p:nvPicPr>
        <p:blipFill>
          <a:blip r:embed="rId4" cstate="email">
            <a:extLst>
              <a:ext uri="{BEBA8EAE-BF5A-486C-A8C5-ECC9F3942E4B}">
                <a14:imgProps xmlns:a14="http://schemas.microsoft.com/office/drawing/2010/main">
                  <a14:imgLayer r:embed="rId5">
                    <a14:imgEffect>
                      <a14:sharpenSoften amount="-26000"/>
                    </a14:imgEffect>
                    <a14:imgEffect>
                      <a14:colorTemperature colorTemp="6819"/>
                    </a14:imgEffect>
                    <a14:imgEffect>
                      <a14:saturation sat="200000"/>
                    </a14:imgEffect>
                    <a14:imgEffect>
                      <a14:brightnessContrast bright="-16000" contrast="59000"/>
                    </a14:imgEffect>
                  </a14:imgLayer>
                </a14:imgProps>
              </a:ext>
              <a:ext uri="{28A0092B-C50C-407E-A947-70E740481C1C}">
                <a14:useLocalDpi xmlns:a14="http://schemas.microsoft.com/office/drawing/2010/main" val="0"/>
              </a:ext>
            </a:extLst>
          </a:blip>
          <a:srcRect/>
          <a:stretch>
            <a:fillRect/>
          </a:stretch>
        </p:blipFill>
        <p:spPr bwMode="auto">
          <a:xfrm>
            <a:off x="10322201" y="63305"/>
            <a:ext cx="1815785" cy="779378"/>
          </a:xfrm>
          <a:prstGeom prst="rect">
            <a:avLst/>
          </a:prstGeom>
          <a:gradFill>
            <a:gsLst>
              <a:gs pos="2000">
                <a:schemeClr val="accent1">
                  <a:lumMod val="45000"/>
                  <a:lumOff val="55000"/>
                </a:schemeClr>
              </a:gs>
              <a:gs pos="56000">
                <a:schemeClr val="accent1">
                  <a:lumMod val="30000"/>
                  <a:lumOff val="70000"/>
                </a:schemeClr>
              </a:gs>
            </a:gsLst>
            <a:lin ang="5400000" scaled="1"/>
          </a:gradFill>
        </p:spPr>
      </p:pic>
      <p:sp>
        <p:nvSpPr>
          <p:cNvPr id="14" name="TextBox 13">
            <a:extLst>
              <a:ext uri="{FF2B5EF4-FFF2-40B4-BE49-F238E27FC236}">
                <a16:creationId xmlns:a16="http://schemas.microsoft.com/office/drawing/2014/main" id="{0F8A1725-4BE2-388A-804E-CF333D6819A3}"/>
              </a:ext>
            </a:extLst>
          </p:cNvPr>
          <p:cNvSpPr txBox="1"/>
          <p:nvPr/>
        </p:nvSpPr>
        <p:spPr>
          <a:xfrm>
            <a:off x="231647" y="1050626"/>
            <a:ext cx="10426644" cy="707886"/>
          </a:xfrm>
          <a:prstGeom prst="rect">
            <a:avLst/>
          </a:prstGeom>
          <a:noFill/>
        </p:spPr>
        <p:txBody>
          <a:bodyPr wrap="square" lIns="91440" tIns="45720" rIns="91440" bIns="45720" anchor="t">
            <a:spAutoFit/>
          </a:bodyPr>
          <a:lstStyle/>
          <a:p>
            <a:pPr lvl="1"/>
            <a:r>
              <a:rPr lang="en-US" sz="2000" b="1">
                <a:solidFill>
                  <a:srgbClr val="0000CC"/>
                </a:solidFill>
                <a:latin typeface="Aptos"/>
                <a:ea typeface="+mn-lt"/>
                <a:cs typeface="+mn-lt"/>
              </a:rPr>
              <a:t>Working Scaled Model:</a:t>
            </a:r>
            <a:r>
              <a:rPr lang="en-US" sz="2000" b="1">
                <a:solidFill>
                  <a:srgbClr val="0000CC"/>
                </a:solidFill>
                <a:latin typeface="Aptos"/>
              </a:rPr>
              <a:t> Single Cylinder 4 Stroke –Electrically operated  (Mimicking Diesel)</a:t>
            </a:r>
            <a:endParaRPr lang="en-US" sz="2000">
              <a:latin typeface="Aptos"/>
            </a:endParaRPr>
          </a:p>
        </p:txBody>
      </p:sp>
    </p:spTree>
    <p:extLst>
      <p:ext uri="{BB962C8B-B14F-4D97-AF65-F5344CB8AC3E}">
        <p14:creationId xmlns:p14="http://schemas.microsoft.com/office/powerpoint/2010/main" val="417302836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AE52FDCB-EDAA-534F-C065-5D3DE88CF2E0}"/>
              </a:ext>
            </a:extLst>
          </p:cNvPr>
          <p:cNvSpPr txBox="1"/>
          <p:nvPr/>
        </p:nvSpPr>
        <p:spPr>
          <a:xfrm>
            <a:off x="4189068" y="6595393"/>
            <a:ext cx="3813865" cy="230832"/>
          </a:xfrm>
          <a:prstGeom prst="rect">
            <a:avLst/>
          </a:prstGeom>
          <a:noFill/>
        </p:spPr>
        <p:txBody>
          <a:bodyPr wrap="none" rtlCol="0">
            <a:spAutoFit/>
          </a:bodyPr>
          <a:lstStyle/>
          <a:p>
            <a:r>
              <a:rPr lang="en-CA" sz="900" b="0" i="0">
                <a:solidFill>
                  <a:srgbClr val="002060"/>
                </a:solidFill>
                <a:effectLst/>
                <a:latin typeface="Arial" panose="020B0604020202020204" pitchFamily="34" charset="0"/>
                <a:cs typeface="Arial" panose="020B0604020202020204" pitchFamily="34" charset="0"/>
              </a:rPr>
              <a:t>Edu-Tek </a:t>
            </a:r>
            <a:r>
              <a:rPr lang="en-CA" sz="900" b="0" i="0" err="1">
                <a:solidFill>
                  <a:srgbClr val="002060"/>
                </a:solidFill>
                <a:effectLst/>
                <a:latin typeface="Arial" panose="020B0604020202020204" pitchFamily="34" charset="0"/>
                <a:cs typeface="Arial" panose="020B0604020202020204" pitchFamily="34" charset="0"/>
              </a:rPr>
              <a:t>Equipments</a:t>
            </a:r>
            <a:r>
              <a:rPr lang="en-CA" sz="900" b="0" i="0">
                <a:solidFill>
                  <a:srgbClr val="002060"/>
                </a:solidFill>
                <a:effectLst/>
                <a:latin typeface="Arial" panose="020B0604020202020204" pitchFamily="34" charset="0"/>
                <a:cs typeface="Arial" panose="020B0604020202020204" pitchFamily="34" charset="0"/>
              </a:rPr>
              <a:t> India Private Limited - 2024 - All Rights Reserved</a:t>
            </a:r>
          </a:p>
        </p:txBody>
      </p:sp>
      <p:sp>
        <p:nvSpPr>
          <p:cNvPr id="7" name="TextBox 6">
            <a:extLst>
              <a:ext uri="{FF2B5EF4-FFF2-40B4-BE49-F238E27FC236}">
                <a16:creationId xmlns:a16="http://schemas.microsoft.com/office/drawing/2014/main" id="{F1C16A51-A404-69B2-1544-3BDBDBDF0B2D}"/>
              </a:ext>
            </a:extLst>
          </p:cNvPr>
          <p:cNvSpPr txBox="1"/>
          <p:nvPr/>
        </p:nvSpPr>
        <p:spPr>
          <a:xfrm>
            <a:off x="9116282" y="1633566"/>
            <a:ext cx="1742360" cy="307777"/>
          </a:xfrm>
          <a:prstGeom prst="rect">
            <a:avLst/>
          </a:prstGeom>
          <a:noFill/>
        </p:spPr>
        <p:txBody>
          <a:bodyPr wrap="square" rtlCol="0">
            <a:spAutoFit/>
          </a:bodyPr>
          <a:lstStyle/>
          <a:p>
            <a:pPr algn="ctr"/>
            <a:r>
              <a:rPr lang="en-US" sz="1400" b="1">
                <a:latin typeface="Arial" panose="020B0604020202020204" pitchFamily="34" charset="0"/>
                <a:cs typeface="Arial" panose="020B0604020202020204" pitchFamily="34" charset="0"/>
              </a:rPr>
              <a:t>Specifications</a:t>
            </a:r>
          </a:p>
        </p:txBody>
      </p:sp>
      <p:sp>
        <p:nvSpPr>
          <p:cNvPr id="9" name="Title 1">
            <a:extLst>
              <a:ext uri="{FF2B5EF4-FFF2-40B4-BE49-F238E27FC236}">
                <a16:creationId xmlns:a16="http://schemas.microsoft.com/office/drawing/2014/main" id="{F3C5E951-B07C-4D0E-AAAB-C22D45B0AC8A}"/>
              </a:ext>
            </a:extLst>
          </p:cNvPr>
          <p:cNvSpPr>
            <a:spLocks noGrp="1"/>
          </p:cNvSpPr>
          <p:nvPr>
            <p:ph type="title"/>
          </p:nvPr>
        </p:nvSpPr>
        <p:spPr>
          <a:xfrm>
            <a:off x="695754" y="394954"/>
            <a:ext cx="10515600" cy="779378"/>
          </a:xfrm>
        </p:spPr>
        <p:txBody>
          <a:bodyPr/>
          <a:lstStyle/>
          <a:p>
            <a:pPr marL="0" indent="0">
              <a:buNone/>
            </a:pPr>
            <a:r>
              <a:rPr lang="en-US" sz="4400" b="1"/>
              <a:t>Internal Combustion Engines</a:t>
            </a:r>
          </a:p>
        </p:txBody>
      </p:sp>
      <p:sp>
        <p:nvSpPr>
          <p:cNvPr id="4" name="TextBox 3">
            <a:extLst>
              <a:ext uri="{FF2B5EF4-FFF2-40B4-BE49-F238E27FC236}">
                <a16:creationId xmlns:a16="http://schemas.microsoft.com/office/drawing/2014/main" id="{D410498C-E8D0-7D0D-9C47-FCE8953CF1C4}"/>
              </a:ext>
            </a:extLst>
          </p:cNvPr>
          <p:cNvSpPr txBox="1"/>
          <p:nvPr/>
        </p:nvSpPr>
        <p:spPr>
          <a:xfrm>
            <a:off x="9312204" y="2009245"/>
            <a:ext cx="2660339" cy="3970318"/>
          </a:xfrm>
          <a:prstGeom prst="rect">
            <a:avLst/>
          </a:prstGeom>
          <a:noFill/>
        </p:spPr>
        <p:txBody>
          <a:bodyPr wrap="square" lIns="91440" tIns="45720" rIns="91440" bIns="45720" rtlCol="0" anchor="t">
            <a:spAutoFit/>
          </a:bodyPr>
          <a:lstStyle/>
          <a:p>
            <a:r>
              <a:rPr lang="en-CA" sz="1200" b="0" i="0" dirty="0">
                <a:solidFill>
                  <a:srgbClr val="000000"/>
                </a:solidFill>
                <a:effectLst/>
                <a:highlight>
                  <a:srgbClr val="FFFFFF"/>
                </a:highlight>
                <a:latin typeface="Arial"/>
                <a:cs typeface="Arial"/>
              </a:rPr>
              <a:t>Material: metal</a:t>
            </a:r>
            <a:br>
              <a:rPr lang="en-CA" sz="1200" dirty="0">
                <a:latin typeface="Arial"/>
              </a:rPr>
            </a:br>
            <a:r>
              <a:rPr lang="en-CA" sz="1200" b="0" i="0" dirty="0">
                <a:solidFill>
                  <a:srgbClr val="000000"/>
                </a:solidFill>
                <a:effectLst/>
                <a:highlight>
                  <a:srgbClr val="FFFFFF"/>
                </a:highlight>
                <a:latin typeface="Arial"/>
                <a:cs typeface="Arial"/>
              </a:rPr>
              <a:t>Color: silver;</a:t>
            </a:r>
            <a:br>
              <a:rPr lang="en-CA" sz="1200" dirty="0">
                <a:latin typeface="Arial"/>
              </a:rPr>
            </a:br>
            <a:r>
              <a:rPr lang="en-CA" sz="1200" b="0" i="0" dirty="0">
                <a:solidFill>
                  <a:srgbClr val="000000"/>
                </a:solidFill>
                <a:effectLst/>
                <a:highlight>
                  <a:srgbClr val="FFFFFF"/>
                </a:highlight>
                <a:latin typeface="Arial"/>
                <a:cs typeface="Arial"/>
              </a:rPr>
              <a:t>Engine size: 260*240*200mm;</a:t>
            </a:r>
            <a:br>
              <a:rPr lang="en-CA" sz="1200" dirty="0">
                <a:latin typeface="Arial"/>
              </a:rPr>
            </a:br>
            <a:r>
              <a:rPr lang="en-CA" sz="1200" b="0" i="0" dirty="0">
                <a:solidFill>
                  <a:srgbClr val="000000"/>
                </a:solidFill>
                <a:effectLst/>
                <a:highlight>
                  <a:srgbClr val="FFFFFF"/>
                </a:highlight>
                <a:latin typeface="Arial"/>
                <a:cs typeface="Arial"/>
              </a:rPr>
              <a:t>Weight: 4700g;</a:t>
            </a:r>
            <a:br>
              <a:rPr lang="en-CA" sz="1200" dirty="0">
                <a:latin typeface="Arial"/>
              </a:rPr>
            </a:br>
            <a:r>
              <a:rPr lang="en-CA" sz="1200" b="0" i="0" dirty="0">
                <a:solidFill>
                  <a:srgbClr val="000000"/>
                </a:solidFill>
                <a:effectLst/>
                <a:highlight>
                  <a:srgbClr val="FFFFFF"/>
                </a:highlight>
                <a:latin typeface="Arial"/>
                <a:cs typeface="Arial"/>
              </a:rPr>
              <a:t>Type: Single Cylinder two-stroke gasoline engine;</a:t>
            </a:r>
            <a:br>
              <a:rPr lang="en-CA" sz="1200" dirty="0">
                <a:latin typeface="Arial"/>
              </a:rPr>
            </a:br>
            <a:r>
              <a:rPr lang="en-CA" sz="1200" b="0" i="0" dirty="0">
                <a:solidFill>
                  <a:srgbClr val="000000"/>
                </a:solidFill>
                <a:effectLst/>
                <a:highlight>
                  <a:srgbClr val="FFFFFF"/>
                </a:highlight>
                <a:latin typeface="Arial"/>
                <a:cs typeface="Arial"/>
              </a:rPr>
              <a:t>Displacement: 80cc;</a:t>
            </a:r>
            <a:br>
              <a:rPr lang="en-CA" sz="1200" dirty="0">
                <a:latin typeface="Arial"/>
              </a:rPr>
            </a:br>
            <a:r>
              <a:rPr lang="en-CA" sz="1200" b="0" i="0" dirty="0">
                <a:solidFill>
                  <a:srgbClr val="000000"/>
                </a:solidFill>
                <a:effectLst/>
                <a:highlight>
                  <a:srgbClr val="FFFFFF"/>
                </a:highlight>
                <a:latin typeface="Arial"/>
                <a:cs typeface="Arial"/>
              </a:rPr>
              <a:t>Cylinder diameter: 87mm;</a:t>
            </a:r>
            <a:br>
              <a:rPr lang="en-CA" sz="1200" dirty="0">
                <a:latin typeface="Arial"/>
              </a:rPr>
            </a:br>
            <a:r>
              <a:rPr lang="en-CA" sz="1200" b="0" i="0" dirty="0">
                <a:solidFill>
                  <a:srgbClr val="000000"/>
                </a:solidFill>
                <a:effectLst/>
                <a:highlight>
                  <a:srgbClr val="FFFFFF"/>
                </a:highlight>
                <a:latin typeface="Arial"/>
                <a:cs typeface="Arial"/>
              </a:rPr>
              <a:t>Stroke: 38mm;</a:t>
            </a:r>
            <a:br>
              <a:rPr lang="en-CA" sz="1200" dirty="0">
                <a:latin typeface="Arial"/>
              </a:rPr>
            </a:br>
            <a:r>
              <a:rPr lang="en-CA" sz="1200" b="0" i="0" dirty="0">
                <a:solidFill>
                  <a:srgbClr val="000000"/>
                </a:solidFill>
                <a:effectLst/>
                <a:highlight>
                  <a:srgbClr val="FFFFFF"/>
                </a:highlight>
                <a:latin typeface="Arial"/>
                <a:cs typeface="Arial"/>
              </a:rPr>
              <a:t>Spark plug model: Z4C Fuel: 90#.</a:t>
            </a:r>
            <a:br>
              <a:rPr lang="en-CA" sz="1200" dirty="0">
                <a:latin typeface="Arial"/>
              </a:rPr>
            </a:br>
            <a:r>
              <a:rPr lang="en-CA" sz="1200" b="0" i="0" dirty="0">
                <a:solidFill>
                  <a:srgbClr val="000000"/>
                </a:solidFill>
                <a:effectLst/>
                <a:highlight>
                  <a:srgbClr val="FFFFFF"/>
                </a:highlight>
                <a:latin typeface="Arial"/>
                <a:cs typeface="Arial"/>
              </a:rPr>
              <a:t>Cooling method: air-cooled;</a:t>
            </a:r>
            <a:br>
              <a:rPr lang="en-CA" sz="1200" dirty="0">
                <a:latin typeface="Arial"/>
              </a:rPr>
            </a:br>
            <a:r>
              <a:rPr lang="en-CA" sz="1200" b="0" i="0" dirty="0">
                <a:solidFill>
                  <a:srgbClr val="000000"/>
                </a:solidFill>
                <a:effectLst/>
                <a:highlight>
                  <a:srgbClr val="FFFFFF"/>
                </a:highlight>
                <a:latin typeface="Arial"/>
                <a:cs typeface="Arial"/>
              </a:rPr>
              <a:t>Starting method: recoil hand-pull starter start;</a:t>
            </a:r>
            <a:br>
              <a:rPr lang="en-CA" sz="1200" dirty="0">
                <a:latin typeface="Arial"/>
              </a:rPr>
            </a:br>
            <a:r>
              <a:rPr lang="en-CA" sz="1200" b="0" i="0" dirty="0">
                <a:solidFill>
                  <a:srgbClr val="000000"/>
                </a:solidFill>
                <a:effectLst/>
                <a:highlight>
                  <a:srgbClr val="FFFFFF"/>
                </a:highlight>
                <a:latin typeface="Arial"/>
                <a:cs typeface="Arial"/>
              </a:rPr>
              <a:t>Lubrication method: fuel mixture ratio new 16:1 (20:1 after 500 kilometers)</a:t>
            </a:r>
            <a:br>
              <a:rPr lang="en-CA" sz="1200" dirty="0">
                <a:latin typeface="Arial"/>
              </a:rPr>
            </a:br>
            <a:r>
              <a:rPr lang="en-CA" sz="1200" b="0" i="0" dirty="0">
                <a:solidFill>
                  <a:srgbClr val="000000"/>
                </a:solidFill>
                <a:effectLst/>
                <a:highlight>
                  <a:srgbClr val="FFFFFF"/>
                </a:highlight>
                <a:latin typeface="Arial"/>
                <a:cs typeface="Arial"/>
              </a:rPr>
              <a:t>Fuel type: 92# and above gasoline;</a:t>
            </a:r>
            <a:br>
              <a:rPr lang="en-CA" sz="1200" dirty="0">
                <a:latin typeface="Arial"/>
              </a:rPr>
            </a:br>
            <a:r>
              <a:rPr lang="en-CA" sz="1200" b="0" i="0" dirty="0">
                <a:solidFill>
                  <a:srgbClr val="000000"/>
                </a:solidFill>
                <a:effectLst/>
                <a:highlight>
                  <a:srgbClr val="FFFFFF"/>
                </a:highlight>
                <a:latin typeface="Arial"/>
                <a:cs typeface="Arial"/>
              </a:rPr>
              <a:t>Oil type: 2T motor oil</a:t>
            </a:r>
          </a:p>
          <a:p>
            <a:r>
              <a:rPr lang="en-CA" sz="1200" dirty="0">
                <a:solidFill>
                  <a:srgbClr val="000000"/>
                </a:solidFill>
                <a:highlight>
                  <a:srgbClr val="FFFFFF"/>
                </a:highlight>
                <a:latin typeface="Arial"/>
                <a:cs typeface="Arial"/>
              </a:rPr>
              <a:t>Also available in 49 and 47 CC</a:t>
            </a:r>
          </a:p>
          <a:p>
            <a:endParaRPr lang="en-CA" sz="1200" dirty="0">
              <a:highlight>
                <a:srgbClr val="FFFFFF"/>
              </a:highlight>
              <a:latin typeface="Lato"/>
              <a:ea typeface="Lato"/>
              <a:cs typeface="Arial" panose="020B0604020202020204" pitchFamily="34" charset="0"/>
            </a:endParaRPr>
          </a:p>
          <a:p>
            <a:r>
              <a:rPr lang="en-US" sz="1200" b="1" dirty="0">
                <a:highlight>
                  <a:srgbClr val="FFFFFF"/>
                </a:highlight>
                <a:latin typeface="Arial"/>
                <a:ea typeface="Lato"/>
                <a:cs typeface="Arial"/>
              </a:rPr>
              <a:t>Fuel Operated</a:t>
            </a:r>
            <a:endParaRPr lang="en-CA" dirty="0">
              <a:cs typeface="Arial"/>
            </a:endParaRPr>
          </a:p>
        </p:txBody>
      </p:sp>
      <p:pic>
        <p:nvPicPr>
          <p:cNvPr id="10244" name="Picture 4" descr="80CC Mini 2-Stroke CNC Single-Cylinder Pull-Start Gasolin Internal Combustione Engine for Beach Motorcycle Modification/Bicycle Assist">
            <a:extLst>
              <a:ext uri="{FF2B5EF4-FFF2-40B4-BE49-F238E27FC236}">
                <a16:creationId xmlns:a16="http://schemas.microsoft.com/office/drawing/2014/main" id="{D8A2AF66-D746-2B5A-239A-BB08BF52CC9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31356" y="1581298"/>
            <a:ext cx="4010435" cy="4010435"/>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94866759-E728-853C-05C9-5AA82D0B8378}"/>
              </a:ext>
            </a:extLst>
          </p:cNvPr>
          <p:cNvPicPr>
            <a:picLocks noChangeAspect="1" noChangeArrowheads="1"/>
          </p:cNvPicPr>
          <p:nvPr/>
        </p:nvPicPr>
        <p:blipFill>
          <a:blip r:embed="rId3" cstate="email">
            <a:extLst>
              <a:ext uri="{BEBA8EAE-BF5A-486C-A8C5-ECC9F3942E4B}">
                <a14:imgProps xmlns:a14="http://schemas.microsoft.com/office/drawing/2010/main">
                  <a14:imgLayer r:embed="rId4">
                    <a14:imgEffect>
                      <a14:sharpenSoften amount="-26000"/>
                    </a14:imgEffect>
                    <a14:imgEffect>
                      <a14:colorTemperature colorTemp="6819"/>
                    </a14:imgEffect>
                    <a14:imgEffect>
                      <a14:saturation sat="200000"/>
                    </a14:imgEffect>
                    <a14:imgEffect>
                      <a14:brightnessContrast bright="-16000" contrast="59000"/>
                    </a14:imgEffect>
                  </a14:imgLayer>
                </a14:imgProps>
              </a:ext>
              <a:ext uri="{28A0092B-C50C-407E-A947-70E740481C1C}">
                <a14:useLocalDpi xmlns:a14="http://schemas.microsoft.com/office/drawing/2010/main" val="0"/>
              </a:ext>
            </a:extLst>
          </a:blip>
          <a:srcRect/>
          <a:stretch>
            <a:fillRect/>
          </a:stretch>
        </p:blipFill>
        <p:spPr bwMode="auto">
          <a:xfrm>
            <a:off x="10322201" y="63305"/>
            <a:ext cx="1815785" cy="779378"/>
          </a:xfrm>
          <a:prstGeom prst="rect">
            <a:avLst/>
          </a:prstGeom>
          <a:gradFill>
            <a:gsLst>
              <a:gs pos="2000">
                <a:schemeClr val="accent1">
                  <a:lumMod val="45000"/>
                  <a:lumOff val="55000"/>
                </a:schemeClr>
              </a:gs>
              <a:gs pos="56000">
                <a:schemeClr val="accent1">
                  <a:lumMod val="30000"/>
                  <a:lumOff val="70000"/>
                </a:schemeClr>
              </a:gs>
            </a:gsLst>
            <a:lin ang="5400000" scaled="1"/>
          </a:gradFill>
        </p:spPr>
      </p:pic>
      <p:sp>
        <p:nvSpPr>
          <p:cNvPr id="13" name="TextBox 12">
            <a:extLst>
              <a:ext uri="{FF2B5EF4-FFF2-40B4-BE49-F238E27FC236}">
                <a16:creationId xmlns:a16="http://schemas.microsoft.com/office/drawing/2014/main" id="{6A6F3931-49DC-C10C-3007-DC9FC0702C41}"/>
              </a:ext>
            </a:extLst>
          </p:cNvPr>
          <p:cNvSpPr txBox="1"/>
          <p:nvPr/>
        </p:nvSpPr>
        <p:spPr>
          <a:xfrm>
            <a:off x="243840" y="1043054"/>
            <a:ext cx="8872442" cy="400110"/>
          </a:xfrm>
          <a:prstGeom prst="rect">
            <a:avLst/>
          </a:prstGeom>
          <a:noFill/>
        </p:spPr>
        <p:txBody>
          <a:bodyPr wrap="square" lIns="91440" tIns="45720" rIns="91440" bIns="45720" anchor="t">
            <a:spAutoFit/>
          </a:bodyPr>
          <a:lstStyle/>
          <a:p>
            <a:pPr lvl="1"/>
            <a:r>
              <a:rPr lang="en-US" sz="2000" b="1">
                <a:solidFill>
                  <a:srgbClr val="0000CC"/>
                </a:solidFill>
                <a:latin typeface="+mj-lt"/>
              </a:rPr>
              <a:t>Working Scaled Model: Single Cylinder 2 Stroke -Fuel (Gasoline)</a:t>
            </a:r>
          </a:p>
        </p:txBody>
      </p:sp>
      <p:pic>
        <p:nvPicPr>
          <p:cNvPr id="8194" name="Picture 2" descr="Level 15 12V 2 Stroke Methanol Nitro Engine Generator Model with Cooling Fan (5V 1.5A USB Charging)">
            <a:extLst>
              <a:ext uri="{FF2B5EF4-FFF2-40B4-BE49-F238E27FC236}">
                <a16:creationId xmlns:a16="http://schemas.microsoft.com/office/drawing/2014/main" id="{2CA817E8-4F2C-6EE8-C4C9-02233721767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62367" y="1581835"/>
            <a:ext cx="4081744" cy="40817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1223160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AE52FDCB-EDAA-534F-C065-5D3DE88CF2E0}"/>
              </a:ext>
            </a:extLst>
          </p:cNvPr>
          <p:cNvSpPr txBox="1"/>
          <p:nvPr/>
        </p:nvSpPr>
        <p:spPr>
          <a:xfrm>
            <a:off x="4189068" y="6595393"/>
            <a:ext cx="3813865" cy="230832"/>
          </a:xfrm>
          <a:prstGeom prst="rect">
            <a:avLst/>
          </a:prstGeom>
          <a:noFill/>
        </p:spPr>
        <p:txBody>
          <a:bodyPr wrap="none" rtlCol="0">
            <a:spAutoFit/>
          </a:bodyPr>
          <a:lstStyle/>
          <a:p>
            <a:r>
              <a:rPr lang="en-CA" sz="900" b="0" i="0">
                <a:solidFill>
                  <a:srgbClr val="002060"/>
                </a:solidFill>
                <a:effectLst/>
                <a:latin typeface="Arial" panose="020B0604020202020204" pitchFamily="34" charset="0"/>
                <a:cs typeface="Arial" panose="020B0604020202020204" pitchFamily="34" charset="0"/>
              </a:rPr>
              <a:t>Edu-Tek </a:t>
            </a:r>
            <a:r>
              <a:rPr lang="en-CA" sz="900" b="0" i="0" err="1">
                <a:solidFill>
                  <a:srgbClr val="002060"/>
                </a:solidFill>
                <a:effectLst/>
                <a:latin typeface="Arial" panose="020B0604020202020204" pitchFamily="34" charset="0"/>
                <a:cs typeface="Arial" panose="020B0604020202020204" pitchFamily="34" charset="0"/>
              </a:rPr>
              <a:t>Equipments</a:t>
            </a:r>
            <a:r>
              <a:rPr lang="en-CA" sz="900" b="0" i="0">
                <a:solidFill>
                  <a:srgbClr val="002060"/>
                </a:solidFill>
                <a:effectLst/>
                <a:latin typeface="Arial" panose="020B0604020202020204" pitchFamily="34" charset="0"/>
                <a:cs typeface="Arial" panose="020B0604020202020204" pitchFamily="34" charset="0"/>
              </a:rPr>
              <a:t> India Private Limited - 2024 - All Rights Reserved</a:t>
            </a:r>
          </a:p>
        </p:txBody>
      </p:sp>
      <p:sp>
        <p:nvSpPr>
          <p:cNvPr id="4" name="TextBox 3">
            <a:extLst>
              <a:ext uri="{FF2B5EF4-FFF2-40B4-BE49-F238E27FC236}">
                <a16:creationId xmlns:a16="http://schemas.microsoft.com/office/drawing/2014/main" id="{D410498C-E8D0-7D0D-9C47-FCE8953CF1C4}"/>
              </a:ext>
            </a:extLst>
          </p:cNvPr>
          <p:cNvSpPr txBox="1"/>
          <p:nvPr/>
        </p:nvSpPr>
        <p:spPr>
          <a:xfrm>
            <a:off x="9250487" y="2253085"/>
            <a:ext cx="2779605" cy="3046988"/>
          </a:xfrm>
          <a:prstGeom prst="rect">
            <a:avLst/>
          </a:prstGeom>
          <a:noFill/>
        </p:spPr>
        <p:txBody>
          <a:bodyPr wrap="square" lIns="91440" tIns="45720" rIns="91440" bIns="45720" rtlCol="0" anchor="t">
            <a:spAutoFit/>
          </a:bodyPr>
          <a:lstStyle/>
          <a:p>
            <a:r>
              <a:rPr lang="en-CA" sz="1200" i="0">
                <a:solidFill>
                  <a:srgbClr val="000000"/>
                </a:solidFill>
                <a:effectLst/>
                <a:highlight>
                  <a:srgbClr val="FFFFFF"/>
                </a:highlight>
                <a:latin typeface="Arial"/>
                <a:cs typeface="Arial"/>
              </a:rPr>
              <a:t>Item Name: V8 Engine Model Kit</a:t>
            </a:r>
          </a:p>
          <a:p>
            <a:br>
              <a:rPr lang="en-CA" sz="1200">
                <a:latin typeface="Arial"/>
              </a:rPr>
            </a:br>
            <a:r>
              <a:rPr lang="en-CA" sz="1200" i="0">
                <a:solidFill>
                  <a:srgbClr val="000000"/>
                </a:solidFill>
                <a:effectLst/>
                <a:highlight>
                  <a:srgbClr val="FFFFFF"/>
                </a:highlight>
                <a:latin typeface="Arial"/>
                <a:cs typeface="Arial"/>
              </a:rPr>
              <a:t>Material: Metal + Plastic</a:t>
            </a:r>
          </a:p>
          <a:p>
            <a:br>
              <a:rPr lang="en-CA" sz="1200">
                <a:latin typeface="Arial"/>
              </a:rPr>
            </a:br>
            <a:r>
              <a:rPr lang="en-CA" sz="1200" i="0">
                <a:solidFill>
                  <a:srgbClr val="000000"/>
                </a:solidFill>
                <a:effectLst/>
                <a:highlight>
                  <a:srgbClr val="FFFFFF"/>
                </a:highlight>
                <a:latin typeface="Arial"/>
                <a:cs typeface="Arial"/>
              </a:rPr>
              <a:t>Parts: 270pcs</a:t>
            </a:r>
          </a:p>
          <a:p>
            <a:br>
              <a:rPr lang="en-CA" sz="1200">
                <a:latin typeface="Arial"/>
              </a:rPr>
            </a:br>
            <a:r>
              <a:rPr lang="en-CA" sz="1200" i="0">
                <a:solidFill>
                  <a:srgbClr val="000000"/>
                </a:solidFill>
                <a:effectLst/>
                <a:highlight>
                  <a:srgbClr val="FFFFFF"/>
                </a:highlight>
                <a:latin typeface="Arial"/>
                <a:cs typeface="Arial"/>
              </a:rPr>
              <a:t>Product Weight: 1790g</a:t>
            </a:r>
          </a:p>
          <a:p>
            <a:br>
              <a:rPr lang="en-CA" sz="1200">
                <a:latin typeface="Arial"/>
              </a:rPr>
            </a:br>
            <a:r>
              <a:rPr lang="en-CA" sz="1200" i="0">
                <a:solidFill>
                  <a:srgbClr val="000000"/>
                </a:solidFill>
                <a:effectLst/>
                <a:highlight>
                  <a:srgbClr val="FFFFFF"/>
                </a:highlight>
                <a:latin typeface="Arial"/>
                <a:cs typeface="Arial"/>
              </a:rPr>
              <a:t>Package Dimensions: 50.4 x 35.5 x 10cm</a:t>
            </a:r>
          </a:p>
          <a:p>
            <a:br>
              <a:rPr lang="en-CA" sz="1200">
                <a:latin typeface="Arial"/>
              </a:rPr>
            </a:br>
            <a:r>
              <a:rPr lang="en-CA" sz="1200" i="0">
                <a:solidFill>
                  <a:srgbClr val="000000"/>
                </a:solidFill>
                <a:effectLst/>
                <a:highlight>
                  <a:srgbClr val="FFFFFF"/>
                </a:highlight>
                <a:latin typeface="Arial"/>
                <a:cs typeface="Arial"/>
              </a:rPr>
              <a:t>Package Weight: 1900g</a:t>
            </a:r>
          </a:p>
          <a:p>
            <a:br>
              <a:rPr lang="en-CA" sz="1200">
                <a:latin typeface="Arial"/>
              </a:rPr>
            </a:br>
            <a:r>
              <a:rPr lang="en-CA" sz="1200" i="0">
                <a:solidFill>
                  <a:srgbClr val="000000"/>
                </a:solidFill>
                <a:effectLst/>
                <a:highlight>
                  <a:srgbClr val="FFFFFF"/>
                </a:highlight>
                <a:latin typeface="Arial"/>
                <a:cs typeface="Arial"/>
              </a:rPr>
              <a:t>Packing: Box</a:t>
            </a:r>
          </a:p>
          <a:p>
            <a:endParaRPr lang="en-CA" sz="1200">
              <a:solidFill>
                <a:srgbClr val="000000"/>
              </a:solidFill>
              <a:highlight>
                <a:srgbClr val="FFFFFF"/>
              </a:highlight>
              <a:latin typeface="Arial" panose="020B0604020202020204" pitchFamily="34" charset="0"/>
              <a:cs typeface="Arial" panose="020B0604020202020204" pitchFamily="34" charset="0"/>
            </a:endParaRPr>
          </a:p>
          <a:p>
            <a:r>
              <a:rPr lang="en-CA" sz="1200" b="1">
                <a:highlight>
                  <a:srgbClr val="FFFFFF"/>
                </a:highlight>
                <a:latin typeface="Arial"/>
                <a:cs typeface="Arial"/>
              </a:rPr>
              <a:t>Electrically and Manually Operated</a:t>
            </a:r>
          </a:p>
        </p:txBody>
      </p:sp>
      <p:sp>
        <p:nvSpPr>
          <p:cNvPr id="7" name="TextBox 6">
            <a:extLst>
              <a:ext uri="{FF2B5EF4-FFF2-40B4-BE49-F238E27FC236}">
                <a16:creationId xmlns:a16="http://schemas.microsoft.com/office/drawing/2014/main" id="{F1C16A51-A404-69B2-1544-3BDBDBDF0B2D}"/>
              </a:ext>
            </a:extLst>
          </p:cNvPr>
          <p:cNvSpPr txBox="1"/>
          <p:nvPr/>
        </p:nvSpPr>
        <p:spPr>
          <a:xfrm>
            <a:off x="9114023" y="1840830"/>
            <a:ext cx="1642379" cy="307777"/>
          </a:xfrm>
          <a:prstGeom prst="rect">
            <a:avLst/>
          </a:prstGeom>
          <a:noFill/>
        </p:spPr>
        <p:txBody>
          <a:bodyPr wrap="square" rtlCol="0">
            <a:spAutoFit/>
          </a:bodyPr>
          <a:lstStyle/>
          <a:p>
            <a:pPr algn="ctr"/>
            <a:r>
              <a:rPr lang="en-US" sz="1400" b="1">
                <a:latin typeface="Arial" panose="020B0604020202020204" pitchFamily="34" charset="0"/>
                <a:cs typeface="Arial" panose="020B0604020202020204" pitchFamily="34" charset="0"/>
              </a:rPr>
              <a:t>Specifications</a:t>
            </a:r>
          </a:p>
        </p:txBody>
      </p:sp>
      <p:sp>
        <p:nvSpPr>
          <p:cNvPr id="9" name="Title 1">
            <a:extLst>
              <a:ext uri="{FF2B5EF4-FFF2-40B4-BE49-F238E27FC236}">
                <a16:creationId xmlns:a16="http://schemas.microsoft.com/office/drawing/2014/main" id="{F3C5E951-B07C-4D0E-AAAB-C22D45B0AC8A}"/>
              </a:ext>
            </a:extLst>
          </p:cNvPr>
          <p:cNvSpPr>
            <a:spLocks noGrp="1"/>
          </p:cNvSpPr>
          <p:nvPr>
            <p:ph type="title"/>
          </p:nvPr>
        </p:nvSpPr>
        <p:spPr>
          <a:xfrm>
            <a:off x="695754" y="394954"/>
            <a:ext cx="10515600" cy="779378"/>
          </a:xfrm>
        </p:spPr>
        <p:txBody>
          <a:bodyPr/>
          <a:lstStyle/>
          <a:p>
            <a:pPr marL="0" indent="0">
              <a:buNone/>
            </a:pPr>
            <a:r>
              <a:rPr lang="en-US" sz="4400" b="1"/>
              <a:t>Internal Combustion Engines</a:t>
            </a:r>
          </a:p>
        </p:txBody>
      </p:sp>
      <p:pic>
        <p:nvPicPr>
          <p:cNvPr id="18434" name="Picture 2" descr="V8 Engine Model Kit that Works - Build Your Own V8 Engine - V8 Engine Building Kit - enginediy">
            <a:extLst>
              <a:ext uri="{FF2B5EF4-FFF2-40B4-BE49-F238E27FC236}">
                <a16:creationId xmlns:a16="http://schemas.microsoft.com/office/drawing/2014/main" id="{26D3EB30-1248-E4A7-2950-9F7376289CD7}"/>
              </a:ext>
            </a:extLst>
          </p:cNvPr>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782053" y="1758697"/>
            <a:ext cx="4090737" cy="4090737"/>
          </a:xfrm>
          <a:prstGeom prst="rect">
            <a:avLst/>
          </a:prstGeom>
          <a:noFill/>
          <a:extLst>
            <a:ext uri="{909E8E84-426E-40DD-AFC4-6F175D3DCCD1}">
              <a14:hiddenFill xmlns:a14="http://schemas.microsoft.com/office/drawing/2010/main">
                <a:solidFill>
                  <a:srgbClr val="FFFFFF"/>
                </a:solidFill>
              </a14:hiddenFill>
            </a:ext>
          </a:extLst>
        </p:spPr>
      </p:pic>
      <p:pic>
        <p:nvPicPr>
          <p:cNvPr id="18436" name="Picture 4">
            <a:extLst>
              <a:ext uri="{FF2B5EF4-FFF2-40B4-BE49-F238E27FC236}">
                <a16:creationId xmlns:a16="http://schemas.microsoft.com/office/drawing/2014/main" id="{6666CF3E-F65D-4C69-3798-62D2CE9E60DB}"/>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4812631" y="2148607"/>
            <a:ext cx="4235116" cy="3176337"/>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a:extLst>
              <a:ext uri="{FF2B5EF4-FFF2-40B4-BE49-F238E27FC236}">
                <a16:creationId xmlns:a16="http://schemas.microsoft.com/office/drawing/2014/main" id="{35CC6ECE-AFE5-F92C-A640-CF8459732319}"/>
              </a:ext>
            </a:extLst>
          </p:cNvPr>
          <p:cNvPicPr>
            <a:picLocks noChangeAspect="1" noChangeArrowheads="1"/>
          </p:cNvPicPr>
          <p:nvPr/>
        </p:nvPicPr>
        <p:blipFill>
          <a:blip r:embed="rId4" cstate="email">
            <a:extLst>
              <a:ext uri="{BEBA8EAE-BF5A-486C-A8C5-ECC9F3942E4B}">
                <a14:imgProps xmlns:a14="http://schemas.microsoft.com/office/drawing/2010/main">
                  <a14:imgLayer r:embed="rId5">
                    <a14:imgEffect>
                      <a14:sharpenSoften amount="-26000"/>
                    </a14:imgEffect>
                    <a14:imgEffect>
                      <a14:colorTemperature colorTemp="6819"/>
                    </a14:imgEffect>
                    <a14:imgEffect>
                      <a14:saturation sat="200000"/>
                    </a14:imgEffect>
                    <a14:imgEffect>
                      <a14:brightnessContrast bright="-16000" contrast="59000"/>
                    </a14:imgEffect>
                  </a14:imgLayer>
                </a14:imgProps>
              </a:ext>
              <a:ext uri="{28A0092B-C50C-407E-A947-70E740481C1C}">
                <a14:useLocalDpi xmlns:a14="http://schemas.microsoft.com/office/drawing/2010/main" val="0"/>
              </a:ext>
            </a:extLst>
          </a:blip>
          <a:srcRect/>
          <a:stretch>
            <a:fillRect/>
          </a:stretch>
        </p:blipFill>
        <p:spPr bwMode="auto">
          <a:xfrm>
            <a:off x="10322201" y="63305"/>
            <a:ext cx="1815785" cy="779378"/>
          </a:xfrm>
          <a:prstGeom prst="rect">
            <a:avLst/>
          </a:prstGeom>
          <a:gradFill>
            <a:gsLst>
              <a:gs pos="2000">
                <a:schemeClr val="accent1">
                  <a:lumMod val="45000"/>
                  <a:lumOff val="55000"/>
                </a:schemeClr>
              </a:gs>
              <a:gs pos="56000">
                <a:schemeClr val="accent1">
                  <a:lumMod val="30000"/>
                  <a:lumOff val="70000"/>
                </a:schemeClr>
              </a:gs>
            </a:gsLst>
            <a:lin ang="5400000" scaled="1"/>
          </a:gradFill>
        </p:spPr>
      </p:pic>
      <p:sp>
        <p:nvSpPr>
          <p:cNvPr id="11" name="Content Placeholder 2">
            <a:extLst>
              <a:ext uri="{FF2B5EF4-FFF2-40B4-BE49-F238E27FC236}">
                <a16:creationId xmlns:a16="http://schemas.microsoft.com/office/drawing/2014/main" id="{63282D79-2756-CF29-585B-D8ABA739C670}"/>
              </a:ext>
            </a:extLst>
          </p:cNvPr>
          <p:cNvSpPr txBox="1">
            <a:spLocks/>
          </p:cNvSpPr>
          <p:nvPr/>
        </p:nvSpPr>
        <p:spPr>
          <a:xfrm>
            <a:off x="-230293" y="1046335"/>
            <a:ext cx="9720637" cy="792757"/>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lvl="1" indent="0" algn="ctr">
              <a:buNone/>
            </a:pPr>
            <a:r>
              <a:rPr lang="en-US" sz="2000" b="1">
                <a:solidFill>
                  <a:srgbClr val="0000CC"/>
                </a:solidFill>
                <a:latin typeface="Aptos"/>
                <a:ea typeface="+mn-lt"/>
                <a:cs typeface="+mn-lt"/>
              </a:rPr>
              <a:t>Working Scaled Model:</a:t>
            </a:r>
            <a:r>
              <a:rPr lang="en-US" sz="2000" b="1">
                <a:solidFill>
                  <a:srgbClr val="0000CC"/>
                </a:solidFill>
                <a:latin typeface="Aptos"/>
              </a:rPr>
              <a:t> Multi Cylinder 4 Stroke Basic-Electrically operated  (Mimicking Gasoline)</a:t>
            </a:r>
            <a:endParaRPr lang="en-US" sz="2000">
              <a:latin typeface="Aptos"/>
            </a:endParaRPr>
          </a:p>
          <a:p>
            <a:pPr marL="457200" lvl="1" indent="0" algn="ctr">
              <a:buFont typeface="Arial" panose="020B0604020202020204" pitchFamily="34" charset="0"/>
              <a:buNone/>
            </a:pPr>
            <a:endParaRPr lang="en-US" sz="2000">
              <a:solidFill>
                <a:srgbClr val="0000CC"/>
              </a:solidFill>
              <a:latin typeface="Aptos"/>
              <a:cs typeface="Aharoni" panose="02010803020104030203" pitchFamily="2" charset="-79"/>
            </a:endParaRPr>
          </a:p>
        </p:txBody>
      </p:sp>
    </p:spTree>
    <p:extLst>
      <p:ext uri="{BB962C8B-B14F-4D97-AF65-F5344CB8AC3E}">
        <p14:creationId xmlns:p14="http://schemas.microsoft.com/office/powerpoint/2010/main" val="189087892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AE52FDCB-EDAA-534F-C065-5D3DE88CF2E0}"/>
              </a:ext>
            </a:extLst>
          </p:cNvPr>
          <p:cNvSpPr txBox="1"/>
          <p:nvPr/>
        </p:nvSpPr>
        <p:spPr>
          <a:xfrm>
            <a:off x="4189068" y="6595393"/>
            <a:ext cx="3813865" cy="230832"/>
          </a:xfrm>
          <a:prstGeom prst="rect">
            <a:avLst/>
          </a:prstGeom>
          <a:noFill/>
        </p:spPr>
        <p:txBody>
          <a:bodyPr wrap="none" rtlCol="0">
            <a:spAutoFit/>
          </a:bodyPr>
          <a:lstStyle/>
          <a:p>
            <a:r>
              <a:rPr lang="en-CA" sz="900" b="0" i="0">
                <a:solidFill>
                  <a:srgbClr val="002060"/>
                </a:solidFill>
                <a:effectLst/>
                <a:latin typeface="Arial" panose="020B0604020202020204" pitchFamily="34" charset="0"/>
                <a:cs typeface="Arial" panose="020B0604020202020204" pitchFamily="34" charset="0"/>
              </a:rPr>
              <a:t>Edu-Tek </a:t>
            </a:r>
            <a:r>
              <a:rPr lang="en-CA" sz="900" b="0" i="0" err="1">
                <a:solidFill>
                  <a:srgbClr val="002060"/>
                </a:solidFill>
                <a:effectLst/>
                <a:latin typeface="Arial" panose="020B0604020202020204" pitchFamily="34" charset="0"/>
                <a:cs typeface="Arial" panose="020B0604020202020204" pitchFamily="34" charset="0"/>
              </a:rPr>
              <a:t>Equipments</a:t>
            </a:r>
            <a:r>
              <a:rPr lang="en-CA" sz="900" b="0" i="0">
                <a:solidFill>
                  <a:srgbClr val="002060"/>
                </a:solidFill>
                <a:effectLst/>
                <a:latin typeface="Arial" panose="020B0604020202020204" pitchFamily="34" charset="0"/>
                <a:cs typeface="Arial" panose="020B0604020202020204" pitchFamily="34" charset="0"/>
              </a:rPr>
              <a:t> India Private Limited - 2024 - All Rights Reserved</a:t>
            </a:r>
          </a:p>
        </p:txBody>
      </p:sp>
      <p:sp>
        <p:nvSpPr>
          <p:cNvPr id="9" name="Title 1">
            <a:extLst>
              <a:ext uri="{FF2B5EF4-FFF2-40B4-BE49-F238E27FC236}">
                <a16:creationId xmlns:a16="http://schemas.microsoft.com/office/drawing/2014/main" id="{F3C5E951-B07C-4D0E-AAAB-C22D45B0AC8A}"/>
              </a:ext>
            </a:extLst>
          </p:cNvPr>
          <p:cNvSpPr>
            <a:spLocks noGrp="1"/>
          </p:cNvSpPr>
          <p:nvPr>
            <p:ph type="title"/>
          </p:nvPr>
        </p:nvSpPr>
        <p:spPr>
          <a:xfrm>
            <a:off x="695754" y="394954"/>
            <a:ext cx="10515600" cy="779378"/>
          </a:xfrm>
        </p:spPr>
        <p:txBody>
          <a:bodyPr/>
          <a:lstStyle/>
          <a:p>
            <a:pPr marL="0" indent="0">
              <a:buNone/>
            </a:pPr>
            <a:r>
              <a:rPr lang="en-US" sz="4400" b="1"/>
              <a:t>Internal Combustion Engines</a:t>
            </a:r>
          </a:p>
        </p:txBody>
      </p:sp>
      <p:sp>
        <p:nvSpPr>
          <p:cNvPr id="12" name="TextBox 11">
            <a:extLst>
              <a:ext uri="{FF2B5EF4-FFF2-40B4-BE49-F238E27FC236}">
                <a16:creationId xmlns:a16="http://schemas.microsoft.com/office/drawing/2014/main" id="{A091BB53-17CE-B6EF-EDBA-59C80CE566E7}"/>
              </a:ext>
            </a:extLst>
          </p:cNvPr>
          <p:cNvSpPr txBox="1"/>
          <p:nvPr/>
        </p:nvSpPr>
        <p:spPr>
          <a:xfrm>
            <a:off x="2395608" y="5505139"/>
            <a:ext cx="1642379" cy="307777"/>
          </a:xfrm>
          <a:prstGeom prst="rect">
            <a:avLst/>
          </a:prstGeom>
          <a:noFill/>
        </p:spPr>
        <p:txBody>
          <a:bodyPr wrap="square" rtlCol="0">
            <a:spAutoFit/>
          </a:bodyPr>
          <a:lstStyle/>
          <a:p>
            <a:pPr algn="ctr"/>
            <a:r>
              <a:rPr lang="en-US" sz="1400" b="1">
                <a:latin typeface="Arial" panose="020B0604020202020204" pitchFamily="34" charset="0"/>
                <a:cs typeface="Arial" panose="020B0604020202020204" pitchFamily="34" charset="0"/>
              </a:rPr>
              <a:t>Electric</a:t>
            </a:r>
          </a:p>
        </p:txBody>
      </p:sp>
      <p:sp>
        <p:nvSpPr>
          <p:cNvPr id="13" name="TextBox 12">
            <a:extLst>
              <a:ext uri="{FF2B5EF4-FFF2-40B4-BE49-F238E27FC236}">
                <a16:creationId xmlns:a16="http://schemas.microsoft.com/office/drawing/2014/main" id="{55FCD9C9-DFB8-6E9E-83DD-1CBC025B214D}"/>
              </a:ext>
            </a:extLst>
          </p:cNvPr>
          <p:cNvSpPr txBox="1"/>
          <p:nvPr/>
        </p:nvSpPr>
        <p:spPr>
          <a:xfrm>
            <a:off x="8276646" y="5505139"/>
            <a:ext cx="1642379" cy="307777"/>
          </a:xfrm>
          <a:prstGeom prst="rect">
            <a:avLst/>
          </a:prstGeom>
          <a:noFill/>
        </p:spPr>
        <p:txBody>
          <a:bodyPr wrap="square" rtlCol="0">
            <a:spAutoFit/>
          </a:bodyPr>
          <a:lstStyle/>
          <a:p>
            <a:pPr algn="ctr"/>
            <a:r>
              <a:rPr lang="en-US" sz="1400" b="1">
                <a:latin typeface="Arial" panose="020B0604020202020204" pitchFamily="34" charset="0"/>
                <a:cs typeface="Arial" panose="020B0604020202020204" pitchFamily="34" charset="0"/>
              </a:rPr>
              <a:t>Manual</a:t>
            </a:r>
          </a:p>
        </p:txBody>
      </p:sp>
      <p:pic>
        <p:nvPicPr>
          <p:cNvPr id="15" name="Plastic model IC Engine (without power supply)_V1">
            <a:hlinkClick r:id="" action="ppaction://media"/>
            <a:extLst>
              <a:ext uri="{FF2B5EF4-FFF2-40B4-BE49-F238E27FC236}">
                <a16:creationId xmlns:a16="http://schemas.microsoft.com/office/drawing/2014/main" id="{97E6547E-4A37-EFC8-2699-56A23EFA98FC}"/>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6274190" y="2048176"/>
            <a:ext cx="5366435" cy="3269412"/>
          </a:xfrm>
          <a:prstGeom prst="rect">
            <a:avLst/>
          </a:prstGeom>
        </p:spPr>
      </p:pic>
      <p:pic>
        <p:nvPicPr>
          <p:cNvPr id="2" name="PLATIC 4 CYLENDER ELECTRIC 5a">
            <a:hlinkClick r:id="" action="ppaction://media"/>
            <a:extLst>
              <a:ext uri="{FF2B5EF4-FFF2-40B4-BE49-F238E27FC236}">
                <a16:creationId xmlns:a16="http://schemas.microsoft.com/office/drawing/2014/main" id="{2C2C23F9-6F52-A640-0451-8A1A015A9AED}"/>
              </a:ext>
            </a:extLst>
          </p:cNvPr>
          <p:cNvPicPr>
            <a:picLocks/>
          </p:cNvPicPr>
          <p:nvPr>
            <a:videoFile r:link="rId4"/>
            <p:extLst>
              <p:ext uri="{DAA4B4D4-6D71-4841-9C94-3DE7FCFB9230}">
                <p14:media xmlns:p14="http://schemas.microsoft.com/office/powerpoint/2010/main" r:embed="rId3"/>
              </p:ext>
            </p:extLst>
          </p:nvPr>
        </p:nvPicPr>
        <p:blipFill>
          <a:blip r:embed="rId7"/>
          <a:stretch>
            <a:fillRect/>
          </a:stretch>
        </p:blipFill>
        <p:spPr>
          <a:xfrm>
            <a:off x="743699" y="2048176"/>
            <a:ext cx="5400000" cy="3240000"/>
          </a:xfrm>
          <a:prstGeom prst="rect">
            <a:avLst/>
          </a:prstGeom>
        </p:spPr>
      </p:pic>
      <p:pic>
        <p:nvPicPr>
          <p:cNvPr id="8" name="Picture 2">
            <a:extLst>
              <a:ext uri="{FF2B5EF4-FFF2-40B4-BE49-F238E27FC236}">
                <a16:creationId xmlns:a16="http://schemas.microsoft.com/office/drawing/2014/main" id="{5B858943-F38A-6630-B754-F4A63F3F2D4E}"/>
              </a:ext>
            </a:extLst>
          </p:cNvPr>
          <p:cNvPicPr>
            <a:picLocks noChangeAspect="1" noChangeArrowheads="1"/>
          </p:cNvPicPr>
          <p:nvPr/>
        </p:nvPicPr>
        <p:blipFill>
          <a:blip r:embed="rId8" cstate="email">
            <a:extLst>
              <a:ext uri="{BEBA8EAE-BF5A-486C-A8C5-ECC9F3942E4B}">
                <a14:imgProps xmlns:a14="http://schemas.microsoft.com/office/drawing/2010/main">
                  <a14:imgLayer r:embed="rId9">
                    <a14:imgEffect>
                      <a14:sharpenSoften amount="-26000"/>
                    </a14:imgEffect>
                    <a14:imgEffect>
                      <a14:colorTemperature colorTemp="6819"/>
                    </a14:imgEffect>
                    <a14:imgEffect>
                      <a14:saturation sat="200000"/>
                    </a14:imgEffect>
                    <a14:imgEffect>
                      <a14:brightnessContrast bright="-16000" contrast="59000"/>
                    </a14:imgEffect>
                  </a14:imgLayer>
                </a14:imgProps>
              </a:ext>
              <a:ext uri="{28A0092B-C50C-407E-A947-70E740481C1C}">
                <a14:useLocalDpi xmlns:a14="http://schemas.microsoft.com/office/drawing/2010/main" val="0"/>
              </a:ext>
            </a:extLst>
          </a:blip>
          <a:srcRect/>
          <a:stretch>
            <a:fillRect/>
          </a:stretch>
        </p:blipFill>
        <p:spPr bwMode="auto">
          <a:xfrm>
            <a:off x="10322201" y="63305"/>
            <a:ext cx="1815785" cy="779378"/>
          </a:xfrm>
          <a:prstGeom prst="rect">
            <a:avLst/>
          </a:prstGeom>
          <a:gradFill>
            <a:gsLst>
              <a:gs pos="2000">
                <a:schemeClr val="accent1">
                  <a:lumMod val="45000"/>
                  <a:lumOff val="55000"/>
                </a:schemeClr>
              </a:gs>
              <a:gs pos="56000">
                <a:schemeClr val="accent1">
                  <a:lumMod val="30000"/>
                  <a:lumOff val="70000"/>
                </a:schemeClr>
              </a:gs>
            </a:gsLst>
            <a:lin ang="5400000" scaled="1"/>
          </a:gradFill>
        </p:spPr>
      </p:pic>
      <p:sp>
        <p:nvSpPr>
          <p:cNvPr id="11" name="Content Placeholder 2">
            <a:extLst>
              <a:ext uri="{FF2B5EF4-FFF2-40B4-BE49-F238E27FC236}">
                <a16:creationId xmlns:a16="http://schemas.microsoft.com/office/drawing/2014/main" id="{097AD1A4-818D-718A-C97A-5E2C9D669F6B}"/>
              </a:ext>
            </a:extLst>
          </p:cNvPr>
          <p:cNvSpPr txBox="1">
            <a:spLocks noGrp="1"/>
          </p:cNvSpPr>
          <p:nvPr>
            <p:ph idx="1"/>
          </p:nvPr>
        </p:nvSpPr>
        <p:spPr>
          <a:xfrm>
            <a:off x="-309316" y="1046162"/>
            <a:ext cx="9777589" cy="657937"/>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lvl="1" indent="0" algn="ctr">
              <a:buNone/>
            </a:pPr>
            <a:r>
              <a:rPr lang="en-US" sz="2000" b="1">
                <a:solidFill>
                  <a:srgbClr val="0000CC"/>
                </a:solidFill>
                <a:latin typeface="Aptos"/>
                <a:ea typeface="+mn-lt"/>
                <a:cs typeface="+mn-lt"/>
              </a:rPr>
              <a:t>Working Scaled Model:</a:t>
            </a:r>
            <a:r>
              <a:rPr lang="en-US" sz="2000" b="1">
                <a:solidFill>
                  <a:srgbClr val="0000CC"/>
                </a:solidFill>
                <a:latin typeface="Aptos"/>
              </a:rPr>
              <a:t> Multi Cylinder 4 Stroke Basic-Electrically operated (Mimicking Gasoline)</a:t>
            </a:r>
            <a:endParaRPr lang="en-US" sz="2000">
              <a:latin typeface="Aptos"/>
            </a:endParaRPr>
          </a:p>
          <a:p>
            <a:pPr marL="457200" lvl="1" indent="0" algn="ctr">
              <a:buFont typeface="Arial" panose="020B0604020202020204" pitchFamily="34" charset="0"/>
              <a:buNone/>
            </a:pPr>
            <a:endParaRPr lang="en-US" sz="2000">
              <a:solidFill>
                <a:srgbClr val="0000CC"/>
              </a:solidFill>
              <a:latin typeface="Aptos"/>
              <a:cs typeface="Aharoni" panose="02010803020104030203" pitchFamily="2" charset="-79"/>
            </a:endParaRPr>
          </a:p>
        </p:txBody>
      </p:sp>
    </p:spTree>
    <p:extLst>
      <p:ext uri="{BB962C8B-B14F-4D97-AF65-F5344CB8AC3E}">
        <p14:creationId xmlns:p14="http://schemas.microsoft.com/office/powerpoint/2010/main" val="11132158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3017" fill="hold"/>
                                        <p:tgtEl>
                                          <p:spTgt spid="15"/>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12084"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1" fill="hold" display="0">
                  <p:stCondLst>
                    <p:cond delay="indefinite"/>
                  </p:stCondLst>
                </p:cTn>
                <p:tgtEl>
                  <p:spTgt spid="15"/>
                </p:tgtEl>
              </p:cMediaNode>
            </p:video>
            <p:seq concurrent="1" nextAc="seek">
              <p:cTn id="12" restart="whenNotActive" fill="hold" evtFilter="cancelBubble" nodeType="interactiveSeq">
                <p:stCondLst>
                  <p:cond evt="onClick" delay="0">
                    <p:tgtEl>
                      <p:spTgt spid="15"/>
                    </p:tgtEl>
                  </p:cond>
                </p:stCondLst>
                <p:endSync evt="end" delay="0">
                  <p:rtn val="all"/>
                </p:endSync>
                <p:childTnLst>
                  <p:par>
                    <p:cTn id="13" fill="hold">
                      <p:stCondLst>
                        <p:cond delay="0"/>
                      </p:stCondLst>
                      <p:childTnLst>
                        <p:par>
                          <p:cTn id="14" fill="hold">
                            <p:stCondLst>
                              <p:cond delay="0"/>
                            </p:stCondLst>
                            <p:childTnLst>
                              <p:par>
                                <p:cTn id="15" presetID="2" presetClass="mediacall" presetSubtype="0" fill="hold" nodeType="clickEffect">
                                  <p:stCondLst>
                                    <p:cond delay="0"/>
                                  </p:stCondLst>
                                  <p:childTnLst>
                                    <p:cmd type="call" cmd="togglePause">
                                      <p:cBhvr>
                                        <p:cTn id="16" dur="1" fill="hold"/>
                                        <p:tgtEl>
                                          <p:spTgt spid="15"/>
                                        </p:tgtEl>
                                      </p:cBhvr>
                                    </p:cmd>
                                  </p:childTnLst>
                                </p:cTn>
                              </p:par>
                            </p:childTnLst>
                          </p:cTn>
                        </p:par>
                      </p:childTnLst>
                    </p:cTn>
                  </p:par>
                </p:childTnLst>
              </p:cTn>
              <p:nextCondLst>
                <p:cond evt="onClick" delay="0">
                  <p:tgtEl>
                    <p:spTgt spid="15"/>
                  </p:tgtEl>
                </p:cond>
              </p:nextCondLst>
            </p:seq>
            <p:video>
              <p:cMediaNode vol="80000">
                <p:cTn id="17" fill="hold" display="0">
                  <p:stCondLst>
                    <p:cond delay="indefinite"/>
                  </p:stCondLst>
                </p:cTn>
                <p:tgtEl>
                  <p:spTgt spid="2"/>
                </p:tgtEl>
              </p:cMediaNode>
            </p:video>
            <p:seq concurrent="1" nextAc="seek">
              <p:cTn id="18" restart="whenNotActive" fill="hold" evtFilter="cancelBubble" nodeType="interactiveSeq">
                <p:stCondLst>
                  <p:cond evt="onClick" delay="0">
                    <p:tgtEl>
                      <p:spTgt spid="2"/>
                    </p:tgtEl>
                  </p:cond>
                </p:stCondLst>
                <p:endSync evt="end" delay="0">
                  <p:rtn val="all"/>
                </p:endSync>
                <p:childTnLst>
                  <p:par>
                    <p:cTn id="19" fill="hold">
                      <p:stCondLst>
                        <p:cond delay="0"/>
                      </p:stCondLst>
                      <p:childTnLst>
                        <p:par>
                          <p:cTn id="20" fill="hold">
                            <p:stCondLst>
                              <p:cond delay="0"/>
                            </p:stCondLst>
                            <p:childTnLst>
                              <p:par>
                                <p:cTn id="21" presetID="2" presetClass="mediacall" presetSubtype="0" fill="hold" nodeType="clickEffect">
                                  <p:stCondLst>
                                    <p:cond delay="0"/>
                                  </p:stCondLst>
                                  <p:childTnLst>
                                    <p:cmd type="call" cmd="togglePause">
                                      <p:cBhvr>
                                        <p:cTn id="2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0971E08-8F83-F33B-F256-23411E4C7274}"/>
              </a:ext>
            </a:extLst>
          </p:cNvPr>
          <p:cNvSpPr>
            <a:spLocks noGrp="1"/>
          </p:cNvSpPr>
          <p:nvPr>
            <p:ph idx="1"/>
          </p:nvPr>
        </p:nvSpPr>
        <p:spPr>
          <a:xfrm>
            <a:off x="-289305" y="1038373"/>
            <a:ext cx="10844814" cy="577524"/>
          </a:xfrm>
        </p:spPr>
        <p:txBody>
          <a:bodyPr vert="horz" lIns="91440" tIns="45720" rIns="91440" bIns="45720" rtlCol="0" anchor="t">
            <a:noAutofit/>
          </a:bodyPr>
          <a:lstStyle/>
          <a:p>
            <a:pPr marL="457200" lvl="1" indent="0" algn="ctr">
              <a:buNone/>
            </a:pPr>
            <a:r>
              <a:rPr lang="en-US" sz="2000" b="1">
                <a:solidFill>
                  <a:srgbClr val="0000CC"/>
                </a:solidFill>
                <a:latin typeface="Aptos"/>
                <a:ea typeface="+mn-lt"/>
                <a:cs typeface="+mn-lt"/>
              </a:rPr>
              <a:t>Working Scaled Model:</a:t>
            </a:r>
            <a:r>
              <a:rPr lang="en-US" sz="2000" b="1">
                <a:solidFill>
                  <a:srgbClr val="0000CC"/>
                </a:solidFill>
                <a:latin typeface="Aptos"/>
              </a:rPr>
              <a:t> Multi Cylinder 4 Stroke Highly detailed-Electricity based (Mimicking Gasoline)</a:t>
            </a:r>
            <a:endParaRPr lang="en-US" sz="2000">
              <a:latin typeface="Aptos"/>
            </a:endParaRPr>
          </a:p>
          <a:p>
            <a:pPr marL="457200" lvl="1" indent="0" algn="ctr">
              <a:buNone/>
            </a:pPr>
            <a:endParaRPr lang="en-US" sz="2000">
              <a:solidFill>
                <a:srgbClr val="0000CC"/>
              </a:solidFill>
              <a:latin typeface="Aptos"/>
              <a:cs typeface="Aharoni" panose="02010803020104030203" pitchFamily="2" charset="-79"/>
            </a:endParaRPr>
          </a:p>
        </p:txBody>
      </p:sp>
      <p:sp>
        <p:nvSpPr>
          <p:cNvPr id="5" name="TextBox 4">
            <a:extLst>
              <a:ext uri="{FF2B5EF4-FFF2-40B4-BE49-F238E27FC236}">
                <a16:creationId xmlns:a16="http://schemas.microsoft.com/office/drawing/2014/main" id="{AE52FDCB-EDAA-534F-C065-5D3DE88CF2E0}"/>
              </a:ext>
            </a:extLst>
          </p:cNvPr>
          <p:cNvSpPr txBox="1"/>
          <p:nvPr/>
        </p:nvSpPr>
        <p:spPr>
          <a:xfrm>
            <a:off x="4189068" y="6595393"/>
            <a:ext cx="3813865" cy="230832"/>
          </a:xfrm>
          <a:prstGeom prst="rect">
            <a:avLst/>
          </a:prstGeom>
          <a:noFill/>
        </p:spPr>
        <p:txBody>
          <a:bodyPr wrap="none" rtlCol="0">
            <a:spAutoFit/>
          </a:bodyPr>
          <a:lstStyle/>
          <a:p>
            <a:r>
              <a:rPr lang="en-CA" sz="900" b="0" i="0">
                <a:solidFill>
                  <a:srgbClr val="002060"/>
                </a:solidFill>
                <a:effectLst/>
                <a:latin typeface="Arial" panose="020B0604020202020204" pitchFamily="34" charset="0"/>
                <a:cs typeface="Arial" panose="020B0604020202020204" pitchFamily="34" charset="0"/>
              </a:rPr>
              <a:t>Edu-Tek </a:t>
            </a:r>
            <a:r>
              <a:rPr lang="en-CA" sz="900" b="0" i="0" err="1">
                <a:solidFill>
                  <a:srgbClr val="002060"/>
                </a:solidFill>
                <a:effectLst/>
                <a:latin typeface="Arial" panose="020B0604020202020204" pitchFamily="34" charset="0"/>
                <a:cs typeface="Arial" panose="020B0604020202020204" pitchFamily="34" charset="0"/>
              </a:rPr>
              <a:t>Equipments</a:t>
            </a:r>
            <a:r>
              <a:rPr lang="en-CA" sz="900" b="0" i="0">
                <a:solidFill>
                  <a:srgbClr val="002060"/>
                </a:solidFill>
                <a:effectLst/>
                <a:latin typeface="Arial" panose="020B0604020202020204" pitchFamily="34" charset="0"/>
                <a:cs typeface="Arial" panose="020B0604020202020204" pitchFamily="34" charset="0"/>
              </a:rPr>
              <a:t> India Private Limited - 2024 - All Rights Reserved</a:t>
            </a:r>
          </a:p>
        </p:txBody>
      </p:sp>
      <p:sp>
        <p:nvSpPr>
          <p:cNvPr id="4" name="TextBox 3">
            <a:extLst>
              <a:ext uri="{FF2B5EF4-FFF2-40B4-BE49-F238E27FC236}">
                <a16:creationId xmlns:a16="http://schemas.microsoft.com/office/drawing/2014/main" id="{D410498C-E8D0-7D0D-9C47-FCE8953CF1C4}"/>
              </a:ext>
            </a:extLst>
          </p:cNvPr>
          <p:cNvSpPr txBox="1"/>
          <p:nvPr/>
        </p:nvSpPr>
        <p:spPr>
          <a:xfrm>
            <a:off x="9456305" y="1915455"/>
            <a:ext cx="2391916" cy="4154984"/>
          </a:xfrm>
          <a:prstGeom prst="rect">
            <a:avLst/>
          </a:prstGeom>
          <a:noFill/>
        </p:spPr>
        <p:txBody>
          <a:bodyPr wrap="square" lIns="91440" tIns="45720" rIns="91440" bIns="45720" rtlCol="0" anchor="t">
            <a:spAutoFit/>
          </a:bodyPr>
          <a:lstStyle/>
          <a:p>
            <a:r>
              <a:rPr lang="en-CA" sz="1200" b="0" i="0">
                <a:solidFill>
                  <a:srgbClr val="000000"/>
                </a:solidFill>
                <a:effectLst/>
                <a:highlight>
                  <a:srgbClr val="FFFFFF"/>
                </a:highlight>
                <a:latin typeface="Arial"/>
                <a:cs typeface="Arial"/>
              </a:rPr>
              <a:t>Material: Aluminum Alloy + Stainless Steel</a:t>
            </a:r>
          </a:p>
          <a:p>
            <a:br>
              <a:rPr lang="en-CA" sz="1200">
                <a:latin typeface="Arial"/>
              </a:rPr>
            </a:br>
            <a:r>
              <a:rPr lang="en-CA" sz="1200" b="0" i="0">
                <a:solidFill>
                  <a:srgbClr val="000000"/>
                </a:solidFill>
                <a:effectLst/>
                <a:highlight>
                  <a:srgbClr val="FFFFFF"/>
                </a:highlight>
                <a:latin typeface="Arial"/>
                <a:cs typeface="Arial"/>
              </a:rPr>
              <a:t>Lithium Battery: 3.7V 500mAh</a:t>
            </a:r>
            <a:br>
              <a:rPr lang="en-CA" sz="1200">
                <a:latin typeface="Arial"/>
              </a:rPr>
            </a:br>
            <a:r>
              <a:rPr lang="en-CA" sz="1200" b="0" i="0">
                <a:solidFill>
                  <a:srgbClr val="000000"/>
                </a:solidFill>
                <a:effectLst/>
                <a:highlight>
                  <a:srgbClr val="FFFFFF"/>
                </a:highlight>
                <a:latin typeface="Arial"/>
                <a:cs typeface="Arial"/>
              </a:rPr>
              <a:t>Charging Voltage: DC 5V</a:t>
            </a:r>
            <a:br>
              <a:rPr lang="en-CA" sz="1200">
                <a:latin typeface="Arial"/>
              </a:rPr>
            </a:br>
            <a:r>
              <a:rPr lang="en-CA" sz="1200" b="0" i="0">
                <a:solidFill>
                  <a:srgbClr val="000000"/>
                </a:solidFill>
                <a:effectLst/>
                <a:highlight>
                  <a:srgbClr val="FFFFFF"/>
                </a:highlight>
                <a:latin typeface="Arial"/>
                <a:cs typeface="Arial"/>
              </a:rPr>
              <a:t>Charging Time: 2 hours</a:t>
            </a:r>
            <a:br>
              <a:rPr lang="en-CA" sz="1200">
                <a:latin typeface="Arial"/>
              </a:rPr>
            </a:br>
            <a:r>
              <a:rPr lang="en-CA" sz="1200" b="0" i="0">
                <a:solidFill>
                  <a:srgbClr val="000000"/>
                </a:solidFill>
                <a:effectLst/>
                <a:highlight>
                  <a:srgbClr val="FFFFFF"/>
                </a:highlight>
                <a:latin typeface="Arial"/>
                <a:cs typeface="Arial"/>
              </a:rPr>
              <a:t>Usage Time: 1 hour</a:t>
            </a:r>
            <a:br>
              <a:rPr lang="en-CA" sz="1200">
                <a:latin typeface="Arial"/>
              </a:rPr>
            </a:br>
            <a:br>
              <a:rPr lang="en-CA" sz="1200">
                <a:latin typeface="Arial"/>
              </a:rPr>
            </a:br>
            <a:r>
              <a:rPr lang="en-CA" sz="1200" b="0" i="0">
                <a:solidFill>
                  <a:srgbClr val="000000"/>
                </a:solidFill>
                <a:effectLst/>
                <a:highlight>
                  <a:srgbClr val="FFFFFF"/>
                </a:highlight>
                <a:latin typeface="Arial"/>
                <a:cs typeface="Arial"/>
              </a:rPr>
              <a:t>Product Dimensions: 17.2 x 19.8 x 18cm</a:t>
            </a:r>
          </a:p>
          <a:p>
            <a:br>
              <a:rPr lang="en-CA" sz="1200">
                <a:latin typeface="Arial"/>
              </a:rPr>
            </a:br>
            <a:r>
              <a:rPr lang="en-CA" sz="1200" b="0" i="0">
                <a:solidFill>
                  <a:srgbClr val="000000"/>
                </a:solidFill>
                <a:effectLst/>
                <a:highlight>
                  <a:srgbClr val="FFFFFF"/>
                </a:highlight>
                <a:latin typeface="Arial"/>
                <a:cs typeface="Arial"/>
              </a:rPr>
              <a:t>Product Weight: 2550g</a:t>
            </a:r>
          </a:p>
          <a:p>
            <a:br>
              <a:rPr lang="en-CA" sz="1200">
                <a:latin typeface="Arial"/>
              </a:rPr>
            </a:br>
            <a:r>
              <a:rPr lang="en-CA" sz="1200" b="0" i="0">
                <a:solidFill>
                  <a:srgbClr val="000000"/>
                </a:solidFill>
                <a:effectLst/>
                <a:highlight>
                  <a:srgbClr val="FFFFFF"/>
                </a:highlight>
                <a:latin typeface="Arial"/>
                <a:cs typeface="Arial"/>
              </a:rPr>
              <a:t>Package Dimensions: 34.2 x 24.2 x 15cm</a:t>
            </a:r>
          </a:p>
          <a:p>
            <a:br>
              <a:rPr lang="en-CA" sz="1200">
                <a:latin typeface="Arial"/>
              </a:rPr>
            </a:br>
            <a:r>
              <a:rPr lang="en-CA" sz="1200" b="0" i="0">
                <a:solidFill>
                  <a:srgbClr val="000000"/>
                </a:solidFill>
                <a:effectLst/>
                <a:highlight>
                  <a:srgbClr val="FFFFFF"/>
                </a:highlight>
                <a:latin typeface="Arial"/>
                <a:cs typeface="Arial"/>
              </a:rPr>
              <a:t>Package Weight: 4500g</a:t>
            </a:r>
          </a:p>
          <a:p>
            <a:br>
              <a:rPr lang="en-CA" sz="1200">
                <a:latin typeface="Arial"/>
              </a:rPr>
            </a:br>
            <a:r>
              <a:rPr lang="en-CA" sz="1200" b="0" i="0">
                <a:solidFill>
                  <a:srgbClr val="000000"/>
                </a:solidFill>
                <a:effectLst/>
                <a:highlight>
                  <a:srgbClr val="FFFFFF"/>
                </a:highlight>
                <a:latin typeface="Arial"/>
                <a:cs typeface="Arial"/>
              </a:rPr>
              <a:t>Packing: High-end Metal Gift Box</a:t>
            </a:r>
          </a:p>
          <a:p>
            <a:endParaRPr lang="en-CA" sz="1200">
              <a:solidFill>
                <a:srgbClr val="000000"/>
              </a:solidFill>
              <a:highlight>
                <a:srgbClr val="FFFFFF"/>
              </a:highlight>
              <a:latin typeface="Arial" panose="020B0604020202020204" pitchFamily="34" charset="0"/>
              <a:cs typeface="Arial" panose="020B0604020202020204" pitchFamily="34" charset="0"/>
            </a:endParaRPr>
          </a:p>
          <a:p>
            <a:r>
              <a:rPr lang="en-CA" sz="1200" b="1">
                <a:solidFill>
                  <a:srgbClr val="000000"/>
                </a:solidFill>
                <a:highlight>
                  <a:srgbClr val="FFFFFF"/>
                </a:highlight>
                <a:latin typeface="Arial"/>
                <a:cs typeface="Arial"/>
              </a:rPr>
              <a:t>Electrically Operated</a:t>
            </a:r>
            <a:endParaRPr lang="en-US" sz="1200" b="1">
              <a:latin typeface="Arial"/>
              <a:cs typeface="Arial"/>
            </a:endParaRPr>
          </a:p>
        </p:txBody>
      </p:sp>
      <p:sp>
        <p:nvSpPr>
          <p:cNvPr id="7" name="TextBox 6">
            <a:extLst>
              <a:ext uri="{FF2B5EF4-FFF2-40B4-BE49-F238E27FC236}">
                <a16:creationId xmlns:a16="http://schemas.microsoft.com/office/drawing/2014/main" id="{F1C16A51-A404-69B2-1544-3BDBDBDF0B2D}"/>
              </a:ext>
            </a:extLst>
          </p:cNvPr>
          <p:cNvSpPr txBox="1"/>
          <p:nvPr/>
        </p:nvSpPr>
        <p:spPr>
          <a:xfrm>
            <a:off x="9328340" y="1503200"/>
            <a:ext cx="1642379" cy="307777"/>
          </a:xfrm>
          <a:prstGeom prst="rect">
            <a:avLst/>
          </a:prstGeom>
          <a:noFill/>
        </p:spPr>
        <p:txBody>
          <a:bodyPr wrap="square" rtlCol="0">
            <a:spAutoFit/>
          </a:bodyPr>
          <a:lstStyle/>
          <a:p>
            <a:pPr algn="ctr"/>
            <a:r>
              <a:rPr lang="en-US" sz="1400" b="1">
                <a:latin typeface="Arial" panose="020B0604020202020204" pitchFamily="34" charset="0"/>
                <a:cs typeface="Arial" panose="020B0604020202020204" pitchFamily="34" charset="0"/>
              </a:rPr>
              <a:t>Specifications</a:t>
            </a:r>
          </a:p>
        </p:txBody>
      </p:sp>
      <p:sp>
        <p:nvSpPr>
          <p:cNvPr id="9" name="Title 1">
            <a:extLst>
              <a:ext uri="{FF2B5EF4-FFF2-40B4-BE49-F238E27FC236}">
                <a16:creationId xmlns:a16="http://schemas.microsoft.com/office/drawing/2014/main" id="{F3C5E951-B07C-4D0E-AAAB-C22D45B0AC8A}"/>
              </a:ext>
            </a:extLst>
          </p:cNvPr>
          <p:cNvSpPr>
            <a:spLocks noGrp="1"/>
          </p:cNvSpPr>
          <p:nvPr>
            <p:ph type="title"/>
          </p:nvPr>
        </p:nvSpPr>
        <p:spPr>
          <a:xfrm>
            <a:off x="695754" y="394954"/>
            <a:ext cx="10515600" cy="779378"/>
          </a:xfrm>
        </p:spPr>
        <p:txBody>
          <a:bodyPr/>
          <a:lstStyle/>
          <a:p>
            <a:pPr marL="0" indent="0">
              <a:buNone/>
            </a:pPr>
            <a:r>
              <a:rPr lang="en-US" sz="4400" b="1"/>
              <a:t>Internal Combustion Engines</a:t>
            </a:r>
          </a:p>
        </p:txBody>
      </p:sp>
      <p:pic>
        <p:nvPicPr>
          <p:cNvPr id="22530" name="Picture 2" descr="V8 Engine Model Kit that Works - Build Your Own V8 Engine - TECHING 1: 3 Full Metal V8 Car Engine Model Kit 500+Pcs">
            <a:extLst>
              <a:ext uri="{FF2B5EF4-FFF2-40B4-BE49-F238E27FC236}">
                <a16:creationId xmlns:a16="http://schemas.microsoft.com/office/drawing/2014/main" id="{C59B5AC8-0DA0-6640-5DD5-F4EAA037B36E}"/>
              </a:ext>
            </a:extLst>
          </p:cNvPr>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752026" y="1657087"/>
            <a:ext cx="4790646" cy="4468329"/>
          </a:xfrm>
          <a:prstGeom prst="rect">
            <a:avLst/>
          </a:prstGeom>
          <a:noFill/>
          <a:extLst>
            <a:ext uri="{909E8E84-426E-40DD-AFC4-6F175D3DCCD1}">
              <a14:hiddenFill xmlns:a14="http://schemas.microsoft.com/office/drawing/2010/main">
                <a:solidFill>
                  <a:srgbClr val="FFFFFF"/>
                </a:solidFill>
              </a14:hiddenFill>
            </a:ext>
          </a:extLst>
        </p:spPr>
      </p:pic>
      <p:pic>
        <p:nvPicPr>
          <p:cNvPr id="22532" name="Picture 4" descr="User picture">
            <a:extLst>
              <a:ext uri="{FF2B5EF4-FFF2-40B4-BE49-F238E27FC236}">
                <a16:creationId xmlns:a16="http://schemas.microsoft.com/office/drawing/2014/main" id="{398CECB7-DB97-27B1-67F2-11A4E62E32AA}"/>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5795280" y="1657087"/>
            <a:ext cx="3561347" cy="2003258"/>
          </a:xfrm>
          <a:prstGeom prst="rect">
            <a:avLst/>
          </a:prstGeom>
          <a:noFill/>
          <a:extLst>
            <a:ext uri="{909E8E84-426E-40DD-AFC4-6F175D3DCCD1}">
              <a14:hiddenFill xmlns:a14="http://schemas.microsoft.com/office/drawing/2010/main">
                <a:solidFill>
                  <a:srgbClr val="FFFFFF"/>
                </a:solidFill>
              </a14:hiddenFill>
            </a:ext>
          </a:extLst>
        </p:spPr>
      </p:pic>
      <p:pic>
        <p:nvPicPr>
          <p:cNvPr id="22534" name="Picture 6" descr="User picture">
            <a:extLst>
              <a:ext uri="{FF2B5EF4-FFF2-40B4-BE49-F238E27FC236}">
                <a16:creationId xmlns:a16="http://schemas.microsoft.com/office/drawing/2014/main" id="{8A29E34D-33F6-5439-2CA2-29C7B74A7002}"/>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5795279" y="3764655"/>
            <a:ext cx="3561347" cy="2388797"/>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a:extLst>
              <a:ext uri="{FF2B5EF4-FFF2-40B4-BE49-F238E27FC236}">
                <a16:creationId xmlns:a16="http://schemas.microsoft.com/office/drawing/2014/main" id="{F4C47E06-5E12-FF0F-5CB7-631AD60081DE}"/>
              </a:ext>
            </a:extLst>
          </p:cNvPr>
          <p:cNvPicPr>
            <a:picLocks noChangeAspect="1" noChangeArrowheads="1"/>
          </p:cNvPicPr>
          <p:nvPr/>
        </p:nvPicPr>
        <p:blipFill>
          <a:blip r:embed="rId5" cstate="email">
            <a:extLst>
              <a:ext uri="{BEBA8EAE-BF5A-486C-A8C5-ECC9F3942E4B}">
                <a14:imgProps xmlns:a14="http://schemas.microsoft.com/office/drawing/2010/main">
                  <a14:imgLayer r:embed="rId6">
                    <a14:imgEffect>
                      <a14:sharpenSoften amount="-26000"/>
                    </a14:imgEffect>
                    <a14:imgEffect>
                      <a14:colorTemperature colorTemp="6819"/>
                    </a14:imgEffect>
                    <a14:imgEffect>
                      <a14:saturation sat="200000"/>
                    </a14:imgEffect>
                    <a14:imgEffect>
                      <a14:brightnessContrast bright="-16000" contrast="59000"/>
                    </a14:imgEffect>
                  </a14:imgLayer>
                </a14:imgProps>
              </a:ext>
              <a:ext uri="{28A0092B-C50C-407E-A947-70E740481C1C}">
                <a14:useLocalDpi xmlns:a14="http://schemas.microsoft.com/office/drawing/2010/main" val="0"/>
              </a:ext>
            </a:extLst>
          </a:blip>
          <a:srcRect/>
          <a:stretch>
            <a:fillRect/>
          </a:stretch>
        </p:blipFill>
        <p:spPr bwMode="auto">
          <a:xfrm>
            <a:off x="10322201" y="63305"/>
            <a:ext cx="1815785" cy="779378"/>
          </a:xfrm>
          <a:prstGeom prst="rect">
            <a:avLst/>
          </a:prstGeom>
          <a:gradFill>
            <a:gsLst>
              <a:gs pos="2000">
                <a:schemeClr val="accent1">
                  <a:lumMod val="45000"/>
                  <a:lumOff val="55000"/>
                </a:schemeClr>
              </a:gs>
              <a:gs pos="56000">
                <a:schemeClr val="accent1">
                  <a:lumMod val="30000"/>
                  <a:lumOff val="70000"/>
                </a:schemeClr>
              </a:gs>
            </a:gsLst>
            <a:lin ang="5400000" scaled="1"/>
          </a:gradFill>
        </p:spPr>
      </p:pic>
    </p:spTree>
    <p:extLst>
      <p:ext uri="{BB962C8B-B14F-4D97-AF65-F5344CB8AC3E}">
        <p14:creationId xmlns:p14="http://schemas.microsoft.com/office/powerpoint/2010/main" val="403897536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AE52FDCB-EDAA-534F-C065-5D3DE88CF2E0}"/>
              </a:ext>
            </a:extLst>
          </p:cNvPr>
          <p:cNvSpPr txBox="1"/>
          <p:nvPr/>
        </p:nvSpPr>
        <p:spPr>
          <a:xfrm>
            <a:off x="4189068" y="6595393"/>
            <a:ext cx="3813865" cy="230832"/>
          </a:xfrm>
          <a:prstGeom prst="rect">
            <a:avLst/>
          </a:prstGeom>
          <a:noFill/>
        </p:spPr>
        <p:txBody>
          <a:bodyPr wrap="none" rtlCol="0">
            <a:spAutoFit/>
          </a:bodyPr>
          <a:lstStyle/>
          <a:p>
            <a:r>
              <a:rPr lang="en-CA" sz="900" b="0" i="0">
                <a:solidFill>
                  <a:srgbClr val="002060"/>
                </a:solidFill>
                <a:effectLst/>
                <a:latin typeface="Arial" panose="020B0604020202020204" pitchFamily="34" charset="0"/>
                <a:cs typeface="Arial" panose="020B0604020202020204" pitchFamily="34" charset="0"/>
              </a:rPr>
              <a:t>Edu-Tek </a:t>
            </a:r>
            <a:r>
              <a:rPr lang="en-CA" sz="900" b="0" i="0" err="1">
                <a:solidFill>
                  <a:srgbClr val="002060"/>
                </a:solidFill>
                <a:effectLst/>
                <a:latin typeface="Arial" panose="020B0604020202020204" pitchFamily="34" charset="0"/>
                <a:cs typeface="Arial" panose="020B0604020202020204" pitchFamily="34" charset="0"/>
              </a:rPr>
              <a:t>Equipments</a:t>
            </a:r>
            <a:r>
              <a:rPr lang="en-CA" sz="900" b="0" i="0">
                <a:solidFill>
                  <a:srgbClr val="002060"/>
                </a:solidFill>
                <a:effectLst/>
                <a:latin typeface="Arial" panose="020B0604020202020204" pitchFamily="34" charset="0"/>
                <a:cs typeface="Arial" panose="020B0604020202020204" pitchFamily="34" charset="0"/>
              </a:rPr>
              <a:t> India Private Limited - 2024 - All Rights Reserved</a:t>
            </a:r>
          </a:p>
        </p:txBody>
      </p:sp>
      <p:sp>
        <p:nvSpPr>
          <p:cNvPr id="9" name="Title 1">
            <a:extLst>
              <a:ext uri="{FF2B5EF4-FFF2-40B4-BE49-F238E27FC236}">
                <a16:creationId xmlns:a16="http://schemas.microsoft.com/office/drawing/2014/main" id="{F3C5E951-B07C-4D0E-AAAB-C22D45B0AC8A}"/>
              </a:ext>
            </a:extLst>
          </p:cNvPr>
          <p:cNvSpPr>
            <a:spLocks noGrp="1"/>
          </p:cNvSpPr>
          <p:nvPr>
            <p:ph type="title"/>
          </p:nvPr>
        </p:nvSpPr>
        <p:spPr>
          <a:xfrm>
            <a:off x="695754" y="394954"/>
            <a:ext cx="10515600" cy="779378"/>
          </a:xfrm>
        </p:spPr>
        <p:txBody>
          <a:bodyPr/>
          <a:lstStyle/>
          <a:p>
            <a:pPr marL="0" indent="0">
              <a:buNone/>
            </a:pPr>
            <a:r>
              <a:rPr lang="en-US" sz="4400" b="1"/>
              <a:t>Internal Combustion Engines</a:t>
            </a:r>
          </a:p>
        </p:txBody>
      </p:sp>
      <p:pic>
        <p:nvPicPr>
          <p:cNvPr id="6" name="V8 HIGH END">
            <a:hlinkClick r:id="" action="ppaction://media"/>
            <a:extLst>
              <a:ext uri="{FF2B5EF4-FFF2-40B4-BE49-F238E27FC236}">
                <a16:creationId xmlns:a16="http://schemas.microsoft.com/office/drawing/2014/main" id="{EFEBA8C2-590D-9315-2CBA-023E996ECBF5}"/>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733801" y="1678384"/>
            <a:ext cx="10724398" cy="4012382"/>
          </a:xfrm>
          <a:prstGeom prst="rect">
            <a:avLst/>
          </a:prstGeom>
        </p:spPr>
      </p:pic>
      <p:pic>
        <p:nvPicPr>
          <p:cNvPr id="3" name="Picture 2">
            <a:extLst>
              <a:ext uri="{FF2B5EF4-FFF2-40B4-BE49-F238E27FC236}">
                <a16:creationId xmlns:a16="http://schemas.microsoft.com/office/drawing/2014/main" id="{6FAC9FCA-59DB-7AFF-B9B6-57247ECF5576}"/>
              </a:ext>
            </a:extLst>
          </p:cNvPr>
          <p:cNvPicPr>
            <a:picLocks noChangeAspect="1" noChangeArrowheads="1"/>
          </p:cNvPicPr>
          <p:nvPr/>
        </p:nvPicPr>
        <p:blipFill>
          <a:blip r:embed="rId5" cstate="email">
            <a:extLst>
              <a:ext uri="{BEBA8EAE-BF5A-486C-A8C5-ECC9F3942E4B}">
                <a14:imgProps xmlns:a14="http://schemas.microsoft.com/office/drawing/2010/main">
                  <a14:imgLayer r:embed="rId6">
                    <a14:imgEffect>
                      <a14:sharpenSoften amount="-26000"/>
                    </a14:imgEffect>
                    <a14:imgEffect>
                      <a14:colorTemperature colorTemp="6819"/>
                    </a14:imgEffect>
                    <a14:imgEffect>
                      <a14:saturation sat="200000"/>
                    </a14:imgEffect>
                    <a14:imgEffect>
                      <a14:brightnessContrast bright="-16000" contrast="59000"/>
                    </a14:imgEffect>
                  </a14:imgLayer>
                </a14:imgProps>
              </a:ext>
              <a:ext uri="{28A0092B-C50C-407E-A947-70E740481C1C}">
                <a14:useLocalDpi xmlns:a14="http://schemas.microsoft.com/office/drawing/2010/main" val="0"/>
              </a:ext>
            </a:extLst>
          </a:blip>
          <a:srcRect/>
          <a:stretch>
            <a:fillRect/>
          </a:stretch>
        </p:blipFill>
        <p:spPr bwMode="auto">
          <a:xfrm>
            <a:off x="10322201" y="63305"/>
            <a:ext cx="1815785" cy="779378"/>
          </a:xfrm>
          <a:prstGeom prst="rect">
            <a:avLst/>
          </a:prstGeom>
          <a:gradFill>
            <a:gsLst>
              <a:gs pos="2000">
                <a:schemeClr val="accent1">
                  <a:lumMod val="45000"/>
                  <a:lumOff val="55000"/>
                </a:schemeClr>
              </a:gs>
              <a:gs pos="56000">
                <a:schemeClr val="accent1">
                  <a:lumMod val="30000"/>
                  <a:lumOff val="70000"/>
                </a:schemeClr>
              </a:gs>
            </a:gsLst>
            <a:lin ang="5400000" scaled="1"/>
          </a:gradFill>
        </p:spPr>
      </p:pic>
      <p:sp>
        <p:nvSpPr>
          <p:cNvPr id="10" name="Content Placeholder 2">
            <a:extLst>
              <a:ext uri="{FF2B5EF4-FFF2-40B4-BE49-F238E27FC236}">
                <a16:creationId xmlns:a16="http://schemas.microsoft.com/office/drawing/2014/main" id="{C89EF51C-DF08-3011-F696-5366C142BE4E}"/>
              </a:ext>
            </a:extLst>
          </p:cNvPr>
          <p:cNvSpPr txBox="1">
            <a:spLocks/>
          </p:cNvSpPr>
          <p:nvPr/>
        </p:nvSpPr>
        <p:spPr>
          <a:xfrm>
            <a:off x="83229" y="1049662"/>
            <a:ext cx="10077170" cy="662191"/>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lvl="1" indent="0" algn="ctr">
              <a:buNone/>
            </a:pPr>
            <a:r>
              <a:rPr lang="en-US" sz="2000" b="1">
                <a:solidFill>
                  <a:srgbClr val="0000CC"/>
                </a:solidFill>
                <a:latin typeface="Aptos"/>
              </a:rPr>
              <a:t>Working Scaled Model: Multi Cylinder 4 Stroke Highly detailed-Electrically operated (Mimicking Gasoline)</a:t>
            </a:r>
          </a:p>
          <a:p>
            <a:pPr marL="457200" lvl="1" indent="0" algn="ctr">
              <a:buFont typeface="Arial" panose="020B0604020202020204" pitchFamily="34" charset="0"/>
              <a:buNone/>
            </a:pPr>
            <a:endParaRPr lang="en-US" sz="2000">
              <a:solidFill>
                <a:srgbClr val="0000CC"/>
              </a:solidFill>
              <a:latin typeface="Aptos"/>
              <a:cs typeface="Aharoni" panose="02010803020104030203" pitchFamily="2" charset="-79"/>
            </a:endParaRPr>
          </a:p>
        </p:txBody>
      </p:sp>
    </p:spTree>
    <p:extLst>
      <p:ext uri="{BB962C8B-B14F-4D97-AF65-F5344CB8AC3E}">
        <p14:creationId xmlns:p14="http://schemas.microsoft.com/office/powerpoint/2010/main" val="42124657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2685"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0971E08-8F83-F33B-F256-23411E4C7274}"/>
              </a:ext>
            </a:extLst>
          </p:cNvPr>
          <p:cNvSpPr>
            <a:spLocks noGrp="1"/>
          </p:cNvSpPr>
          <p:nvPr>
            <p:ph idx="1"/>
          </p:nvPr>
        </p:nvSpPr>
        <p:spPr>
          <a:xfrm>
            <a:off x="264041" y="1050400"/>
            <a:ext cx="8096863" cy="627523"/>
          </a:xfrm>
        </p:spPr>
        <p:txBody>
          <a:bodyPr vert="horz" lIns="91440" tIns="45720" rIns="91440" bIns="45720" rtlCol="0" anchor="t">
            <a:normAutofit lnSpcReduction="10000"/>
          </a:bodyPr>
          <a:lstStyle/>
          <a:p>
            <a:pPr marL="457200" lvl="1" indent="0" algn="ctr">
              <a:buNone/>
            </a:pPr>
            <a:r>
              <a:rPr lang="en-US" sz="2000" b="1" dirty="0">
                <a:solidFill>
                  <a:srgbClr val="0000CC"/>
                </a:solidFill>
                <a:latin typeface="+mj-lt"/>
              </a:rPr>
              <a:t>Working Scaled Model: Multi Cylinder 4 Stroke T, &amp; V shaped engines-Fuel (V2, V4, V8 also available) (Gasoline)</a:t>
            </a:r>
          </a:p>
          <a:p>
            <a:pPr marL="457200" lvl="1" indent="0" algn="ctr">
              <a:buNone/>
            </a:pPr>
            <a:endParaRPr lang="en-US" sz="2000" b="1" dirty="0">
              <a:solidFill>
                <a:srgbClr val="0000CC"/>
              </a:solidFill>
              <a:latin typeface="+mj-lt"/>
              <a:cs typeface="Aharoni" panose="02010803020104030203" pitchFamily="2" charset="-79"/>
            </a:endParaRPr>
          </a:p>
          <a:p>
            <a:pPr marL="457200" lvl="1" indent="0" algn="ctr">
              <a:buNone/>
            </a:pPr>
            <a:endParaRPr lang="en-US" sz="2000" b="1" dirty="0">
              <a:solidFill>
                <a:srgbClr val="0000CC"/>
              </a:solidFill>
              <a:latin typeface="+mj-lt"/>
              <a:cs typeface="Aharoni" panose="02010803020104030203" pitchFamily="2" charset="-79"/>
            </a:endParaRPr>
          </a:p>
        </p:txBody>
      </p:sp>
      <p:sp>
        <p:nvSpPr>
          <p:cNvPr id="5" name="TextBox 4">
            <a:extLst>
              <a:ext uri="{FF2B5EF4-FFF2-40B4-BE49-F238E27FC236}">
                <a16:creationId xmlns:a16="http://schemas.microsoft.com/office/drawing/2014/main" id="{AE52FDCB-EDAA-534F-C065-5D3DE88CF2E0}"/>
              </a:ext>
            </a:extLst>
          </p:cNvPr>
          <p:cNvSpPr txBox="1"/>
          <p:nvPr/>
        </p:nvSpPr>
        <p:spPr>
          <a:xfrm>
            <a:off x="4189068" y="6595393"/>
            <a:ext cx="3813865" cy="230832"/>
          </a:xfrm>
          <a:prstGeom prst="rect">
            <a:avLst/>
          </a:prstGeom>
          <a:noFill/>
        </p:spPr>
        <p:txBody>
          <a:bodyPr wrap="none" rtlCol="0">
            <a:spAutoFit/>
          </a:bodyPr>
          <a:lstStyle/>
          <a:p>
            <a:r>
              <a:rPr lang="en-CA" sz="900" b="0" i="0">
                <a:solidFill>
                  <a:srgbClr val="002060"/>
                </a:solidFill>
                <a:effectLst/>
                <a:latin typeface="Arial" panose="020B0604020202020204" pitchFamily="34" charset="0"/>
                <a:cs typeface="Arial" panose="020B0604020202020204" pitchFamily="34" charset="0"/>
              </a:rPr>
              <a:t>Edu-Tek </a:t>
            </a:r>
            <a:r>
              <a:rPr lang="en-CA" sz="900" b="0" i="0" err="1">
                <a:solidFill>
                  <a:srgbClr val="002060"/>
                </a:solidFill>
                <a:effectLst/>
                <a:latin typeface="Arial" panose="020B0604020202020204" pitchFamily="34" charset="0"/>
                <a:cs typeface="Arial" panose="020B0604020202020204" pitchFamily="34" charset="0"/>
              </a:rPr>
              <a:t>Equipments</a:t>
            </a:r>
            <a:r>
              <a:rPr lang="en-CA" sz="900" b="0" i="0">
                <a:solidFill>
                  <a:srgbClr val="002060"/>
                </a:solidFill>
                <a:effectLst/>
                <a:latin typeface="Arial" panose="020B0604020202020204" pitchFamily="34" charset="0"/>
                <a:cs typeface="Arial" panose="020B0604020202020204" pitchFamily="34" charset="0"/>
              </a:rPr>
              <a:t> India Private Limited - 2024 - All Rights Reserved</a:t>
            </a:r>
          </a:p>
        </p:txBody>
      </p:sp>
      <p:sp>
        <p:nvSpPr>
          <p:cNvPr id="4" name="TextBox 3">
            <a:extLst>
              <a:ext uri="{FF2B5EF4-FFF2-40B4-BE49-F238E27FC236}">
                <a16:creationId xmlns:a16="http://schemas.microsoft.com/office/drawing/2014/main" id="{D410498C-E8D0-7D0D-9C47-FCE8953CF1C4}"/>
              </a:ext>
            </a:extLst>
          </p:cNvPr>
          <p:cNvSpPr txBox="1"/>
          <p:nvPr/>
        </p:nvSpPr>
        <p:spPr>
          <a:xfrm>
            <a:off x="8314945" y="1457366"/>
            <a:ext cx="3925013" cy="5262979"/>
          </a:xfrm>
          <a:prstGeom prst="rect">
            <a:avLst/>
          </a:prstGeom>
          <a:noFill/>
        </p:spPr>
        <p:txBody>
          <a:bodyPr wrap="square" lIns="91440" tIns="45720" rIns="91440" bIns="45720" rtlCol="0" anchor="t">
            <a:spAutoFit/>
          </a:bodyPr>
          <a:lstStyle/>
          <a:p>
            <a:r>
              <a:rPr lang="en-CA" sz="1200" i="0">
                <a:solidFill>
                  <a:srgbClr val="000000"/>
                </a:solidFill>
                <a:effectLst/>
                <a:highlight>
                  <a:srgbClr val="FFFFFF"/>
                </a:highlight>
                <a:latin typeface="Arial"/>
                <a:cs typeface="Arial"/>
              </a:rPr>
              <a:t>Material: Metal</a:t>
            </a:r>
            <a:br>
              <a:rPr lang="en-CA" sz="1200">
                <a:latin typeface="Arial"/>
              </a:rPr>
            </a:br>
            <a:r>
              <a:rPr lang="en-CA" sz="1200" i="0">
                <a:solidFill>
                  <a:srgbClr val="000000"/>
                </a:solidFill>
                <a:effectLst/>
                <a:highlight>
                  <a:srgbClr val="FFFFFF"/>
                </a:highlight>
                <a:latin typeface="Arial"/>
                <a:cs typeface="Arial"/>
              </a:rPr>
              <a:t>Engine Type: Gasoline Internal Combustion</a:t>
            </a:r>
            <a:br>
              <a:rPr lang="en-CA" sz="1200">
                <a:latin typeface="Arial"/>
              </a:rPr>
            </a:br>
            <a:r>
              <a:rPr lang="en-CA" sz="1200" i="0">
                <a:solidFill>
                  <a:srgbClr val="000000"/>
                </a:solidFill>
                <a:effectLst/>
                <a:highlight>
                  <a:srgbClr val="FFFFFF"/>
                </a:highlight>
                <a:latin typeface="Arial"/>
                <a:cs typeface="Arial"/>
              </a:rPr>
              <a:t>Valve Mechanism Type: OHV/Flathead</a:t>
            </a:r>
            <a:br>
              <a:rPr lang="en-CA" sz="1200">
                <a:latin typeface="Arial"/>
              </a:rPr>
            </a:br>
            <a:r>
              <a:rPr lang="en-CA" sz="1200" i="0">
                <a:solidFill>
                  <a:srgbClr val="000000"/>
                </a:solidFill>
                <a:effectLst/>
                <a:highlight>
                  <a:srgbClr val="FFFFFF"/>
                </a:highlight>
                <a:latin typeface="Arial"/>
                <a:cs typeface="Arial"/>
              </a:rPr>
              <a:t>Displacement: 44CC (8*5.5CC)</a:t>
            </a:r>
            <a:br>
              <a:rPr lang="en-CA" sz="1200">
                <a:latin typeface="Arial"/>
              </a:rPr>
            </a:br>
            <a:r>
              <a:rPr lang="en-CA" sz="1200" i="0">
                <a:solidFill>
                  <a:srgbClr val="000000"/>
                </a:solidFill>
                <a:effectLst/>
                <a:highlight>
                  <a:srgbClr val="FFFFFF"/>
                </a:highlight>
                <a:latin typeface="Arial"/>
                <a:cs typeface="Arial"/>
              </a:rPr>
              <a:t>Cylinders: V8</a:t>
            </a:r>
            <a:br>
              <a:rPr lang="en-CA" sz="1200">
                <a:latin typeface="Arial"/>
              </a:rPr>
            </a:br>
            <a:r>
              <a:rPr lang="en-CA" sz="1200" i="0">
                <a:solidFill>
                  <a:srgbClr val="000000"/>
                </a:solidFill>
                <a:effectLst/>
                <a:highlight>
                  <a:srgbClr val="FFFFFF"/>
                </a:highlight>
                <a:latin typeface="Arial"/>
                <a:cs typeface="Arial"/>
              </a:rPr>
              <a:t>Stroke: 4-Stroke; Bore Diameter: 18.5mm</a:t>
            </a:r>
            <a:br>
              <a:rPr lang="en-CA" sz="1200">
                <a:latin typeface="Arial"/>
              </a:rPr>
            </a:br>
            <a:r>
              <a:rPr lang="en-CA" sz="1200" i="0">
                <a:solidFill>
                  <a:srgbClr val="000000"/>
                </a:solidFill>
                <a:effectLst/>
                <a:highlight>
                  <a:srgbClr val="FFFFFF"/>
                </a:highlight>
                <a:latin typeface="Arial"/>
                <a:cs typeface="Arial"/>
              </a:rPr>
              <a:t>Stroke Length: 20.5mm</a:t>
            </a:r>
            <a:br>
              <a:rPr lang="en-CA" sz="1200">
                <a:latin typeface="Arial"/>
              </a:rPr>
            </a:br>
            <a:r>
              <a:rPr lang="en-CA" sz="1200" i="0">
                <a:solidFill>
                  <a:srgbClr val="000000"/>
                </a:solidFill>
                <a:effectLst/>
                <a:highlight>
                  <a:srgbClr val="FFFFFF"/>
                </a:highlight>
                <a:latin typeface="Arial"/>
                <a:cs typeface="Arial"/>
              </a:rPr>
              <a:t>RPM Range: 1500-10000rpm(OHV)  1500-7500rpm(Flathead)</a:t>
            </a:r>
            <a:br>
              <a:rPr lang="en-CA" sz="1200">
                <a:latin typeface="Arial"/>
              </a:rPr>
            </a:br>
            <a:r>
              <a:rPr lang="en-CA" sz="1200" i="0">
                <a:solidFill>
                  <a:srgbClr val="000000"/>
                </a:solidFill>
                <a:effectLst/>
                <a:highlight>
                  <a:srgbClr val="FFFFFF"/>
                </a:highlight>
                <a:latin typeface="Arial"/>
                <a:cs typeface="Arial"/>
              </a:rPr>
              <a:t>Power: Approx. 4.8hp(OHV)  3.3hp(Flathead)</a:t>
            </a:r>
            <a:br>
              <a:rPr lang="en-CA" sz="1200">
                <a:latin typeface="Arial"/>
              </a:rPr>
            </a:br>
            <a:r>
              <a:rPr lang="en-CA" sz="1200" i="0">
                <a:solidFill>
                  <a:srgbClr val="000000"/>
                </a:solidFill>
                <a:effectLst/>
                <a:highlight>
                  <a:srgbClr val="FFFFFF"/>
                </a:highlight>
                <a:latin typeface="Arial"/>
                <a:cs typeface="Arial"/>
              </a:rPr>
              <a:t>Cooling Method: Water-Cooled</a:t>
            </a:r>
            <a:br>
              <a:rPr lang="en-CA" sz="1200">
                <a:latin typeface="Arial"/>
              </a:rPr>
            </a:br>
            <a:r>
              <a:rPr lang="en-CA" sz="1200" i="0">
                <a:solidFill>
                  <a:srgbClr val="000000"/>
                </a:solidFill>
                <a:effectLst/>
                <a:highlight>
                  <a:srgbClr val="FFFFFF"/>
                </a:highlight>
                <a:latin typeface="Arial"/>
                <a:cs typeface="Arial"/>
              </a:rPr>
              <a:t>Lubrication Method: Independent Lubrication System</a:t>
            </a:r>
            <a:br>
              <a:rPr lang="en-CA" sz="1200">
                <a:latin typeface="Arial"/>
              </a:rPr>
            </a:br>
            <a:r>
              <a:rPr lang="en-CA" sz="1200" i="0">
                <a:solidFill>
                  <a:srgbClr val="000000"/>
                </a:solidFill>
                <a:effectLst/>
                <a:highlight>
                  <a:srgbClr val="FFFFFF"/>
                </a:highlight>
                <a:latin typeface="Arial"/>
                <a:cs typeface="Arial"/>
              </a:rPr>
              <a:t>Start Method: Electric Start</a:t>
            </a:r>
            <a:br>
              <a:rPr lang="en-CA" sz="1200">
                <a:latin typeface="Arial"/>
              </a:rPr>
            </a:br>
            <a:r>
              <a:rPr lang="en-CA" sz="1200" i="0">
                <a:solidFill>
                  <a:srgbClr val="000000"/>
                </a:solidFill>
                <a:effectLst/>
                <a:highlight>
                  <a:srgbClr val="FFFFFF"/>
                </a:highlight>
                <a:latin typeface="Arial"/>
                <a:cs typeface="Arial"/>
              </a:rPr>
              <a:t>Ignition Method: Distributor Ignition (High-Performance CDI Ignition, Frequency 42000)</a:t>
            </a:r>
            <a:br>
              <a:rPr lang="en-CA" sz="1200">
                <a:latin typeface="Arial"/>
              </a:rPr>
            </a:br>
            <a:r>
              <a:rPr lang="en-CA" sz="1200" i="0">
                <a:solidFill>
                  <a:srgbClr val="000000"/>
                </a:solidFill>
                <a:effectLst/>
                <a:highlight>
                  <a:srgbClr val="FFFFFF"/>
                </a:highlight>
                <a:latin typeface="Arial"/>
                <a:cs typeface="Arial"/>
              </a:rPr>
              <a:t>Spark Plug Type: 1/4-32 ME8 Type Spark Plug</a:t>
            </a:r>
            <a:br>
              <a:rPr lang="en-CA" sz="1200">
                <a:latin typeface="Arial"/>
              </a:rPr>
            </a:br>
            <a:r>
              <a:rPr lang="en-CA" sz="1200" i="0">
                <a:solidFill>
                  <a:srgbClr val="000000"/>
                </a:solidFill>
                <a:effectLst/>
                <a:highlight>
                  <a:srgbClr val="FFFFFF"/>
                </a:highlight>
                <a:latin typeface="Arial"/>
                <a:cs typeface="Arial"/>
              </a:rPr>
              <a:t>Starting Power Source: 6-12V (Recommended 2S-3S </a:t>
            </a:r>
            <a:r>
              <a:rPr lang="en-CA" sz="1200" i="0" err="1">
                <a:solidFill>
                  <a:srgbClr val="000000"/>
                </a:solidFill>
                <a:effectLst/>
                <a:highlight>
                  <a:srgbClr val="FFFFFF"/>
                </a:highlight>
                <a:latin typeface="Arial"/>
                <a:cs typeface="Arial"/>
              </a:rPr>
              <a:t>Lipo</a:t>
            </a:r>
            <a:r>
              <a:rPr lang="en-CA" sz="1200" i="0">
                <a:solidFill>
                  <a:srgbClr val="000000"/>
                </a:solidFill>
                <a:effectLst/>
                <a:highlight>
                  <a:srgbClr val="FFFFFF"/>
                </a:highlight>
                <a:latin typeface="Arial"/>
                <a:cs typeface="Arial"/>
              </a:rPr>
              <a:t> Battery)</a:t>
            </a:r>
            <a:br>
              <a:rPr lang="en-CA" sz="1200">
                <a:latin typeface="Arial"/>
              </a:rPr>
            </a:br>
            <a:r>
              <a:rPr lang="en-CA" sz="1200" i="0">
                <a:solidFill>
                  <a:srgbClr val="000000"/>
                </a:solidFill>
                <a:effectLst/>
                <a:highlight>
                  <a:srgbClr val="FFFFFF"/>
                </a:highlight>
                <a:latin typeface="Arial"/>
                <a:cs typeface="Arial"/>
              </a:rPr>
              <a:t>Fuel Type: Gasoline (Recommended 92# and Above Gasoline)</a:t>
            </a:r>
            <a:br>
              <a:rPr lang="en-CA" sz="1200">
                <a:latin typeface="Arial"/>
              </a:rPr>
            </a:br>
            <a:r>
              <a:rPr lang="en-CA" sz="1200" i="0">
                <a:solidFill>
                  <a:srgbClr val="000000"/>
                </a:solidFill>
                <a:effectLst/>
                <a:highlight>
                  <a:srgbClr val="FFFFFF"/>
                </a:highlight>
                <a:latin typeface="Arial"/>
                <a:cs typeface="Arial"/>
              </a:rPr>
              <a:t>Lubricating Oil Type: 2T Engine Oil (Recommended 10W50 2T Engine Oil)</a:t>
            </a:r>
            <a:br>
              <a:rPr lang="en-CA" sz="1200">
                <a:latin typeface="Arial"/>
              </a:rPr>
            </a:br>
            <a:r>
              <a:rPr lang="en-CA" sz="1200" i="0">
                <a:solidFill>
                  <a:srgbClr val="000000"/>
                </a:solidFill>
                <a:effectLst/>
                <a:highlight>
                  <a:srgbClr val="FFFFFF"/>
                </a:highlight>
                <a:latin typeface="Arial"/>
                <a:cs typeface="Arial"/>
              </a:rPr>
              <a:t>Product Weight: 1700g</a:t>
            </a:r>
            <a:br>
              <a:rPr lang="en-CA" sz="1200">
                <a:latin typeface="Arial"/>
              </a:rPr>
            </a:br>
            <a:r>
              <a:rPr lang="en-CA" sz="1200" i="0">
                <a:solidFill>
                  <a:srgbClr val="000000"/>
                </a:solidFill>
                <a:effectLst/>
                <a:highlight>
                  <a:srgbClr val="FFFFFF"/>
                </a:highlight>
                <a:latin typeface="Arial"/>
                <a:cs typeface="Arial"/>
              </a:rPr>
              <a:t>Product Dimensions: 14 x 9.3 x 10cm</a:t>
            </a:r>
            <a:br>
              <a:rPr lang="en-CA" sz="1200">
                <a:latin typeface="Arial"/>
              </a:rPr>
            </a:br>
            <a:r>
              <a:rPr lang="en-CA" sz="1200" i="0">
                <a:solidFill>
                  <a:srgbClr val="000000"/>
                </a:solidFill>
                <a:effectLst/>
                <a:highlight>
                  <a:srgbClr val="FFFFFF"/>
                </a:highlight>
                <a:latin typeface="Arial"/>
                <a:cs typeface="Arial"/>
              </a:rPr>
              <a:t>Package Dimensions: 30 x 20 x 20cm</a:t>
            </a:r>
            <a:br>
              <a:rPr lang="en-CA" sz="1200">
                <a:latin typeface="Arial"/>
              </a:rPr>
            </a:br>
            <a:r>
              <a:rPr lang="en-CA" sz="1200" i="0">
                <a:solidFill>
                  <a:srgbClr val="000000"/>
                </a:solidFill>
                <a:effectLst/>
                <a:highlight>
                  <a:srgbClr val="FFFFFF"/>
                </a:highlight>
                <a:latin typeface="Arial"/>
                <a:cs typeface="Arial"/>
              </a:rPr>
              <a:t>Package Weight: 2500g</a:t>
            </a:r>
          </a:p>
          <a:p>
            <a:endParaRPr lang="en-CA" sz="1200">
              <a:solidFill>
                <a:srgbClr val="000000"/>
              </a:solidFill>
              <a:highlight>
                <a:srgbClr val="FFFFFF"/>
              </a:highlight>
              <a:latin typeface="Arial"/>
              <a:ea typeface="Lato"/>
              <a:cs typeface="Lato"/>
            </a:endParaRPr>
          </a:p>
          <a:p>
            <a:r>
              <a:rPr lang="en-CA" sz="1200" b="1">
                <a:solidFill>
                  <a:srgbClr val="000000"/>
                </a:solidFill>
                <a:highlight>
                  <a:srgbClr val="FFFFFF"/>
                </a:highlight>
                <a:latin typeface="Arial"/>
                <a:ea typeface="Lato"/>
                <a:cs typeface="Lato"/>
              </a:rPr>
              <a:t>Fuel Operated</a:t>
            </a:r>
          </a:p>
        </p:txBody>
      </p:sp>
      <p:sp>
        <p:nvSpPr>
          <p:cNvPr id="7" name="TextBox 6">
            <a:extLst>
              <a:ext uri="{FF2B5EF4-FFF2-40B4-BE49-F238E27FC236}">
                <a16:creationId xmlns:a16="http://schemas.microsoft.com/office/drawing/2014/main" id="{F1C16A51-A404-69B2-1544-3BDBDBDF0B2D}"/>
              </a:ext>
            </a:extLst>
          </p:cNvPr>
          <p:cNvSpPr txBox="1"/>
          <p:nvPr/>
        </p:nvSpPr>
        <p:spPr>
          <a:xfrm>
            <a:off x="8180283" y="1149589"/>
            <a:ext cx="1642379" cy="307777"/>
          </a:xfrm>
          <a:prstGeom prst="rect">
            <a:avLst/>
          </a:prstGeom>
          <a:noFill/>
        </p:spPr>
        <p:txBody>
          <a:bodyPr wrap="square" rtlCol="0">
            <a:spAutoFit/>
          </a:bodyPr>
          <a:lstStyle/>
          <a:p>
            <a:pPr algn="ctr"/>
            <a:r>
              <a:rPr lang="en-US" sz="1400" b="1">
                <a:latin typeface="Arial" panose="020B0604020202020204" pitchFamily="34" charset="0"/>
                <a:cs typeface="Arial" panose="020B0604020202020204" pitchFamily="34" charset="0"/>
              </a:rPr>
              <a:t>Specifications</a:t>
            </a:r>
          </a:p>
        </p:txBody>
      </p:sp>
      <p:sp>
        <p:nvSpPr>
          <p:cNvPr id="9" name="Title 1">
            <a:extLst>
              <a:ext uri="{FF2B5EF4-FFF2-40B4-BE49-F238E27FC236}">
                <a16:creationId xmlns:a16="http://schemas.microsoft.com/office/drawing/2014/main" id="{F3C5E951-B07C-4D0E-AAAB-C22D45B0AC8A}"/>
              </a:ext>
            </a:extLst>
          </p:cNvPr>
          <p:cNvSpPr>
            <a:spLocks noGrp="1"/>
          </p:cNvSpPr>
          <p:nvPr>
            <p:ph type="title"/>
          </p:nvPr>
        </p:nvSpPr>
        <p:spPr>
          <a:xfrm>
            <a:off x="695754" y="394954"/>
            <a:ext cx="10515600" cy="779378"/>
          </a:xfrm>
        </p:spPr>
        <p:txBody>
          <a:bodyPr/>
          <a:lstStyle/>
          <a:p>
            <a:pPr marL="0" indent="0">
              <a:buNone/>
            </a:pPr>
            <a:r>
              <a:rPr lang="en-US" sz="4400" b="1"/>
              <a:t>Internal Combustion Engines</a:t>
            </a:r>
          </a:p>
        </p:txBody>
      </p:sp>
      <p:pic>
        <p:nvPicPr>
          <p:cNvPr id="24578" name="Picture 2" descr="User picture">
            <a:extLst>
              <a:ext uri="{FF2B5EF4-FFF2-40B4-BE49-F238E27FC236}">
                <a16:creationId xmlns:a16="http://schemas.microsoft.com/office/drawing/2014/main" id="{802A258B-1B10-CC99-15D8-EDC7BC12CF1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5755" y="1840831"/>
            <a:ext cx="3925014" cy="3841292"/>
          </a:xfrm>
          <a:prstGeom prst="rect">
            <a:avLst/>
          </a:prstGeom>
          <a:noFill/>
          <a:extLst>
            <a:ext uri="{909E8E84-426E-40DD-AFC4-6F175D3DCCD1}">
              <a14:hiddenFill xmlns:a14="http://schemas.microsoft.com/office/drawing/2010/main">
                <a:solidFill>
                  <a:srgbClr val="FFFFFF"/>
                </a:solidFill>
              </a14:hiddenFill>
            </a:ext>
          </a:extLst>
        </p:spPr>
      </p:pic>
      <p:pic>
        <p:nvPicPr>
          <p:cNvPr id="24580" name="Picture 4" descr="cison v8 engine model kit that works build your own v8 engine small block chevrolet">
            <a:extLst>
              <a:ext uri="{FF2B5EF4-FFF2-40B4-BE49-F238E27FC236}">
                <a16:creationId xmlns:a16="http://schemas.microsoft.com/office/drawing/2014/main" id="{0A331987-D345-8206-CF2F-D91FD9634EC8}"/>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4876801" y="1818171"/>
            <a:ext cx="3438144" cy="3890239"/>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a:extLst>
              <a:ext uri="{FF2B5EF4-FFF2-40B4-BE49-F238E27FC236}">
                <a16:creationId xmlns:a16="http://schemas.microsoft.com/office/drawing/2014/main" id="{74B9B65B-A658-A04F-F3E8-F3E2B91880A9}"/>
              </a:ext>
            </a:extLst>
          </p:cNvPr>
          <p:cNvPicPr>
            <a:picLocks noChangeAspect="1" noChangeArrowheads="1"/>
          </p:cNvPicPr>
          <p:nvPr/>
        </p:nvPicPr>
        <p:blipFill>
          <a:blip r:embed="rId5" cstate="email">
            <a:extLst>
              <a:ext uri="{BEBA8EAE-BF5A-486C-A8C5-ECC9F3942E4B}">
                <a14:imgProps xmlns:a14="http://schemas.microsoft.com/office/drawing/2010/main">
                  <a14:imgLayer r:embed="rId6">
                    <a14:imgEffect>
                      <a14:sharpenSoften amount="-26000"/>
                    </a14:imgEffect>
                    <a14:imgEffect>
                      <a14:colorTemperature colorTemp="6819"/>
                    </a14:imgEffect>
                    <a14:imgEffect>
                      <a14:saturation sat="200000"/>
                    </a14:imgEffect>
                    <a14:imgEffect>
                      <a14:brightnessContrast bright="-16000" contrast="59000"/>
                    </a14:imgEffect>
                  </a14:imgLayer>
                </a14:imgProps>
              </a:ext>
              <a:ext uri="{28A0092B-C50C-407E-A947-70E740481C1C}">
                <a14:useLocalDpi xmlns:a14="http://schemas.microsoft.com/office/drawing/2010/main" val="0"/>
              </a:ext>
            </a:extLst>
          </a:blip>
          <a:srcRect/>
          <a:stretch>
            <a:fillRect/>
          </a:stretch>
        </p:blipFill>
        <p:spPr bwMode="auto">
          <a:xfrm>
            <a:off x="10322201" y="63305"/>
            <a:ext cx="1815785" cy="779378"/>
          </a:xfrm>
          <a:prstGeom prst="rect">
            <a:avLst/>
          </a:prstGeom>
          <a:gradFill>
            <a:gsLst>
              <a:gs pos="2000">
                <a:schemeClr val="accent1">
                  <a:lumMod val="45000"/>
                  <a:lumOff val="55000"/>
                </a:schemeClr>
              </a:gs>
              <a:gs pos="56000">
                <a:schemeClr val="accent1">
                  <a:lumMod val="30000"/>
                  <a:lumOff val="70000"/>
                </a:schemeClr>
              </a:gs>
            </a:gsLst>
            <a:lin ang="5400000" scaled="1"/>
          </a:gradFill>
        </p:spPr>
      </p:pic>
      <p:sp>
        <p:nvSpPr>
          <p:cNvPr id="8" name="TextBox 7">
            <a:extLst>
              <a:ext uri="{FF2B5EF4-FFF2-40B4-BE49-F238E27FC236}">
                <a16:creationId xmlns:a16="http://schemas.microsoft.com/office/drawing/2014/main" id="{A5DBE416-BE5B-9C53-3EB9-5EC19A0E49E1}"/>
              </a:ext>
            </a:extLst>
          </p:cNvPr>
          <p:cNvSpPr txBox="1"/>
          <p:nvPr/>
        </p:nvSpPr>
        <p:spPr>
          <a:xfrm>
            <a:off x="0" y="0"/>
            <a:ext cx="646176" cy="369332"/>
          </a:xfrm>
          <a:prstGeom prst="rect">
            <a:avLst/>
          </a:prstGeom>
          <a:solidFill>
            <a:schemeClr val="accent2"/>
          </a:solidFill>
        </p:spPr>
        <p:txBody>
          <a:bodyPr wrap="square" rtlCol="0">
            <a:spAutoFit/>
          </a:bodyPr>
          <a:lstStyle/>
          <a:p>
            <a:r>
              <a:rPr lang="en-US" b="1" dirty="0"/>
              <a:t>1/6</a:t>
            </a:r>
          </a:p>
        </p:txBody>
      </p:sp>
    </p:spTree>
    <p:extLst>
      <p:ext uri="{BB962C8B-B14F-4D97-AF65-F5344CB8AC3E}">
        <p14:creationId xmlns:p14="http://schemas.microsoft.com/office/powerpoint/2010/main" val="22477224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F3C5E951-B07C-4D0E-AAAB-C22D45B0AC8A}"/>
              </a:ext>
            </a:extLst>
          </p:cNvPr>
          <p:cNvSpPr>
            <a:spLocks noGrp="1"/>
          </p:cNvSpPr>
          <p:nvPr>
            <p:ph type="title"/>
          </p:nvPr>
        </p:nvSpPr>
        <p:spPr>
          <a:xfrm>
            <a:off x="695754" y="394954"/>
            <a:ext cx="10515600" cy="779378"/>
          </a:xfrm>
        </p:spPr>
        <p:txBody>
          <a:bodyPr/>
          <a:lstStyle/>
          <a:p>
            <a:pPr marL="0" indent="0">
              <a:buNone/>
            </a:pPr>
            <a:r>
              <a:rPr lang="en-US" sz="4400" b="1"/>
              <a:t>Internal Combustion Engines</a:t>
            </a:r>
          </a:p>
        </p:txBody>
      </p:sp>
      <p:sp>
        <p:nvSpPr>
          <p:cNvPr id="6" name="TextBox 5">
            <a:extLst>
              <a:ext uri="{FF2B5EF4-FFF2-40B4-BE49-F238E27FC236}">
                <a16:creationId xmlns:a16="http://schemas.microsoft.com/office/drawing/2014/main" id="{EF5E880B-FF33-3867-9576-00BFD77CC01F}"/>
              </a:ext>
            </a:extLst>
          </p:cNvPr>
          <p:cNvSpPr txBox="1"/>
          <p:nvPr/>
        </p:nvSpPr>
        <p:spPr>
          <a:xfrm>
            <a:off x="4189068" y="6595393"/>
            <a:ext cx="3813865" cy="230832"/>
          </a:xfrm>
          <a:prstGeom prst="rect">
            <a:avLst/>
          </a:prstGeom>
          <a:noFill/>
        </p:spPr>
        <p:txBody>
          <a:bodyPr wrap="none" rtlCol="0">
            <a:spAutoFit/>
          </a:bodyPr>
          <a:lstStyle/>
          <a:p>
            <a:r>
              <a:rPr lang="en-CA" sz="900" b="0" i="0">
                <a:solidFill>
                  <a:srgbClr val="002060"/>
                </a:solidFill>
                <a:effectLst/>
                <a:latin typeface="Arial" panose="020B0604020202020204" pitchFamily="34" charset="0"/>
                <a:cs typeface="Arial" panose="020B0604020202020204" pitchFamily="34" charset="0"/>
              </a:rPr>
              <a:t>Edu-Tek </a:t>
            </a:r>
            <a:r>
              <a:rPr lang="en-CA" sz="900" b="0" i="0" err="1">
                <a:solidFill>
                  <a:srgbClr val="002060"/>
                </a:solidFill>
                <a:effectLst/>
                <a:latin typeface="Arial" panose="020B0604020202020204" pitchFamily="34" charset="0"/>
                <a:cs typeface="Arial" panose="020B0604020202020204" pitchFamily="34" charset="0"/>
              </a:rPr>
              <a:t>Equipments</a:t>
            </a:r>
            <a:r>
              <a:rPr lang="en-CA" sz="900" b="0" i="0">
                <a:solidFill>
                  <a:srgbClr val="002060"/>
                </a:solidFill>
                <a:effectLst/>
                <a:latin typeface="Arial" panose="020B0604020202020204" pitchFamily="34" charset="0"/>
                <a:cs typeface="Arial" panose="020B0604020202020204" pitchFamily="34" charset="0"/>
              </a:rPr>
              <a:t> India Private Limited - 2024 - All Rights Reserved</a:t>
            </a:r>
          </a:p>
        </p:txBody>
      </p:sp>
      <p:pic>
        <p:nvPicPr>
          <p:cNvPr id="8" name="CISON V8 Engine Small-block Fuel based V1">
            <a:hlinkClick r:id="" action="ppaction://media"/>
            <a:extLst>
              <a:ext uri="{FF2B5EF4-FFF2-40B4-BE49-F238E27FC236}">
                <a16:creationId xmlns:a16="http://schemas.microsoft.com/office/drawing/2014/main" id="{6EAADF02-44F8-F45A-EE3E-8B1C38BC255B}"/>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1038551" y="2107855"/>
            <a:ext cx="4764841" cy="3270656"/>
          </a:xfrm>
          <a:prstGeom prst="rect">
            <a:avLst/>
          </a:prstGeom>
        </p:spPr>
      </p:pic>
      <p:pic>
        <p:nvPicPr>
          <p:cNvPr id="2" name="4CYL GASOLINE ENGINE 5C">
            <a:hlinkClick r:id="" action="ppaction://media"/>
            <a:extLst>
              <a:ext uri="{FF2B5EF4-FFF2-40B4-BE49-F238E27FC236}">
                <a16:creationId xmlns:a16="http://schemas.microsoft.com/office/drawing/2014/main" id="{3C4F99C4-006D-B3D5-6567-13440FD2E3F0}"/>
              </a:ext>
            </a:extLst>
          </p:cNvPr>
          <p:cNvPicPr>
            <a:picLocks noChangeAspect="1"/>
          </p:cNvPicPr>
          <p:nvPr>
            <a:videoFile r:link="rId4"/>
            <p:extLst>
              <p:ext uri="{DAA4B4D4-6D71-4841-9C94-3DE7FCFB9230}">
                <p14:media xmlns:p14="http://schemas.microsoft.com/office/powerpoint/2010/main" r:embed="rId3"/>
              </p:ext>
            </p:extLst>
          </p:nvPr>
        </p:nvPicPr>
        <p:blipFill>
          <a:blip r:embed="rId7"/>
          <a:stretch>
            <a:fillRect/>
          </a:stretch>
        </p:blipFill>
        <p:spPr>
          <a:xfrm>
            <a:off x="6270803" y="2107855"/>
            <a:ext cx="4932834" cy="3268002"/>
          </a:xfrm>
          <a:prstGeom prst="rect">
            <a:avLst/>
          </a:prstGeom>
        </p:spPr>
      </p:pic>
      <p:sp>
        <p:nvSpPr>
          <p:cNvPr id="3" name="TextBox 2">
            <a:extLst>
              <a:ext uri="{FF2B5EF4-FFF2-40B4-BE49-F238E27FC236}">
                <a16:creationId xmlns:a16="http://schemas.microsoft.com/office/drawing/2014/main" id="{C85A900C-B996-28CF-8E75-146689720C3B}"/>
              </a:ext>
            </a:extLst>
          </p:cNvPr>
          <p:cNvSpPr txBox="1"/>
          <p:nvPr/>
        </p:nvSpPr>
        <p:spPr>
          <a:xfrm>
            <a:off x="2599782" y="5505139"/>
            <a:ext cx="1642379" cy="307777"/>
          </a:xfrm>
          <a:prstGeom prst="rect">
            <a:avLst/>
          </a:prstGeom>
          <a:noFill/>
        </p:spPr>
        <p:txBody>
          <a:bodyPr wrap="square" rtlCol="0">
            <a:spAutoFit/>
          </a:bodyPr>
          <a:lstStyle/>
          <a:p>
            <a:pPr algn="ctr"/>
            <a:r>
              <a:rPr lang="en-US" sz="1400" b="1">
                <a:latin typeface="Arial" panose="020B0604020202020204" pitchFamily="34" charset="0"/>
                <a:cs typeface="Arial" panose="020B0604020202020204" pitchFamily="34" charset="0"/>
              </a:rPr>
              <a:t>V8</a:t>
            </a:r>
          </a:p>
        </p:txBody>
      </p:sp>
      <p:sp>
        <p:nvSpPr>
          <p:cNvPr id="4" name="TextBox 3">
            <a:extLst>
              <a:ext uri="{FF2B5EF4-FFF2-40B4-BE49-F238E27FC236}">
                <a16:creationId xmlns:a16="http://schemas.microsoft.com/office/drawing/2014/main" id="{D00E7123-EE74-7118-127E-964F1350BE34}"/>
              </a:ext>
            </a:extLst>
          </p:cNvPr>
          <p:cNvSpPr txBox="1"/>
          <p:nvPr/>
        </p:nvSpPr>
        <p:spPr>
          <a:xfrm>
            <a:off x="7422195" y="5505139"/>
            <a:ext cx="2630050" cy="307777"/>
          </a:xfrm>
          <a:prstGeom prst="rect">
            <a:avLst/>
          </a:prstGeom>
          <a:noFill/>
        </p:spPr>
        <p:txBody>
          <a:bodyPr wrap="square" rtlCol="0">
            <a:spAutoFit/>
          </a:bodyPr>
          <a:lstStyle/>
          <a:p>
            <a:pPr algn="ctr"/>
            <a:r>
              <a:rPr lang="en-US" sz="1400" b="1">
                <a:latin typeface="Arial" panose="020B0604020202020204" pitchFamily="34" charset="0"/>
                <a:cs typeface="Arial" panose="020B0604020202020204" pitchFamily="34" charset="0"/>
              </a:rPr>
              <a:t>4- Cylinder</a:t>
            </a:r>
          </a:p>
        </p:txBody>
      </p:sp>
      <p:pic>
        <p:nvPicPr>
          <p:cNvPr id="7" name="Picture 2">
            <a:extLst>
              <a:ext uri="{FF2B5EF4-FFF2-40B4-BE49-F238E27FC236}">
                <a16:creationId xmlns:a16="http://schemas.microsoft.com/office/drawing/2014/main" id="{8188BE24-579A-4BAC-8F72-959B1F259DA6}"/>
              </a:ext>
            </a:extLst>
          </p:cNvPr>
          <p:cNvPicPr>
            <a:picLocks noChangeAspect="1" noChangeArrowheads="1"/>
          </p:cNvPicPr>
          <p:nvPr/>
        </p:nvPicPr>
        <p:blipFill>
          <a:blip r:embed="rId8" cstate="email">
            <a:extLst>
              <a:ext uri="{BEBA8EAE-BF5A-486C-A8C5-ECC9F3942E4B}">
                <a14:imgProps xmlns:a14="http://schemas.microsoft.com/office/drawing/2010/main">
                  <a14:imgLayer r:embed="rId9">
                    <a14:imgEffect>
                      <a14:sharpenSoften amount="-26000"/>
                    </a14:imgEffect>
                    <a14:imgEffect>
                      <a14:colorTemperature colorTemp="6819"/>
                    </a14:imgEffect>
                    <a14:imgEffect>
                      <a14:saturation sat="200000"/>
                    </a14:imgEffect>
                    <a14:imgEffect>
                      <a14:brightnessContrast bright="-16000" contrast="59000"/>
                    </a14:imgEffect>
                  </a14:imgLayer>
                </a14:imgProps>
              </a:ext>
              <a:ext uri="{28A0092B-C50C-407E-A947-70E740481C1C}">
                <a14:useLocalDpi xmlns:a14="http://schemas.microsoft.com/office/drawing/2010/main" val="0"/>
              </a:ext>
            </a:extLst>
          </a:blip>
          <a:srcRect/>
          <a:stretch>
            <a:fillRect/>
          </a:stretch>
        </p:blipFill>
        <p:spPr bwMode="auto">
          <a:xfrm>
            <a:off x="10322201" y="63305"/>
            <a:ext cx="1815785" cy="779378"/>
          </a:xfrm>
          <a:prstGeom prst="rect">
            <a:avLst/>
          </a:prstGeom>
          <a:gradFill>
            <a:gsLst>
              <a:gs pos="2000">
                <a:schemeClr val="accent1">
                  <a:lumMod val="45000"/>
                  <a:lumOff val="55000"/>
                </a:schemeClr>
              </a:gs>
              <a:gs pos="56000">
                <a:schemeClr val="accent1">
                  <a:lumMod val="30000"/>
                  <a:lumOff val="70000"/>
                </a:schemeClr>
              </a:gs>
            </a:gsLst>
            <a:lin ang="5400000" scaled="1"/>
          </a:gradFill>
        </p:spPr>
      </p:pic>
      <p:sp>
        <p:nvSpPr>
          <p:cNvPr id="15" name="TextBox 14">
            <a:extLst>
              <a:ext uri="{FF2B5EF4-FFF2-40B4-BE49-F238E27FC236}">
                <a16:creationId xmlns:a16="http://schemas.microsoft.com/office/drawing/2014/main" id="{20B9DE18-6AE3-15FA-EF63-D3DFF0C01569}"/>
              </a:ext>
            </a:extLst>
          </p:cNvPr>
          <p:cNvSpPr txBox="1"/>
          <p:nvPr/>
        </p:nvSpPr>
        <p:spPr>
          <a:xfrm>
            <a:off x="0" y="0"/>
            <a:ext cx="646176" cy="369332"/>
          </a:xfrm>
          <a:prstGeom prst="rect">
            <a:avLst/>
          </a:prstGeom>
          <a:solidFill>
            <a:schemeClr val="accent2"/>
          </a:solidFill>
        </p:spPr>
        <p:txBody>
          <a:bodyPr wrap="square" rtlCol="0">
            <a:spAutoFit/>
          </a:bodyPr>
          <a:lstStyle/>
          <a:p>
            <a:r>
              <a:rPr lang="en-US" b="1" dirty="0"/>
              <a:t>2/6</a:t>
            </a:r>
          </a:p>
        </p:txBody>
      </p:sp>
      <p:sp>
        <p:nvSpPr>
          <p:cNvPr id="12" name="Content Placeholder 2">
            <a:extLst>
              <a:ext uri="{FF2B5EF4-FFF2-40B4-BE49-F238E27FC236}">
                <a16:creationId xmlns:a16="http://schemas.microsoft.com/office/drawing/2014/main" id="{F7125B25-E88B-5428-D118-B1957577B62D}"/>
              </a:ext>
            </a:extLst>
          </p:cNvPr>
          <p:cNvSpPr>
            <a:spLocks noGrp="1"/>
          </p:cNvSpPr>
          <p:nvPr>
            <p:ph idx="1"/>
          </p:nvPr>
        </p:nvSpPr>
        <p:spPr>
          <a:xfrm>
            <a:off x="264041" y="1050400"/>
            <a:ext cx="8096863" cy="627523"/>
          </a:xfrm>
        </p:spPr>
        <p:txBody>
          <a:bodyPr vert="horz" lIns="91440" tIns="45720" rIns="91440" bIns="45720" rtlCol="0" anchor="t">
            <a:normAutofit lnSpcReduction="10000"/>
          </a:bodyPr>
          <a:lstStyle/>
          <a:p>
            <a:pPr marL="457200" lvl="1" indent="0" algn="ctr">
              <a:buNone/>
            </a:pPr>
            <a:r>
              <a:rPr lang="en-US" sz="2000" b="1">
                <a:solidFill>
                  <a:srgbClr val="0000CC"/>
                </a:solidFill>
                <a:latin typeface="+mj-lt"/>
              </a:rPr>
              <a:t>Working Scaled Model: Multi Cylinder 4 Stroke T, &amp; V shaped engines-Fuel (V2, V4, V8 also available) (Gasoline)</a:t>
            </a:r>
          </a:p>
          <a:p>
            <a:pPr marL="457200" lvl="1" indent="0" algn="ctr">
              <a:buNone/>
            </a:pPr>
            <a:endParaRPr lang="en-US" sz="2000" b="1">
              <a:solidFill>
                <a:srgbClr val="0000CC"/>
              </a:solidFill>
              <a:latin typeface="+mj-lt"/>
              <a:cs typeface="Aharoni" panose="02010803020104030203" pitchFamily="2" charset="-79"/>
            </a:endParaRPr>
          </a:p>
          <a:p>
            <a:pPr marL="457200" lvl="1" indent="0" algn="ctr">
              <a:buNone/>
            </a:pPr>
            <a:endParaRPr lang="en-US" sz="2000" b="1">
              <a:solidFill>
                <a:srgbClr val="0000CC"/>
              </a:solidFill>
              <a:latin typeface="+mj-lt"/>
              <a:cs typeface="Aharoni" panose="02010803020104030203" pitchFamily="2" charset="-79"/>
            </a:endParaRPr>
          </a:p>
        </p:txBody>
      </p:sp>
    </p:spTree>
    <p:extLst>
      <p:ext uri="{BB962C8B-B14F-4D97-AF65-F5344CB8AC3E}">
        <p14:creationId xmlns:p14="http://schemas.microsoft.com/office/powerpoint/2010/main" val="18136696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3950" fill="hold"/>
                                        <p:tgtEl>
                                          <p:spTgt spid="8"/>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6884"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1" fill="hold" display="0">
                  <p:stCondLst>
                    <p:cond delay="indefinite"/>
                  </p:stCondLst>
                </p:cTn>
                <p:tgtEl>
                  <p:spTgt spid="8"/>
                </p:tgtEl>
              </p:cMediaNode>
            </p:video>
            <p:seq concurrent="1" nextAc="seek">
              <p:cTn id="12" restart="whenNotActive" fill="hold" evtFilter="cancelBubble" nodeType="interactiveSeq">
                <p:stCondLst>
                  <p:cond evt="onClick" delay="0">
                    <p:tgtEl>
                      <p:spTgt spid="8"/>
                    </p:tgtEl>
                  </p:cond>
                </p:stCondLst>
                <p:endSync evt="end" delay="0">
                  <p:rtn val="all"/>
                </p:endSync>
                <p:childTnLst>
                  <p:par>
                    <p:cTn id="13" fill="hold">
                      <p:stCondLst>
                        <p:cond delay="0"/>
                      </p:stCondLst>
                      <p:childTnLst>
                        <p:par>
                          <p:cTn id="14" fill="hold">
                            <p:stCondLst>
                              <p:cond delay="0"/>
                            </p:stCondLst>
                            <p:childTnLst>
                              <p:par>
                                <p:cTn id="15" presetID="2" presetClass="mediacall" presetSubtype="0" fill="hold" nodeType="clickEffect">
                                  <p:stCondLst>
                                    <p:cond delay="0"/>
                                  </p:stCondLst>
                                  <p:childTnLst>
                                    <p:cmd type="call" cmd="togglePause">
                                      <p:cBhvr>
                                        <p:cTn id="16" dur="1" fill="hold"/>
                                        <p:tgtEl>
                                          <p:spTgt spid="8"/>
                                        </p:tgtEl>
                                      </p:cBhvr>
                                    </p:cmd>
                                  </p:childTnLst>
                                </p:cTn>
                              </p:par>
                            </p:childTnLst>
                          </p:cTn>
                        </p:par>
                      </p:childTnLst>
                    </p:cTn>
                  </p:par>
                </p:childTnLst>
              </p:cTn>
              <p:nextCondLst>
                <p:cond evt="onClick" delay="0">
                  <p:tgtEl>
                    <p:spTgt spid="8"/>
                  </p:tgtEl>
                </p:cond>
              </p:nextCondLst>
            </p:seq>
            <p:video>
              <p:cMediaNode vol="80000">
                <p:cTn id="17" fill="hold" display="0">
                  <p:stCondLst>
                    <p:cond delay="indefinite"/>
                  </p:stCondLst>
                </p:cTn>
                <p:tgtEl>
                  <p:spTgt spid="2"/>
                </p:tgtEl>
              </p:cMediaNode>
            </p:video>
            <p:seq concurrent="1" nextAc="seek">
              <p:cTn id="18" restart="whenNotActive" fill="hold" evtFilter="cancelBubble" nodeType="interactiveSeq">
                <p:stCondLst>
                  <p:cond evt="onClick" delay="0">
                    <p:tgtEl>
                      <p:spTgt spid="2"/>
                    </p:tgtEl>
                  </p:cond>
                </p:stCondLst>
                <p:endSync evt="end" delay="0">
                  <p:rtn val="all"/>
                </p:endSync>
                <p:childTnLst>
                  <p:par>
                    <p:cTn id="19" fill="hold">
                      <p:stCondLst>
                        <p:cond delay="0"/>
                      </p:stCondLst>
                      <p:childTnLst>
                        <p:par>
                          <p:cTn id="20" fill="hold">
                            <p:stCondLst>
                              <p:cond delay="0"/>
                            </p:stCondLst>
                            <p:childTnLst>
                              <p:par>
                                <p:cTn id="21" presetID="2" presetClass="mediacall" presetSubtype="0" fill="hold" nodeType="clickEffect">
                                  <p:stCondLst>
                                    <p:cond delay="0"/>
                                  </p:stCondLst>
                                  <p:childTnLst>
                                    <p:cmd type="call" cmd="togglePause">
                                      <p:cBhvr>
                                        <p:cTn id="2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0971E08-8F83-F33B-F256-23411E4C7274}"/>
              </a:ext>
            </a:extLst>
          </p:cNvPr>
          <p:cNvSpPr>
            <a:spLocks noGrp="1"/>
          </p:cNvSpPr>
          <p:nvPr>
            <p:ph idx="1"/>
          </p:nvPr>
        </p:nvSpPr>
        <p:spPr>
          <a:xfrm>
            <a:off x="-12695" y="1050400"/>
            <a:ext cx="9036376" cy="627523"/>
          </a:xfrm>
        </p:spPr>
        <p:txBody>
          <a:bodyPr vert="horz" lIns="91440" tIns="45720" rIns="91440" bIns="45720" rtlCol="0" anchor="t">
            <a:normAutofit/>
          </a:bodyPr>
          <a:lstStyle/>
          <a:p>
            <a:pPr marL="457200" lvl="1" indent="0" algn="ctr">
              <a:buNone/>
            </a:pPr>
            <a:r>
              <a:rPr lang="en-US" sz="1600" b="1" dirty="0">
                <a:solidFill>
                  <a:srgbClr val="0000CC"/>
                </a:solidFill>
                <a:latin typeface="+mj-lt"/>
              </a:rPr>
              <a:t>Working Scaled Model: </a:t>
            </a:r>
            <a:r>
              <a:rPr lang="en-CA" sz="1600" b="1" dirty="0">
                <a:solidFill>
                  <a:srgbClr val="0000CC"/>
                </a:solidFill>
                <a:latin typeface="+mj-lt"/>
              </a:rPr>
              <a:t>14cc Multi Cylinder Four Stroke Flat-four Engine Horizontal Nitro H4</a:t>
            </a:r>
            <a:endParaRPr lang="en-US" sz="1600" b="1" dirty="0">
              <a:solidFill>
                <a:srgbClr val="0000CC"/>
              </a:solidFill>
              <a:latin typeface="+mj-lt"/>
            </a:endParaRPr>
          </a:p>
          <a:p>
            <a:pPr marL="457200" lvl="1" indent="0" algn="ctr">
              <a:buNone/>
            </a:pPr>
            <a:endParaRPr lang="en-US" sz="2000" b="1" dirty="0">
              <a:solidFill>
                <a:srgbClr val="0000CC"/>
              </a:solidFill>
              <a:latin typeface="+mj-lt"/>
              <a:cs typeface="Aharoni" panose="02010803020104030203" pitchFamily="2" charset="-79"/>
            </a:endParaRPr>
          </a:p>
        </p:txBody>
      </p:sp>
      <p:sp>
        <p:nvSpPr>
          <p:cNvPr id="5" name="TextBox 4">
            <a:extLst>
              <a:ext uri="{FF2B5EF4-FFF2-40B4-BE49-F238E27FC236}">
                <a16:creationId xmlns:a16="http://schemas.microsoft.com/office/drawing/2014/main" id="{AE52FDCB-EDAA-534F-C065-5D3DE88CF2E0}"/>
              </a:ext>
            </a:extLst>
          </p:cNvPr>
          <p:cNvSpPr txBox="1"/>
          <p:nvPr/>
        </p:nvSpPr>
        <p:spPr>
          <a:xfrm>
            <a:off x="4189068" y="6595393"/>
            <a:ext cx="3813865" cy="230832"/>
          </a:xfrm>
          <a:prstGeom prst="rect">
            <a:avLst/>
          </a:prstGeom>
          <a:noFill/>
        </p:spPr>
        <p:txBody>
          <a:bodyPr wrap="none" rtlCol="0">
            <a:spAutoFit/>
          </a:bodyPr>
          <a:lstStyle/>
          <a:p>
            <a:r>
              <a:rPr lang="en-CA" sz="900" b="0" i="0">
                <a:solidFill>
                  <a:srgbClr val="002060"/>
                </a:solidFill>
                <a:effectLst/>
                <a:latin typeface="Arial" panose="020B0604020202020204" pitchFamily="34" charset="0"/>
                <a:cs typeface="Arial" panose="020B0604020202020204" pitchFamily="34" charset="0"/>
              </a:rPr>
              <a:t>Edu-Tek </a:t>
            </a:r>
            <a:r>
              <a:rPr lang="en-CA" sz="900" b="0" i="0" err="1">
                <a:solidFill>
                  <a:srgbClr val="002060"/>
                </a:solidFill>
                <a:effectLst/>
                <a:latin typeface="Arial" panose="020B0604020202020204" pitchFamily="34" charset="0"/>
                <a:cs typeface="Arial" panose="020B0604020202020204" pitchFamily="34" charset="0"/>
              </a:rPr>
              <a:t>Equipments</a:t>
            </a:r>
            <a:r>
              <a:rPr lang="en-CA" sz="900" b="0" i="0">
                <a:solidFill>
                  <a:srgbClr val="002060"/>
                </a:solidFill>
                <a:effectLst/>
                <a:latin typeface="Arial" panose="020B0604020202020204" pitchFamily="34" charset="0"/>
                <a:cs typeface="Arial" panose="020B0604020202020204" pitchFamily="34" charset="0"/>
              </a:rPr>
              <a:t> India Private Limited - 2024 - All Rights Reserved</a:t>
            </a:r>
          </a:p>
        </p:txBody>
      </p:sp>
      <p:sp>
        <p:nvSpPr>
          <p:cNvPr id="4" name="TextBox 3">
            <a:extLst>
              <a:ext uri="{FF2B5EF4-FFF2-40B4-BE49-F238E27FC236}">
                <a16:creationId xmlns:a16="http://schemas.microsoft.com/office/drawing/2014/main" id="{D410498C-E8D0-7D0D-9C47-FCE8953CF1C4}"/>
              </a:ext>
            </a:extLst>
          </p:cNvPr>
          <p:cNvSpPr txBox="1"/>
          <p:nvPr/>
        </p:nvSpPr>
        <p:spPr>
          <a:xfrm>
            <a:off x="8314946" y="1806284"/>
            <a:ext cx="3613014" cy="3970318"/>
          </a:xfrm>
          <a:prstGeom prst="rect">
            <a:avLst/>
          </a:prstGeom>
          <a:noFill/>
        </p:spPr>
        <p:txBody>
          <a:bodyPr wrap="square" lIns="91440" tIns="45720" rIns="91440" bIns="45720" rtlCol="0" anchor="t">
            <a:spAutoFit/>
          </a:bodyPr>
          <a:lstStyle/>
          <a:p>
            <a:r>
              <a:rPr lang="en-CA" sz="1200" b="0" i="0" dirty="0">
                <a:solidFill>
                  <a:srgbClr val="000000"/>
                </a:solidFill>
                <a:effectLst/>
                <a:highlight>
                  <a:srgbClr val="FFFFFF"/>
                </a:highlight>
                <a:latin typeface="Lato" panose="020F0502020204030203" pitchFamily="34" charset="0"/>
              </a:rPr>
              <a:t>Material: Metal</a:t>
            </a:r>
            <a:br>
              <a:rPr lang="en-CA" sz="1200" dirty="0"/>
            </a:br>
            <a:r>
              <a:rPr lang="en-CA" sz="1200" b="0" i="0" dirty="0">
                <a:solidFill>
                  <a:srgbClr val="000000"/>
                </a:solidFill>
                <a:effectLst/>
                <a:highlight>
                  <a:srgbClr val="FFFFFF"/>
                </a:highlight>
                <a:latin typeface="Lato" panose="020F0502020204030203" pitchFamily="34" charset="0"/>
              </a:rPr>
              <a:t>Form: Assembled/KIT Version</a:t>
            </a:r>
            <a:br>
              <a:rPr lang="en-CA" sz="1200" dirty="0"/>
            </a:br>
            <a:r>
              <a:rPr lang="en-CA" sz="1200" b="0" i="0" dirty="0">
                <a:solidFill>
                  <a:srgbClr val="000000"/>
                </a:solidFill>
                <a:effectLst/>
                <a:highlight>
                  <a:srgbClr val="FFFFFF"/>
                </a:highlight>
                <a:latin typeface="Lato" panose="020F0502020204030203" pitchFamily="34" charset="0"/>
              </a:rPr>
              <a:t>Displacement: 4.2(3.5 x 4)CC</a:t>
            </a:r>
            <a:br>
              <a:rPr lang="en-CA" sz="1200" dirty="0"/>
            </a:br>
            <a:r>
              <a:rPr lang="en-CA" sz="1200" b="0" i="0" dirty="0">
                <a:solidFill>
                  <a:srgbClr val="000000"/>
                </a:solidFill>
                <a:effectLst/>
                <a:highlight>
                  <a:srgbClr val="FFFFFF"/>
                </a:highlight>
                <a:latin typeface="Lato" panose="020F0502020204030203" pitchFamily="34" charset="0"/>
              </a:rPr>
              <a:t>Stroke: Horizontally Opposed 4-Stroke</a:t>
            </a:r>
            <a:br>
              <a:rPr lang="en-CA" sz="1200" dirty="0"/>
            </a:br>
            <a:r>
              <a:rPr lang="en-CA" sz="1200" b="0" i="0" dirty="0">
                <a:solidFill>
                  <a:srgbClr val="000000"/>
                </a:solidFill>
                <a:effectLst/>
                <a:highlight>
                  <a:srgbClr val="FFFFFF"/>
                </a:highlight>
                <a:latin typeface="Lato" panose="020F0502020204030203" pitchFamily="34" charset="0"/>
              </a:rPr>
              <a:t>Cylinder Diameter: 16.68mm</a:t>
            </a:r>
            <a:br>
              <a:rPr lang="en-CA" sz="1200" dirty="0"/>
            </a:br>
            <a:r>
              <a:rPr lang="en-CA" sz="1200" b="0" i="0" dirty="0">
                <a:solidFill>
                  <a:srgbClr val="000000"/>
                </a:solidFill>
                <a:effectLst/>
                <a:highlight>
                  <a:srgbClr val="FFFFFF"/>
                </a:highlight>
                <a:latin typeface="Lato" panose="020F0502020204030203" pitchFamily="34" charset="0"/>
              </a:rPr>
              <a:t>Stroke: 15.40mm</a:t>
            </a:r>
            <a:br>
              <a:rPr lang="en-CA" sz="1200" dirty="0"/>
            </a:br>
            <a:r>
              <a:rPr lang="en-CA" sz="1200" b="0" i="0" dirty="0">
                <a:solidFill>
                  <a:srgbClr val="000000"/>
                </a:solidFill>
                <a:effectLst/>
                <a:highlight>
                  <a:srgbClr val="FFFFFF"/>
                </a:highlight>
                <a:latin typeface="Lato" panose="020F0502020204030203" pitchFamily="34" charset="0"/>
              </a:rPr>
              <a:t>Cooling Method: Air-cooled</a:t>
            </a:r>
            <a:br>
              <a:rPr lang="en-CA" sz="1200" dirty="0"/>
            </a:br>
            <a:r>
              <a:rPr lang="en-CA" sz="1200" b="0" i="0" dirty="0">
                <a:solidFill>
                  <a:srgbClr val="000000"/>
                </a:solidFill>
                <a:effectLst/>
                <a:highlight>
                  <a:srgbClr val="FFFFFF"/>
                </a:highlight>
                <a:latin typeface="Lato" panose="020F0502020204030203" pitchFamily="34" charset="0"/>
              </a:rPr>
              <a:t>Lubrication Method: Mixed Oil Splash Lubrication</a:t>
            </a:r>
            <a:br>
              <a:rPr lang="en-CA" sz="1200" dirty="0"/>
            </a:br>
            <a:r>
              <a:rPr lang="en-CA" sz="1200" b="0" i="0" dirty="0">
                <a:solidFill>
                  <a:srgbClr val="000000"/>
                </a:solidFill>
                <a:effectLst/>
                <a:highlight>
                  <a:srgbClr val="FFFFFF"/>
                </a:highlight>
                <a:latin typeface="Lato" panose="020F0502020204030203" pitchFamily="34" charset="0"/>
              </a:rPr>
              <a:t>Start Method: Electric Start</a:t>
            </a:r>
            <a:br>
              <a:rPr lang="en-CA" sz="1200" dirty="0"/>
            </a:br>
            <a:r>
              <a:rPr lang="en-CA" sz="1200" b="0" i="0" dirty="0">
                <a:solidFill>
                  <a:srgbClr val="000000"/>
                </a:solidFill>
                <a:effectLst/>
                <a:highlight>
                  <a:srgbClr val="FFFFFF"/>
                </a:highlight>
                <a:latin typeface="Lato" panose="020F0502020204030203" pitchFamily="34" charset="0"/>
              </a:rPr>
              <a:t>Ignition Method: Ignition Module</a:t>
            </a:r>
            <a:br>
              <a:rPr lang="en-CA" sz="1200" dirty="0"/>
            </a:br>
            <a:r>
              <a:rPr lang="en-CA" sz="1200" b="0" i="0" dirty="0">
                <a:solidFill>
                  <a:srgbClr val="000000"/>
                </a:solidFill>
                <a:effectLst/>
                <a:highlight>
                  <a:srgbClr val="FFFFFF"/>
                </a:highlight>
                <a:latin typeface="Lato" panose="020F0502020204030203" pitchFamily="34" charset="0"/>
              </a:rPr>
              <a:t>Spark Plug Type: Four-stroke F-type Glow Plug</a:t>
            </a:r>
            <a:br>
              <a:rPr lang="en-CA" sz="1200" dirty="0"/>
            </a:br>
            <a:r>
              <a:rPr lang="en-CA" sz="1200" b="0" i="0" dirty="0">
                <a:solidFill>
                  <a:srgbClr val="000000"/>
                </a:solidFill>
                <a:effectLst/>
                <a:highlight>
                  <a:srgbClr val="FFFFFF"/>
                </a:highlight>
                <a:latin typeface="Lato" panose="020F0502020204030203" pitchFamily="34" charset="0"/>
              </a:rPr>
              <a:t>Fuel Type: 20-25% Nitro Fuel</a:t>
            </a:r>
            <a:br>
              <a:rPr lang="en-CA" sz="1200" dirty="0"/>
            </a:br>
            <a:r>
              <a:rPr lang="en-CA" sz="1200" b="0" i="0" dirty="0">
                <a:solidFill>
                  <a:srgbClr val="000000"/>
                </a:solidFill>
                <a:effectLst/>
                <a:highlight>
                  <a:srgbClr val="FFFFFF"/>
                </a:highlight>
                <a:latin typeface="Lato" panose="020F0502020204030203" pitchFamily="34" charset="0"/>
              </a:rPr>
              <a:t>Lubricating Oil Type: Common Grease</a:t>
            </a:r>
            <a:br>
              <a:rPr lang="en-CA" sz="1200" dirty="0"/>
            </a:br>
            <a:r>
              <a:rPr lang="en-CA" sz="1200" b="0" i="0" dirty="0">
                <a:solidFill>
                  <a:srgbClr val="000000"/>
                </a:solidFill>
                <a:effectLst/>
                <a:highlight>
                  <a:srgbClr val="FFFFFF"/>
                </a:highlight>
                <a:latin typeface="Lato" panose="020F0502020204030203" pitchFamily="34" charset="0"/>
              </a:rPr>
              <a:t>Product Weight: 1850g</a:t>
            </a:r>
            <a:br>
              <a:rPr lang="en-CA" sz="1200" dirty="0"/>
            </a:br>
            <a:r>
              <a:rPr lang="en-CA" sz="1200" b="0" i="0" dirty="0">
                <a:solidFill>
                  <a:srgbClr val="000000"/>
                </a:solidFill>
                <a:effectLst/>
                <a:highlight>
                  <a:srgbClr val="FFFFFF"/>
                </a:highlight>
                <a:latin typeface="Lato" panose="020F0502020204030203" pitchFamily="34" charset="0"/>
              </a:rPr>
              <a:t>Package Weight: 2000g</a:t>
            </a:r>
            <a:br>
              <a:rPr lang="en-CA" sz="1200" dirty="0"/>
            </a:br>
            <a:r>
              <a:rPr lang="en-CA" sz="1200" b="0" i="0" dirty="0">
                <a:solidFill>
                  <a:srgbClr val="000000"/>
                </a:solidFill>
                <a:effectLst/>
                <a:highlight>
                  <a:srgbClr val="FFFFFF"/>
                </a:highlight>
                <a:latin typeface="Lato" panose="020F0502020204030203" pitchFamily="34" charset="0"/>
              </a:rPr>
              <a:t>Product Dimensions: 18.4 x 15.2 x 14.1cm</a:t>
            </a:r>
            <a:br>
              <a:rPr lang="en-CA" sz="1200" dirty="0"/>
            </a:br>
            <a:r>
              <a:rPr lang="en-CA" sz="1200" b="0" i="0" dirty="0">
                <a:solidFill>
                  <a:srgbClr val="000000"/>
                </a:solidFill>
                <a:effectLst/>
                <a:highlight>
                  <a:srgbClr val="FFFFFF"/>
                </a:highlight>
                <a:latin typeface="Lato" panose="020F0502020204030203" pitchFamily="34" charset="0"/>
              </a:rPr>
              <a:t>Package Dimensions: 20 x 20 x 20cm</a:t>
            </a:r>
            <a:br>
              <a:rPr lang="en-CA" sz="1200" dirty="0"/>
            </a:br>
            <a:r>
              <a:rPr lang="en-CA" sz="1200" b="0" i="0" dirty="0">
                <a:solidFill>
                  <a:srgbClr val="000000"/>
                </a:solidFill>
                <a:effectLst/>
                <a:highlight>
                  <a:srgbClr val="FFFFFF"/>
                </a:highlight>
                <a:latin typeface="Lato" panose="020F0502020204030203" pitchFamily="34" charset="0"/>
              </a:rPr>
              <a:t>Packing: Box</a:t>
            </a:r>
          </a:p>
          <a:p>
            <a:endParaRPr lang="en-CA" sz="1200" dirty="0">
              <a:solidFill>
                <a:srgbClr val="000000"/>
              </a:solidFill>
              <a:highlight>
                <a:srgbClr val="FFFFFF"/>
              </a:highlight>
              <a:latin typeface="Lato" panose="020F0502020204030203" pitchFamily="34" charset="0"/>
              <a:ea typeface="Lato"/>
              <a:cs typeface="Lato"/>
            </a:endParaRPr>
          </a:p>
          <a:p>
            <a:endParaRPr lang="en-CA" sz="1200" dirty="0">
              <a:solidFill>
                <a:srgbClr val="000000"/>
              </a:solidFill>
              <a:highlight>
                <a:srgbClr val="FFFFFF"/>
              </a:highlight>
              <a:latin typeface="Arial"/>
              <a:ea typeface="Lato"/>
              <a:cs typeface="Lato"/>
            </a:endParaRPr>
          </a:p>
          <a:p>
            <a:r>
              <a:rPr lang="en-CA" sz="1200" b="1" dirty="0">
                <a:solidFill>
                  <a:srgbClr val="000000"/>
                </a:solidFill>
                <a:highlight>
                  <a:srgbClr val="FFFFFF"/>
                </a:highlight>
                <a:latin typeface="Arial"/>
                <a:ea typeface="Lato"/>
                <a:cs typeface="Lato"/>
              </a:rPr>
              <a:t>Fuel Operated</a:t>
            </a:r>
          </a:p>
        </p:txBody>
      </p:sp>
      <p:sp>
        <p:nvSpPr>
          <p:cNvPr id="7" name="TextBox 6">
            <a:extLst>
              <a:ext uri="{FF2B5EF4-FFF2-40B4-BE49-F238E27FC236}">
                <a16:creationId xmlns:a16="http://schemas.microsoft.com/office/drawing/2014/main" id="{F1C16A51-A404-69B2-1544-3BDBDBDF0B2D}"/>
              </a:ext>
            </a:extLst>
          </p:cNvPr>
          <p:cNvSpPr txBox="1"/>
          <p:nvPr/>
        </p:nvSpPr>
        <p:spPr>
          <a:xfrm>
            <a:off x="8180283" y="1498507"/>
            <a:ext cx="1642379" cy="307777"/>
          </a:xfrm>
          <a:prstGeom prst="rect">
            <a:avLst/>
          </a:prstGeom>
          <a:noFill/>
        </p:spPr>
        <p:txBody>
          <a:bodyPr wrap="square" rtlCol="0">
            <a:spAutoFit/>
          </a:bodyPr>
          <a:lstStyle/>
          <a:p>
            <a:pPr algn="ctr"/>
            <a:r>
              <a:rPr lang="en-US" sz="1400" b="1">
                <a:latin typeface="Arial" panose="020B0604020202020204" pitchFamily="34" charset="0"/>
                <a:cs typeface="Arial" panose="020B0604020202020204" pitchFamily="34" charset="0"/>
              </a:rPr>
              <a:t>Specifications</a:t>
            </a:r>
          </a:p>
        </p:txBody>
      </p:sp>
      <p:sp>
        <p:nvSpPr>
          <p:cNvPr id="9" name="Title 1">
            <a:extLst>
              <a:ext uri="{FF2B5EF4-FFF2-40B4-BE49-F238E27FC236}">
                <a16:creationId xmlns:a16="http://schemas.microsoft.com/office/drawing/2014/main" id="{F3C5E951-B07C-4D0E-AAAB-C22D45B0AC8A}"/>
              </a:ext>
            </a:extLst>
          </p:cNvPr>
          <p:cNvSpPr>
            <a:spLocks noGrp="1"/>
          </p:cNvSpPr>
          <p:nvPr>
            <p:ph type="title"/>
          </p:nvPr>
        </p:nvSpPr>
        <p:spPr>
          <a:xfrm>
            <a:off x="695754" y="394954"/>
            <a:ext cx="10515600" cy="779378"/>
          </a:xfrm>
        </p:spPr>
        <p:txBody>
          <a:bodyPr/>
          <a:lstStyle/>
          <a:p>
            <a:pPr marL="0" indent="0">
              <a:buNone/>
            </a:pPr>
            <a:r>
              <a:rPr lang="en-US" sz="4400" b="1"/>
              <a:t>Internal Combustion Engines</a:t>
            </a:r>
          </a:p>
        </p:txBody>
      </p:sp>
      <p:pic>
        <p:nvPicPr>
          <p:cNvPr id="6" name="Picture 2">
            <a:extLst>
              <a:ext uri="{FF2B5EF4-FFF2-40B4-BE49-F238E27FC236}">
                <a16:creationId xmlns:a16="http://schemas.microsoft.com/office/drawing/2014/main" id="{74B9B65B-A658-A04F-F3E8-F3E2B91880A9}"/>
              </a:ext>
            </a:extLst>
          </p:cNvPr>
          <p:cNvPicPr>
            <a:picLocks noChangeAspect="1" noChangeArrowheads="1"/>
          </p:cNvPicPr>
          <p:nvPr/>
        </p:nvPicPr>
        <p:blipFill>
          <a:blip r:embed="rId3" cstate="email">
            <a:extLst>
              <a:ext uri="{BEBA8EAE-BF5A-486C-A8C5-ECC9F3942E4B}">
                <a14:imgProps xmlns:a14="http://schemas.microsoft.com/office/drawing/2010/main">
                  <a14:imgLayer r:embed="rId4">
                    <a14:imgEffect>
                      <a14:sharpenSoften amount="-26000"/>
                    </a14:imgEffect>
                    <a14:imgEffect>
                      <a14:colorTemperature colorTemp="6819"/>
                    </a14:imgEffect>
                    <a14:imgEffect>
                      <a14:saturation sat="200000"/>
                    </a14:imgEffect>
                    <a14:imgEffect>
                      <a14:brightnessContrast bright="-16000" contrast="59000"/>
                    </a14:imgEffect>
                  </a14:imgLayer>
                </a14:imgProps>
              </a:ext>
              <a:ext uri="{28A0092B-C50C-407E-A947-70E740481C1C}">
                <a14:useLocalDpi xmlns:a14="http://schemas.microsoft.com/office/drawing/2010/main" val="0"/>
              </a:ext>
            </a:extLst>
          </a:blip>
          <a:srcRect/>
          <a:stretch>
            <a:fillRect/>
          </a:stretch>
        </p:blipFill>
        <p:spPr bwMode="auto">
          <a:xfrm>
            <a:off x="10322201" y="63305"/>
            <a:ext cx="1815785" cy="779378"/>
          </a:xfrm>
          <a:prstGeom prst="rect">
            <a:avLst/>
          </a:prstGeom>
          <a:gradFill>
            <a:gsLst>
              <a:gs pos="2000">
                <a:schemeClr val="accent1">
                  <a:lumMod val="45000"/>
                  <a:lumOff val="55000"/>
                </a:schemeClr>
              </a:gs>
              <a:gs pos="56000">
                <a:schemeClr val="accent1">
                  <a:lumMod val="30000"/>
                  <a:lumOff val="70000"/>
                </a:schemeClr>
              </a:gs>
            </a:gsLst>
            <a:lin ang="5400000" scaled="1"/>
          </a:gradFill>
        </p:spPr>
      </p:pic>
      <p:sp>
        <p:nvSpPr>
          <p:cNvPr id="8" name="TextBox 7">
            <a:extLst>
              <a:ext uri="{FF2B5EF4-FFF2-40B4-BE49-F238E27FC236}">
                <a16:creationId xmlns:a16="http://schemas.microsoft.com/office/drawing/2014/main" id="{A5DBE416-BE5B-9C53-3EB9-5EC19A0E49E1}"/>
              </a:ext>
            </a:extLst>
          </p:cNvPr>
          <p:cNvSpPr txBox="1"/>
          <p:nvPr/>
        </p:nvSpPr>
        <p:spPr>
          <a:xfrm>
            <a:off x="0" y="0"/>
            <a:ext cx="646176" cy="369332"/>
          </a:xfrm>
          <a:prstGeom prst="rect">
            <a:avLst/>
          </a:prstGeom>
          <a:solidFill>
            <a:schemeClr val="accent2"/>
          </a:solidFill>
        </p:spPr>
        <p:txBody>
          <a:bodyPr wrap="square" rtlCol="0">
            <a:spAutoFit/>
          </a:bodyPr>
          <a:lstStyle/>
          <a:p>
            <a:r>
              <a:rPr lang="en-US" b="1" dirty="0"/>
              <a:t>3/6</a:t>
            </a:r>
          </a:p>
        </p:txBody>
      </p:sp>
      <p:pic>
        <p:nvPicPr>
          <p:cNvPr id="4098" name="Picture 2" descr="toyan engine fs b400 engine model kit 14cc flat 4 boxer engine horizontal opposed 4 cylinder 4 stroke nitro h4 working engine model kit build your own engine that works">
            <a:extLst>
              <a:ext uri="{FF2B5EF4-FFF2-40B4-BE49-F238E27FC236}">
                <a16:creationId xmlns:a16="http://schemas.microsoft.com/office/drawing/2014/main" id="{F13BC02C-8C1C-73F4-8E96-076CA055859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3088" y="1668217"/>
            <a:ext cx="4573765" cy="4573765"/>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toyan engine fs b400 engine model kit 14cc flat 4 boxer engine horizontal opposed 4 cylinder 4 stroke nitro h4 working engine model kit build your own engine that works">
            <a:extLst>
              <a:ext uri="{FF2B5EF4-FFF2-40B4-BE49-F238E27FC236}">
                <a16:creationId xmlns:a16="http://schemas.microsoft.com/office/drawing/2014/main" id="{CB14B244-091C-2FB7-04DE-B56AFFCD4E9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896853" y="1788538"/>
            <a:ext cx="2871535" cy="1893126"/>
          </a:xfrm>
          <a:prstGeom prst="rect">
            <a:avLst/>
          </a:prstGeom>
          <a:noFill/>
          <a:extLst>
            <a:ext uri="{909E8E84-426E-40DD-AFC4-6F175D3DCCD1}">
              <a14:hiddenFill xmlns:a14="http://schemas.microsoft.com/office/drawing/2010/main">
                <a:solidFill>
                  <a:srgbClr val="FFFFFF"/>
                </a:solidFill>
              </a14:hiddenFill>
            </a:ext>
          </a:extLst>
        </p:spPr>
      </p:pic>
      <p:pic>
        <p:nvPicPr>
          <p:cNvPr id="4102" name="Picture 6" descr="toyan engine fs b400 engine model kit 14cc flat 4 boxer engine horizontal opposed 4 cylinder 4 stroke nitro h4 working engine model kit build your own engine that works">
            <a:extLst>
              <a:ext uri="{FF2B5EF4-FFF2-40B4-BE49-F238E27FC236}">
                <a16:creationId xmlns:a16="http://schemas.microsoft.com/office/drawing/2014/main" id="{3F62936D-2778-ABC0-C5A0-502E3AA5E004}"/>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880812" y="3756442"/>
            <a:ext cx="2887576" cy="20511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9277542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F3C5E951-B07C-4D0E-AAAB-C22D45B0AC8A}"/>
              </a:ext>
            </a:extLst>
          </p:cNvPr>
          <p:cNvSpPr>
            <a:spLocks noGrp="1"/>
          </p:cNvSpPr>
          <p:nvPr>
            <p:ph type="title"/>
          </p:nvPr>
        </p:nvSpPr>
        <p:spPr>
          <a:xfrm>
            <a:off x="695754" y="394954"/>
            <a:ext cx="10515600" cy="779378"/>
          </a:xfrm>
        </p:spPr>
        <p:txBody>
          <a:bodyPr/>
          <a:lstStyle/>
          <a:p>
            <a:pPr marL="0" indent="0">
              <a:buNone/>
            </a:pPr>
            <a:r>
              <a:rPr lang="en-US" sz="4400" b="1"/>
              <a:t>Internal Combustion Engines</a:t>
            </a:r>
          </a:p>
        </p:txBody>
      </p:sp>
      <p:sp>
        <p:nvSpPr>
          <p:cNvPr id="6" name="TextBox 5">
            <a:extLst>
              <a:ext uri="{FF2B5EF4-FFF2-40B4-BE49-F238E27FC236}">
                <a16:creationId xmlns:a16="http://schemas.microsoft.com/office/drawing/2014/main" id="{EF5E880B-FF33-3867-9576-00BFD77CC01F}"/>
              </a:ext>
            </a:extLst>
          </p:cNvPr>
          <p:cNvSpPr txBox="1"/>
          <p:nvPr/>
        </p:nvSpPr>
        <p:spPr>
          <a:xfrm>
            <a:off x="4189068" y="6595393"/>
            <a:ext cx="3813865" cy="230832"/>
          </a:xfrm>
          <a:prstGeom prst="rect">
            <a:avLst/>
          </a:prstGeom>
          <a:noFill/>
        </p:spPr>
        <p:txBody>
          <a:bodyPr wrap="none" rtlCol="0">
            <a:spAutoFit/>
          </a:bodyPr>
          <a:lstStyle/>
          <a:p>
            <a:r>
              <a:rPr lang="en-CA" sz="900" b="0" i="0">
                <a:solidFill>
                  <a:srgbClr val="002060"/>
                </a:solidFill>
                <a:effectLst/>
                <a:latin typeface="Arial" panose="020B0604020202020204" pitchFamily="34" charset="0"/>
                <a:cs typeface="Arial" panose="020B0604020202020204" pitchFamily="34" charset="0"/>
              </a:rPr>
              <a:t>Edu-Tek </a:t>
            </a:r>
            <a:r>
              <a:rPr lang="en-CA" sz="900" b="0" i="0" err="1">
                <a:solidFill>
                  <a:srgbClr val="002060"/>
                </a:solidFill>
                <a:effectLst/>
                <a:latin typeface="Arial" panose="020B0604020202020204" pitchFamily="34" charset="0"/>
                <a:cs typeface="Arial" panose="020B0604020202020204" pitchFamily="34" charset="0"/>
              </a:rPr>
              <a:t>Equipments</a:t>
            </a:r>
            <a:r>
              <a:rPr lang="en-CA" sz="900" b="0" i="0">
                <a:solidFill>
                  <a:srgbClr val="002060"/>
                </a:solidFill>
                <a:effectLst/>
                <a:latin typeface="Arial" panose="020B0604020202020204" pitchFamily="34" charset="0"/>
                <a:cs typeface="Arial" panose="020B0604020202020204" pitchFamily="34" charset="0"/>
              </a:rPr>
              <a:t> India Private Limited - 2024 - All Rights Reserved</a:t>
            </a:r>
          </a:p>
        </p:txBody>
      </p:sp>
      <p:pic>
        <p:nvPicPr>
          <p:cNvPr id="7" name="Picture 2">
            <a:extLst>
              <a:ext uri="{FF2B5EF4-FFF2-40B4-BE49-F238E27FC236}">
                <a16:creationId xmlns:a16="http://schemas.microsoft.com/office/drawing/2014/main" id="{8188BE24-579A-4BAC-8F72-959B1F259DA6}"/>
              </a:ext>
            </a:extLst>
          </p:cNvPr>
          <p:cNvPicPr>
            <a:picLocks noChangeAspect="1" noChangeArrowheads="1"/>
          </p:cNvPicPr>
          <p:nvPr/>
        </p:nvPicPr>
        <p:blipFill>
          <a:blip r:embed="rId4" cstate="email">
            <a:extLst>
              <a:ext uri="{BEBA8EAE-BF5A-486C-A8C5-ECC9F3942E4B}">
                <a14:imgProps xmlns:a14="http://schemas.microsoft.com/office/drawing/2010/main">
                  <a14:imgLayer r:embed="rId5">
                    <a14:imgEffect>
                      <a14:sharpenSoften amount="-26000"/>
                    </a14:imgEffect>
                    <a14:imgEffect>
                      <a14:colorTemperature colorTemp="6819"/>
                    </a14:imgEffect>
                    <a14:imgEffect>
                      <a14:saturation sat="200000"/>
                    </a14:imgEffect>
                    <a14:imgEffect>
                      <a14:brightnessContrast bright="-16000" contrast="59000"/>
                    </a14:imgEffect>
                  </a14:imgLayer>
                </a14:imgProps>
              </a:ext>
              <a:ext uri="{28A0092B-C50C-407E-A947-70E740481C1C}">
                <a14:useLocalDpi xmlns:a14="http://schemas.microsoft.com/office/drawing/2010/main" val="0"/>
              </a:ext>
            </a:extLst>
          </a:blip>
          <a:srcRect/>
          <a:stretch>
            <a:fillRect/>
          </a:stretch>
        </p:blipFill>
        <p:spPr bwMode="auto">
          <a:xfrm>
            <a:off x="10322201" y="63305"/>
            <a:ext cx="1815785" cy="779378"/>
          </a:xfrm>
          <a:prstGeom prst="rect">
            <a:avLst/>
          </a:prstGeom>
          <a:gradFill>
            <a:gsLst>
              <a:gs pos="2000">
                <a:schemeClr val="accent1">
                  <a:lumMod val="45000"/>
                  <a:lumOff val="55000"/>
                </a:schemeClr>
              </a:gs>
              <a:gs pos="56000">
                <a:schemeClr val="accent1">
                  <a:lumMod val="30000"/>
                  <a:lumOff val="70000"/>
                </a:schemeClr>
              </a:gs>
            </a:gsLst>
            <a:lin ang="5400000" scaled="1"/>
          </a:gradFill>
        </p:spPr>
      </p:pic>
      <p:sp>
        <p:nvSpPr>
          <p:cNvPr id="15" name="TextBox 14">
            <a:extLst>
              <a:ext uri="{FF2B5EF4-FFF2-40B4-BE49-F238E27FC236}">
                <a16:creationId xmlns:a16="http://schemas.microsoft.com/office/drawing/2014/main" id="{20B9DE18-6AE3-15FA-EF63-D3DFF0C01569}"/>
              </a:ext>
            </a:extLst>
          </p:cNvPr>
          <p:cNvSpPr txBox="1"/>
          <p:nvPr/>
        </p:nvSpPr>
        <p:spPr>
          <a:xfrm>
            <a:off x="0" y="0"/>
            <a:ext cx="646176" cy="369332"/>
          </a:xfrm>
          <a:prstGeom prst="rect">
            <a:avLst/>
          </a:prstGeom>
          <a:solidFill>
            <a:schemeClr val="accent2"/>
          </a:solidFill>
        </p:spPr>
        <p:txBody>
          <a:bodyPr wrap="square" rtlCol="0">
            <a:spAutoFit/>
          </a:bodyPr>
          <a:lstStyle/>
          <a:p>
            <a:r>
              <a:rPr lang="en-US" b="1" dirty="0"/>
              <a:t>4/6</a:t>
            </a:r>
          </a:p>
        </p:txBody>
      </p:sp>
      <p:sp>
        <p:nvSpPr>
          <p:cNvPr id="11" name="Content Placeholder 2">
            <a:extLst>
              <a:ext uri="{FF2B5EF4-FFF2-40B4-BE49-F238E27FC236}">
                <a16:creationId xmlns:a16="http://schemas.microsoft.com/office/drawing/2014/main" id="{118A8F8F-F1C4-8B18-3881-C28461B60FBD}"/>
              </a:ext>
            </a:extLst>
          </p:cNvPr>
          <p:cNvSpPr>
            <a:spLocks noGrp="1"/>
          </p:cNvSpPr>
          <p:nvPr>
            <p:ph idx="1"/>
          </p:nvPr>
        </p:nvSpPr>
        <p:spPr>
          <a:xfrm>
            <a:off x="-12695" y="1050400"/>
            <a:ext cx="9036376" cy="627523"/>
          </a:xfrm>
        </p:spPr>
        <p:txBody>
          <a:bodyPr vert="horz" lIns="91440" tIns="45720" rIns="91440" bIns="45720" rtlCol="0" anchor="t">
            <a:normAutofit/>
          </a:bodyPr>
          <a:lstStyle/>
          <a:p>
            <a:pPr marL="457200" lvl="1" indent="0" algn="ctr">
              <a:buNone/>
            </a:pPr>
            <a:r>
              <a:rPr lang="en-US" sz="1600" b="1" dirty="0">
                <a:solidFill>
                  <a:srgbClr val="0000CC"/>
                </a:solidFill>
                <a:latin typeface="+mj-lt"/>
              </a:rPr>
              <a:t>Working Scaled Model: </a:t>
            </a:r>
            <a:r>
              <a:rPr lang="en-CA" sz="1600" b="1" dirty="0">
                <a:solidFill>
                  <a:srgbClr val="0000CC"/>
                </a:solidFill>
                <a:latin typeface="+mj-lt"/>
              </a:rPr>
              <a:t>14cc Multi Cylinder Four Stroke Flat-four Engine Horizontal Nitro H4</a:t>
            </a:r>
            <a:endParaRPr lang="en-US" sz="1600" b="1" dirty="0">
              <a:solidFill>
                <a:srgbClr val="0000CC"/>
              </a:solidFill>
              <a:latin typeface="+mj-lt"/>
            </a:endParaRPr>
          </a:p>
          <a:p>
            <a:pPr marL="457200" lvl="1" indent="0" algn="ctr">
              <a:buNone/>
            </a:pPr>
            <a:endParaRPr lang="en-US" sz="2000" b="1" dirty="0">
              <a:solidFill>
                <a:srgbClr val="0000CC"/>
              </a:solidFill>
              <a:latin typeface="+mj-lt"/>
              <a:cs typeface="Aharoni" panose="02010803020104030203" pitchFamily="2" charset="-79"/>
            </a:endParaRPr>
          </a:p>
        </p:txBody>
      </p:sp>
      <p:pic>
        <p:nvPicPr>
          <p:cNvPr id="13" name="New Engine">
            <a:hlinkClick r:id="" action="ppaction://media"/>
            <a:extLst>
              <a:ext uri="{FF2B5EF4-FFF2-40B4-BE49-F238E27FC236}">
                <a16:creationId xmlns:a16="http://schemas.microsoft.com/office/drawing/2014/main" id="{DEF42748-18AA-54E4-2637-90EB4CAFF0B3}"/>
              </a:ext>
            </a:extLst>
          </p:cNvPr>
          <p:cNvPicPr>
            <a:picLocks/>
          </p:cNvPicPr>
          <p:nvPr>
            <a:videoFile r:link="rId2"/>
            <p:extLst>
              <p:ext uri="{DAA4B4D4-6D71-4841-9C94-3DE7FCFB9230}">
                <p14:media xmlns:p14="http://schemas.microsoft.com/office/powerpoint/2010/main" r:embed="rId1"/>
              </p:ext>
            </p:extLst>
          </p:nvPr>
        </p:nvPicPr>
        <p:blipFill>
          <a:blip r:embed="rId6"/>
          <a:stretch>
            <a:fillRect/>
          </a:stretch>
        </p:blipFill>
        <p:spPr>
          <a:xfrm>
            <a:off x="1056000" y="1364161"/>
            <a:ext cx="10080000" cy="4320000"/>
          </a:xfrm>
          <a:prstGeom prst="rect">
            <a:avLst/>
          </a:prstGeom>
        </p:spPr>
      </p:pic>
    </p:spTree>
    <p:extLst>
      <p:ext uri="{BB962C8B-B14F-4D97-AF65-F5344CB8AC3E}">
        <p14:creationId xmlns:p14="http://schemas.microsoft.com/office/powerpoint/2010/main" val="24662718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6517" fill="hold"/>
                                        <p:tgtEl>
                                          <p:spTgt spid="1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3"/>
                </p:tgtEl>
              </p:cMediaNode>
            </p:video>
            <p:seq concurrent="1" nextAc="seek">
              <p:cTn id="8" restart="whenNotActive" fill="hold" evtFilter="cancelBubble" nodeType="interactiveSeq">
                <p:stCondLst>
                  <p:cond evt="onClick" delay="0">
                    <p:tgtEl>
                      <p:spTgt spid="1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3"/>
                                        </p:tgtEl>
                                      </p:cBhvr>
                                    </p:cmd>
                                  </p:childTnLst>
                                </p:cTn>
                              </p:par>
                            </p:childTnLst>
                          </p:cTn>
                        </p:par>
                      </p:childTnLst>
                    </p:cTn>
                  </p:par>
                </p:childTnLst>
              </p:cTn>
              <p:nextCondLst>
                <p:cond evt="onClick" delay="0">
                  <p:tgtEl>
                    <p:spTgt spid="13"/>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AE52FDCB-EDAA-534F-C065-5D3DE88CF2E0}"/>
              </a:ext>
            </a:extLst>
          </p:cNvPr>
          <p:cNvSpPr txBox="1"/>
          <p:nvPr/>
        </p:nvSpPr>
        <p:spPr>
          <a:xfrm>
            <a:off x="4189068" y="6595393"/>
            <a:ext cx="3813865" cy="230832"/>
          </a:xfrm>
          <a:prstGeom prst="rect">
            <a:avLst/>
          </a:prstGeom>
          <a:noFill/>
        </p:spPr>
        <p:txBody>
          <a:bodyPr wrap="none" rtlCol="0">
            <a:spAutoFit/>
          </a:bodyPr>
          <a:lstStyle/>
          <a:p>
            <a:r>
              <a:rPr lang="en-CA" sz="900" b="0" i="0">
                <a:solidFill>
                  <a:srgbClr val="002060"/>
                </a:solidFill>
                <a:effectLst/>
                <a:latin typeface="Arial" panose="020B0604020202020204" pitchFamily="34" charset="0"/>
                <a:cs typeface="Arial" panose="020B0604020202020204" pitchFamily="34" charset="0"/>
              </a:rPr>
              <a:t>Edu-Tek </a:t>
            </a:r>
            <a:r>
              <a:rPr lang="en-CA" sz="900" b="0" i="0" err="1">
                <a:solidFill>
                  <a:srgbClr val="002060"/>
                </a:solidFill>
                <a:effectLst/>
                <a:latin typeface="Arial" panose="020B0604020202020204" pitchFamily="34" charset="0"/>
                <a:cs typeface="Arial" panose="020B0604020202020204" pitchFamily="34" charset="0"/>
              </a:rPr>
              <a:t>Equipments</a:t>
            </a:r>
            <a:r>
              <a:rPr lang="en-CA" sz="900" b="0" i="0">
                <a:solidFill>
                  <a:srgbClr val="002060"/>
                </a:solidFill>
                <a:effectLst/>
                <a:latin typeface="Arial" panose="020B0604020202020204" pitchFamily="34" charset="0"/>
                <a:cs typeface="Arial" panose="020B0604020202020204" pitchFamily="34" charset="0"/>
              </a:rPr>
              <a:t> India Private Limited - 2024 - All Rights Reserved</a:t>
            </a:r>
          </a:p>
        </p:txBody>
      </p:sp>
      <p:sp>
        <p:nvSpPr>
          <p:cNvPr id="4" name="TextBox 3">
            <a:extLst>
              <a:ext uri="{FF2B5EF4-FFF2-40B4-BE49-F238E27FC236}">
                <a16:creationId xmlns:a16="http://schemas.microsoft.com/office/drawing/2014/main" id="{D410498C-E8D0-7D0D-9C47-FCE8953CF1C4}"/>
              </a:ext>
            </a:extLst>
          </p:cNvPr>
          <p:cNvSpPr txBox="1"/>
          <p:nvPr/>
        </p:nvSpPr>
        <p:spPr>
          <a:xfrm>
            <a:off x="8427488" y="1628329"/>
            <a:ext cx="3925013" cy="4893647"/>
          </a:xfrm>
          <a:prstGeom prst="rect">
            <a:avLst/>
          </a:prstGeom>
          <a:noFill/>
        </p:spPr>
        <p:txBody>
          <a:bodyPr wrap="square" lIns="91440" tIns="45720" rIns="91440" bIns="45720" rtlCol="0" anchor="t">
            <a:spAutoFit/>
          </a:bodyPr>
          <a:lstStyle/>
          <a:p>
            <a:r>
              <a:rPr lang="en-CA" sz="1200" b="0" i="0">
                <a:solidFill>
                  <a:srgbClr val="000000"/>
                </a:solidFill>
                <a:effectLst/>
                <a:highlight>
                  <a:srgbClr val="FFFFFF"/>
                </a:highlight>
                <a:latin typeface="Arial"/>
                <a:ea typeface="Lato"/>
                <a:cs typeface="Arial"/>
              </a:rPr>
              <a:t>Color: Brassiness &amp; Sliver</a:t>
            </a:r>
            <a:br>
              <a:rPr lang="en-CA" sz="1200">
                <a:latin typeface="Arial"/>
                <a:cs typeface="Arial"/>
              </a:rPr>
            </a:br>
            <a:r>
              <a:rPr lang="en-CA" sz="1200" b="0" i="0">
                <a:solidFill>
                  <a:srgbClr val="000000"/>
                </a:solidFill>
                <a:effectLst/>
                <a:highlight>
                  <a:srgbClr val="FFFFFF"/>
                </a:highlight>
                <a:latin typeface="Arial"/>
                <a:ea typeface="Lato"/>
                <a:cs typeface="Arial"/>
              </a:rPr>
              <a:t>Material: Brass + Stainless Steel</a:t>
            </a:r>
            <a:br>
              <a:rPr lang="en-CA" sz="1200">
                <a:latin typeface="Arial"/>
                <a:cs typeface="Arial"/>
              </a:rPr>
            </a:br>
            <a:r>
              <a:rPr lang="en-CA" sz="1200" b="0" i="0">
                <a:solidFill>
                  <a:srgbClr val="000000"/>
                </a:solidFill>
                <a:effectLst/>
                <a:highlight>
                  <a:srgbClr val="FFFFFF"/>
                </a:highlight>
                <a:latin typeface="Arial"/>
                <a:ea typeface="Lato"/>
                <a:cs typeface="Arial"/>
              </a:rPr>
              <a:t>Type: V-Twin 2-Cylinder 4-Stroke Gasoline Engine</a:t>
            </a:r>
            <a:br>
              <a:rPr lang="en-CA" sz="1200">
                <a:latin typeface="Arial"/>
                <a:cs typeface="Arial"/>
              </a:rPr>
            </a:br>
            <a:r>
              <a:rPr lang="en-CA" sz="1200" b="0" i="0">
                <a:solidFill>
                  <a:srgbClr val="000000"/>
                </a:solidFill>
                <a:effectLst/>
                <a:highlight>
                  <a:srgbClr val="FFFFFF"/>
                </a:highlight>
                <a:latin typeface="Arial"/>
                <a:ea typeface="Lato"/>
                <a:cs typeface="Arial"/>
              </a:rPr>
              <a:t>Overall Dimensions: 15 x 12 x 14cm</a:t>
            </a:r>
            <a:br>
              <a:rPr lang="en-CA" sz="1200">
                <a:latin typeface="Arial"/>
                <a:cs typeface="Arial"/>
              </a:rPr>
            </a:br>
            <a:r>
              <a:rPr lang="en-CA" sz="1200" b="0" i="0">
                <a:solidFill>
                  <a:srgbClr val="000000"/>
                </a:solidFill>
                <a:effectLst/>
                <a:highlight>
                  <a:srgbClr val="FFFFFF"/>
                </a:highlight>
                <a:latin typeface="Arial"/>
                <a:ea typeface="Lato"/>
                <a:cs typeface="Arial"/>
              </a:rPr>
              <a:t>Engine Dimensions: 12 x 9 x 11.5cm</a:t>
            </a:r>
            <a:br>
              <a:rPr lang="en-CA" sz="1200">
                <a:latin typeface="Arial"/>
                <a:cs typeface="Arial"/>
              </a:rPr>
            </a:br>
            <a:r>
              <a:rPr lang="en-CA" sz="1200" b="0" i="0">
                <a:solidFill>
                  <a:srgbClr val="000000"/>
                </a:solidFill>
                <a:effectLst/>
                <a:highlight>
                  <a:srgbClr val="FFFFFF"/>
                </a:highlight>
                <a:latin typeface="Arial"/>
                <a:ea typeface="Lato"/>
                <a:cs typeface="Arial"/>
              </a:rPr>
              <a:t>Wooden Base Dimensions: 15 x 12 x 3cm</a:t>
            </a:r>
            <a:br>
              <a:rPr lang="en-CA" sz="1200">
                <a:latin typeface="Arial"/>
                <a:cs typeface="Arial"/>
              </a:rPr>
            </a:br>
            <a:r>
              <a:rPr lang="en-CA" sz="1200" b="0" i="0">
                <a:solidFill>
                  <a:srgbClr val="000000"/>
                </a:solidFill>
                <a:effectLst/>
                <a:highlight>
                  <a:srgbClr val="FFFFFF"/>
                </a:highlight>
                <a:latin typeface="Arial"/>
                <a:ea typeface="Lato"/>
                <a:cs typeface="Arial"/>
              </a:rPr>
              <a:t>Scale: 1/5</a:t>
            </a:r>
            <a:br>
              <a:rPr lang="en-CA" sz="1200">
                <a:latin typeface="Arial"/>
                <a:cs typeface="Arial"/>
              </a:rPr>
            </a:br>
            <a:r>
              <a:rPr lang="en-CA" sz="1200" b="0" i="0">
                <a:solidFill>
                  <a:srgbClr val="000000"/>
                </a:solidFill>
                <a:effectLst/>
                <a:highlight>
                  <a:srgbClr val="FFFFFF"/>
                </a:highlight>
                <a:latin typeface="Arial"/>
                <a:ea typeface="Lato"/>
                <a:cs typeface="Arial"/>
              </a:rPr>
              <a:t>Product State: Ready to Run</a:t>
            </a:r>
            <a:br>
              <a:rPr lang="en-CA" sz="1200">
                <a:latin typeface="Arial"/>
                <a:cs typeface="Arial"/>
              </a:rPr>
            </a:br>
            <a:r>
              <a:rPr lang="en-CA" sz="1200" b="0" i="0">
                <a:solidFill>
                  <a:srgbClr val="000000"/>
                </a:solidFill>
                <a:effectLst/>
                <a:highlight>
                  <a:srgbClr val="FFFFFF"/>
                </a:highlight>
                <a:latin typeface="Arial"/>
                <a:ea typeface="Lato"/>
                <a:cs typeface="Arial"/>
              </a:rPr>
              <a:t>Displacement: 4.2CC</a:t>
            </a:r>
            <a:br>
              <a:rPr lang="en-CA" sz="1200">
                <a:latin typeface="Arial"/>
                <a:cs typeface="Arial"/>
              </a:rPr>
            </a:br>
            <a:r>
              <a:rPr lang="en-CA" sz="1200" b="0" i="0">
                <a:solidFill>
                  <a:srgbClr val="000000"/>
                </a:solidFill>
                <a:effectLst/>
                <a:highlight>
                  <a:srgbClr val="FFFFFF"/>
                </a:highlight>
                <a:latin typeface="Arial"/>
                <a:ea typeface="Lato"/>
                <a:cs typeface="Arial"/>
              </a:rPr>
              <a:t>Cylinder Diameter: 13mm</a:t>
            </a:r>
            <a:br>
              <a:rPr lang="en-CA" sz="1200">
                <a:latin typeface="Arial"/>
                <a:cs typeface="Arial"/>
              </a:rPr>
            </a:br>
            <a:r>
              <a:rPr lang="en-CA" sz="1200" b="0" i="0">
                <a:solidFill>
                  <a:srgbClr val="000000"/>
                </a:solidFill>
                <a:effectLst/>
                <a:highlight>
                  <a:srgbClr val="FFFFFF"/>
                </a:highlight>
                <a:latin typeface="Arial"/>
                <a:ea typeface="Lato"/>
                <a:cs typeface="Arial"/>
              </a:rPr>
              <a:t>Stroke: 16mm</a:t>
            </a:r>
            <a:br>
              <a:rPr lang="en-CA" sz="1200">
                <a:latin typeface="Arial"/>
                <a:cs typeface="Arial"/>
              </a:rPr>
            </a:br>
            <a:r>
              <a:rPr lang="en-CA" sz="1200" b="0" i="0">
                <a:solidFill>
                  <a:srgbClr val="000000"/>
                </a:solidFill>
                <a:effectLst/>
                <a:highlight>
                  <a:srgbClr val="FFFFFF"/>
                </a:highlight>
                <a:latin typeface="Arial"/>
                <a:ea typeface="Lato"/>
                <a:cs typeface="Arial"/>
              </a:rPr>
              <a:t>Cooling Method: Air-cooled</a:t>
            </a:r>
            <a:br>
              <a:rPr lang="en-CA" sz="1200">
                <a:latin typeface="Arial"/>
                <a:cs typeface="Arial"/>
              </a:rPr>
            </a:br>
            <a:r>
              <a:rPr lang="en-CA" sz="1200" b="0" i="0">
                <a:solidFill>
                  <a:srgbClr val="000000"/>
                </a:solidFill>
                <a:effectLst/>
                <a:highlight>
                  <a:srgbClr val="FFFFFF"/>
                </a:highlight>
                <a:latin typeface="Arial"/>
                <a:ea typeface="Lato"/>
                <a:cs typeface="Arial"/>
              </a:rPr>
              <a:t>Starting Method: Electric Drill Start/Manual Start</a:t>
            </a:r>
            <a:br>
              <a:rPr lang="en-CA" sz="1200">
                <a:latin typeface="Arial"/>
                <a:cs typeface="Arial"/>
              </a:rPr>
            </a:br>
            <a:r>
              <a:rPr lang="en-CA" sz="1200" b="0" i="0">
                <a:solidFill>
                  <a:srgbClr val="000000"/>
                </a:solidFill>
                <a:effectLst/>
                <a:highlight>
                  <a:srgbClr val="FFFFFF"/>
                </a:highlight>
                <a:latin typeface="Arial"/>
                <a:ea typeface="Lato"/>
                <a:cs typeface="Arial"/>
              </a:rPr>
              <a:t>Ignition Method: CDI Electronic Ignition</a:t>
            </a:r>
            <a:br>
              <a:rPr lang="en-CA" sz="1200">
                <a:latin typeface="Arial"/>
                <a:cs typeface="Arial"/>
              </a:rPr>
            </a:br>
            <a:r>
              <a:rPr lang="en-CA" sz="1200" b="0" i="0">
                <a:solidFill>
                  <a:srgbClr val="000000"/>
                </a:solidFill>
                <a:effectLst/>
                <a:highlight>
                  <a:srgbClr val="FFFFFF"/>
                </a:highlight>
                <a:latin typeface="Arial"/>
                <a:ea typeface="Lato"/>
                <a:cs typeface="Arial"/>
              </a:rPr>
              <a:t>Spark Plug Type: 3/16-40-inch Threaded Spark Plug</a:t>
            </a:r>
            <a:br>
              <a:rPr lang="en-CA" sz="1200">
                <a:latin typeface="Arial"/>
                <a:cs typeface="Arial"/>
              </a:rPr>
            </a:br>
            <a:r>
              <a:rPr lang="en-CA" sz="1200" b="0" i="0">
                <a:solidFill>
                  <a:srgbClr val="000000"/>
                </a:solidFill>
                <a:effectLst/>
                <a:highlight>
                  <a:srgbClr val="FFFFFF"/>
                </a:highlight>
                <a:latin typeface="Arial"/>
                <a:ea typeface="Lato"/>
                <a:cs typeface="Arial"/>
              </a:rPr>
              <a:t>Lubrication Method: Mixed/Splash Lubrication (Gasoline/Oil=25/1)</a:t>
            </a:r>
            <a:br>
              <a:rPr lang="en-CA" sz="1200">
                <a:latin typeface="Arial"/>
                <a:cs typeface="Arial"/>
              </a:rPr>
            </a:br>
            <a:r>
              <a:rPr lang="en-CA" sz="1200" b="0" i="0">
                <a:solidFill>
                  <a:srgbClr val="000000"/>
                </a:solidFill>
                <a:effectLst/>
                <a:highlight>
                  <a:srgbClr val="FFFFFF"/>
                </a:highlight>
                <a:latin typeface="Arial"/>
                <a:ea typeface="Lato"/>
                <a:cs typeface="Arial"/>
              </a:rPr>
              <a:t>Fuel: 95# Gasoline</a:t>
            </a:r>
            <a:br>
              <a:rPr lang="en-CA" sz="1200">
                <a:latin typeface="Arial"/>
                <a:cs typeface="Arial"/>
              </a:rPr>
            </a:br>
            <a:r>
              <a:rPr lang="en-CA" sz="1200" b="0" i="0">
                <a:solidFill>
                  <a:srgbClr val="000000"/>
                </a:solidFill>
                <a:effectLst/>
                <a:highlight>
                  <a:srgbClr val="FFFFFF"/>
                </a:highlight>
                <a:latin typeface="Arial"/>
                <a:ea typeface="Lato"/>
                <a:cs typeface="Arial"/>
              </a:rPr>
              <a:t>Oil: 2T Oil</a:t>
            </a:r>
            <a:br>
              <a:rPr lang="en-CA" sz="1200">
                <a:latin typeface="Arial"/>
                <a:cs typeface="Arial"/>
              </a:rPr>
            </a:br>
            <a:r>
              <a:rPr lang="en-CA" sz="1200" b="0" i="0">
                <a:solidFill>
                  <a:srgbClr val="000000"/>
                </a:solidFill>
                <a:effectLst/>
                <a:highlight>
                  <a:srgbClr val="FFFFFF"/>
                </a:highlight>
                <a:latin typeface="Arial"/>
                <a:ea typeface="Lato"/>
                <a:cs typeface="Arial"/>
              </a:rPr>
              <a:t>Starting Power Battery: 4.5V AA Battery*3 (Not Included)</a:t>
            </a:r>
            <a:br>
              <a:rPr lang="en-CA" sz="1200">
                <a:latin typeface="Arial"/>
                <a:cs typeface="Arial"/>
              </a:rPr>
            </a:br>
            <a:r>
              <a:rPr lang="en-CA" sz="1200" b="0" i="0">
                <a:solidFill>
                  <a:srgbClr val="000000"/>
                </a:solidFill>
                <a:effectLst/>
                <a:highlight>
                  <a:srgbClr val="FFFFFF"/>
                </a:highlight>
                <a:latin typeface="Arial"/>
                <a:ea typeface="Lato"/>
                <a:cs typeface="Arial"/>
              </a:rPr>
              <a:t>Product Weight: 1300g</a:t>
            </a:r>
            <a:br>
              <a:rPr lang="en-CA" sz="1200">
                <a:latin typeface="Arial"/>
                <a:cs typeface="Arial"/>
              </a:rPr>
            </a:br>
            <a:r>
              <a:rPr lang="en-CA" sz="1200" b="0" i="0">
                <a:solidFill>
                  <a:srgbClr val="000000"/>
                </a:solidFill>
                <a:effectLst/>
                <a:highlight>
                  <a:srgbClr val="FFFFFF"/>
                </a:highlight>
                <a:latin typeface="Arial"/>
                <a:ea typeface="Lato"/>
                <a:cs typeface="Arial"/>
              </a:rPr>
              <a:t>Product Dimensions: 12 x 9 x 11cm</a:t>
            </a:r>
            <a:endParaRPr lang="en-CA" sz="1200">
              <a:solidFill>
                <a:srgbClr val="000000"/>
              </a:solidFill>
              <a:highlight>
                <a:srgbClr val="FFFFFF"/>
              </a:highlight>
              <a:latin typeface="Arial"/>
              <a:ea typeface="Lato"/>
              <a:cs typeface="Arial"/>
            </a:endParaRPr>
          </a:p>
          <a:p>
            <a:endParaRPr lang="en-CA" sz="1200">
              <a:latin typeface="Arial"/>
              <a:cs typeface="Arial"/>
            </a:endParaRPr>
          </a:p>
          <a:p>
            <a:r>
              <a:rPr lang="en-CA" sz="1200" b="1">
                <a:highlight>
                  <a:srgbClr val="FFFFFF"/>
                </a:highlight>
                <a:latin typeface="Arial"/>
                <a:cs typeface="Arial"/>
              </a:rPr>
              <a:t>Fuel Operated</a:t>
            </a:r>
            <a:br>
              <a:rPr lang="en-CA" sz="1200">
                <a:latin typeface="Arial"/>
                <a:cs typeface="Arial"/>
              </a:rPr>
            </a:br>
            <a:endParaRPr lang="en-CA" sz="1200">
              <a:solidFill>
                <a:srgbClr val="000000"/>
              </a:solidFill>
              <a:highlight>
                <a:srgbClr val="FFFFFF"/>
              </a:highlight>
              <a:latin typeface="Arial"/>
              <a:cs typeface="Arial"/>
            </a:endParaRPr>
          </a:p>
        </p:txBody>
      </p:sp>
      <p:sp>
        <p:nvSpPr>
          <p:cNvPr id="7" name="TextBox 6">
            <a:extLst>
              <a:ext uri="{FF2B5EF4-FFF2-40B4-BE49-F238E27FC236}">
                <a16:creationId xmlns:a16="http://schemas.microsoft.com/office/drawing/2014/main" id="{F1C16A51-A404-69B2-1544-3BDBDBDF0B2D}"/>
              </a:ext>
            </a:extLst>
          </p:cNvPr>
          <p:cNvSpPr txBox="1"/>
          <p:nvPr/>
        </p:nvSpPr>
        <p:spPr>
          <a:xfrm>
            <a:off x="8427488" y="1244436"/>
            <a:ext cx="1642379" cy="307777"/>
          </a:xfrm>
          <a:prstGeom prst="rect">
            <a:avLst/>
          </a:prstGeom>
          <a:noFill/>
        </p:spPr>
        <p:txBody>
          <a:bodyPr wrap="square" rtlCol="0">
            <a:spAutoFit/>
          </a:bodyPr>
          <a:lstStyle/>
          <a:p>
            <a:pPr algn="ctr"/>
            <a:r>
              <a:rPr lang="en-US" sz="1400" b="1">
                <a:latin typeface="Arial" panose="020B0604020202020204" pitchFamily="34" charset="0"/>
                <a:cs typeface="Arial" panose="020B0604020202020204" pitchFamily="34" charset="0"/>
              </a:rPr>
              <a:t>Specifications</a:t>
            </a:r>
          </a:p>
        </p:txBody>
      </p:sp>
      <p:sp>
        <p:nvSpPr>
          <p:cNvPr id="9" name="Title 1">
            <a:extLst>
              <a:ext uri="{FF2B5EF4-FFF2-40B4-BE49-F238E27FC236}">
                <a16:creationId xmlns:a16="http://schemas.microsoft.com/office/drawing/2014/main" id="{F3C5E951-B07C-4D0E-AAAB-C22D45B0AC8A}"/>
              </a:ext>
            </a:extLst>
          </p:cNvPr>
          <p:cNvSpPr>
            <a:spLocks noGrp="1"/>
          </p:cNvSpPr>
          <p:nvPr>
            <p:ph type="title"/>
          </p:nvPr>
        </p:nvSpPr>
        <p:spPr>
          <a:xfrm>
            <a:off x="695754" y="394954"/>
            <a:ext cx="10515600" cy="779378"/>
          </a:xfrm>
        </p:spPr>
        <p:txBody>
          <a:bodyPr/>
          <a:lstStyle/>
          <a:p>
            <a:pPr marL="0" indent="0">
              <a:buNone/>
            </a:pPr>
            <a:r>
              <a:rPr lang="en-US" sz="4400" b="1"/>
              <a:t>Internal Combustion Engines</a:t>
            </a:r>
          </a:p>
        </p:txBody>
      </p:sp>
      <p:pic>
        <p:nvPicPr>
          <p:cNvPr id="27650" name="Picture 2" descr="RETROL R33 Evolution 4.2CC Mini V2 Engine OHV V-Twin Motorcycle Engine Double-cylinder Four-stroke Gasoline Engine Internal Combustion Engine Model">
            <a:extLst>
              <a:ext uri="{FF2B5EF4-FFF2-40B4-BE49-F238E27FC236}">
                <a16:creationId xmlns:a16="http://schemas.microsoft.com/office/drawing/2014/main" id="{23F353B0-FBC6-70FD-AD9D-4AF77BC50F63}"/>
              </a:ext>
            </a:extLst>
          </p:cNvPr>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654037" y="2048176"/>
            <a:ext cx="3761232" cy="3761232"/>
          </a:xfrm>
          <a:prstGeom prst="rect">
            <a:avLst/>
          </a:prstGeom>
          <a:noFill/>
          <a:extLst>
            <a:ext uri="{909E8E84-426E-40DD-AFC4-6F175D3DCCD1}">
              <a14:hiddenFill xmlns:a14="http://schemas.microsoft.com/office/drawing/2010/main">
                <a:solidFill>
                  <a:srgbClr val="FFFFFF"/>
                </a:solidFill>
              </a14:hiddenFill>
            </a:ext>
          </a:extLst>
        </p:spPr>
      </p:pic>
      <p:pic>
        <p:nvPicPr>
          <p:cNvPr id="27654" name="Picture 6" descr="RETROL R33 Evolution 4.2CC Mini V2 Engine OHV V-Twin Motorcycle Engine Double-cylinder Four-stroke Gasoline Engine Internal Combustion Engine Model">
            <a:extLst>
              <a:ext uri="{FF2B5EF4-FFF2-40B4-BE49-F238E27FC236}">
                <a16:creationId xmlns:a16="http://schemas.microsoft.com/office/drawing/2014/main" id="{BDAA4247-53D3-891B-83FF-2FE5726491E7}"/>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4584191" y="1869366"/>
            <a:ext cx="3579737" cy="3940042"/>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a:extLst>
              <a:ext uri="{FF2B5EF4-FFF2-40B4-BE49-F238E27FC236}">
                <a16:creationId xmlns:a16="http://schemas.microsoft.com/office/drawing/2014/main" id="{31431AC8-5C3C-AAF7-419A-1771ACFAB321}"/>
              </a:ext>
            </a:extLst>
          </p:cNvPr>
          <p:cNvPicPr>
            <a:picLocks noChangeAspect="1" noChangeArrowheads="1"/>
          </p:cNvPicPr>
          <p:nvPr/>
        </p:nvPicPr>
        <p:blipFill>
          <a:blip r:embed="rId4" cstate="email">
            <a:extLst>
              <a:ext uri="{BEBA8EAE-BF5A-486C-A8C5-ECC9F3942E4B}">
                <a14:imgProps xmlns:a14="http://schemas.microsoft.com/office/drawing/2010/main">
                  <a14:imgLayer r:embed="rId5">
                    <a14:imgEffect>
                      <a14:sharpenSoften amount="-26000"/>
                    </a14:imgEffect>
                    <a14:imgEffect>
                      <a14:colorTemperature colorTemp="6819"/>
                    </a14:imgEffect>
                    <a14:imgEffect>
                      <a14:saturation sat="200000"/>
                    </a14:imgEffect>
                    <a14:imgEffect>
                      <a14:brightnessContrast bright="-16000" contrast="59000"/>
                    </a14:imgEffect>
                  </a14:imgLayer>
                </a14:imgProps>
              </a:ext>
              <a:ext uri="{28A0092B-C50C-407E-A947-70E740481C1C}">
                <a14:useLocalDpi xmlns:a14="http://schemas.microsoft.com/office/drawing/2010/main" val="0"/>
              </a:ext>
            </a:extLst>
          </a:blip>
          <a:srcRect/>
          <a:stretch>
            <a:fillRect/>
          </a:stretch>
        </p:blipFill>
        <p:spPr bwMode="auto">
          <a:xfrm>
            <a:off x="10322201" y="63305"/>
            <a:ext cx="1815785" cy="779378"/>
          </a:xfrm>
          <a:prstGeom prst="rect">
            <a:avLst/>
          </a:prstGeom>
          <a:gradFill>
            <a:gsLst>
              <a:gs pos="2000">
                <a:schemeClr val="accent1">
                  <a:lumMod val="45000"/>
                  <a:lumOff val="55000"/>
                </a:schemeClr>
              </a:gs>
              <a:gs pos="56000">
                <a:schemeClr val="accent1">
                  <a:lumMod val="30000"/>
                  <a:lumOff val="70000"/>
                </a:schemeClr>
              </a:gs>
            </a:gsLst>
            <a:lin ang="5400000" scaled="1"/>
          </a:gradFill>
        </p:spPr>
      </p:pic>
      <p:sp>
        <p:nvSpPr>
          <p:cNvPr id="12" name="TextBox 11">
            <a:extLst>
              <a:ext uri="{FF2B5EF4-FFF2-40B4-BE49-F238E27FC236}">
                <a16:creationId xmlns:a16="http://schemas.microsoft.com/office/drawing/2014/main" id="{E69E7420-A2B0-3933-DB3A-0D1FCDD02102}"/>
              </a:ext>
            </a:extLst>
          </p:cNvPr>
          <p:cNvSpPr txBox="1"/>
          <p:nvPr/>
        </p:nvSpPr>
        <p:spPr>
          <a:xfrm>
            <a:off x="0" y="0"/>
            <a:ext cx="646176" cy="369332"/>
          </a:xfrm>
          <a:prstGeom prst="rect">
            <a:avLst/>
          </a:prstGeom>
          <a:solidFill>
            <a:schemeClr val="accent2"/>
          </a:solidFill>
        </p:spPr>
        <p:txBody>
          <a:bodyPr wrap="square" rtlCol="0">
            <a:spAutoFit/>
          </a:bodyPr>
          <a:lstStyle/>
          <a:p>
            <a:r>
              <a:rPr lang="en-US" b="1" dirty="0"/>
              <a:t>5/6</a:t>
            </a:r>
          </a:p>
        </p:txBody>
      </p:sp>
      <p:sp>
        <p:nvSpPr>
          <p:cNvPr id="10" name="Content Placeholder 2">
            <a:extLst>
              <a:ext uri="{FF2B5EF4-FFF2-40B4-BE49-F238E27FC236}">
                <a16:creationId xmlns:a16="http://schemas.microsoft.com/office/drawing/2014/main" id="{F772A289-4E71-E317-E949-441F74B6EFAF}"/>
              </a:ext>
            </a:extLst>
          </p:cNvPr>
          <p:cNvSpPr txBox="1">
            <a:spLocks/>
          </p:cNvSpPr>
          <p:nvPr/>
        </p:nvSpPr>
        <p:spPr>
          <a:xfrm>
            <a:off x="264041" y="1050400"/>
            <a:ext cx="8096863" cy="627523"/>
          </a:xfrm>
          <a:prstGeom prst="rect">
            <a:avLst/>
          </a:prstGeom>
        </p:spPr>
        <p:txBody>
          <a:bodyPr vert="horz" lIns="91440" tIns="45720" rIns="91440" bIns="45720" rtlCol="0" anchor="t">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lvl="1" indent="0" algn="ctr">
              <a:buFont typeface="Arial" panose="020B0604020202020204" pitchFamily="34" charset="0"/>
              <a:buNone/>
            </a:pPr>
            <a:r>
              <a:rPr lang="en-US" sz="2000" b="1">
                <a:solidFill>
                  <a:srgbClr val="0000CC"/>
                </a:solidFill>
                <a:latin typeface="+mj-lt"/>
              </a:rPr>
              <a:t>Working Scaled Model: Multi Cylinder 4 Stroke T, &amp; V shaped engines-Fuel (V2, V4, V8 also available) (Gasoline)</a:t>
            </a:r>
          </a:p>
          <a:p>
            <a:pPr marL="457200" lvl="1" indent="0" algn="ctr">
              <a:buFont typeface="Arial" panose="020B0604020202020204" pitchFamily="34" charset="0"/>
              <a:buNone/>
            </a:pPr>
            <a:endParaRPr lang="en-US" sz="2000" b="1">
              <a:solidFill>
                <a:srgbClr val="0000CC"/>
              </a:solidFill>
              <a:latin typeface="+mj-lt"/>
              <a:cs typeface="Aharoni" panose="02010803020104030203" pitchFamily="2" charset="-79"/>
            </a:endParaRPr>
          </a:p>
          <a:p>
            <a:pPr marL="457200" lvl="1" indent="0" algn="ctr">
              <a:buFont typeface="Arial" panose="020B0604020202020204" pitchFamily="34" charset="0"/>
              <a:buNone/>
            </a:pPr>
            <a:endParaRPr lang="en-US" sz="2000" b="1">
              <a:solidFill>
                <a:srgbClr val="0000CC"/>
              </a:solidFill>
              <a:latin typeface="+mj-lt"/>
              <a:cs typeface="Aharoni" panose="02010803020104030203" pitchFamily="2" charset="-79"/>
            </a:endParaRPr>
          </a:p>
        </p:txBody>
      </p:sp>
    </p:spTree>
    <p:extLst>
      <p:ext uri="{BB962C8B-B14F-4D97-AF65-F5344CB8AC3E}">
        <p14:creationId xmlns:p14="http://schemas.microsoft.com/office/powerpoint/2010/main" val="25130352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AE52FDCB-EDAA-534F-C065-5D3DE88CF2E0}"/>
              </a:ext>
            </a:extLst>
          </p:cNvPr>
          <p:cNvSpPr txBox="1"/>
          <p:nvPr/>
        </p:nvSpPr>
        <p:spPr>
          <a:xfrm>
            <a:off x="4189068" y="6595393"/>
            <a:ext cx="3813865" cy="230832"/>
          </a:xfrm>
          <a:prstGeom prst="rect">
            <a:avLst/>
          </a:prstGeom>
          <a:noFill/>
        </p:spPr>
        <p:txBody>
          <a:bodyPr wrap="none" rtlCol="0">
            <a:spAutoFit/>
          </a:bodyPr>
          <a:lstStyle/>
          <a:p>
            <a:r>
              <a:rPr lang="en-CA" sz="900" b="0" i="0">
                <a:solidFill>
                  <a:srgbClr val="002060"/>
                </a:solidFill>
                <a:effectLst/>
                <a:latin typeface="Arial" panose="020B0604020202020204" pitchFamily="34" charset="0"/>
                <a:cs typeface="Arial" panose="020B0604020202020204" pitchFamily="34" charset="0"/>
              </a:rPr>
              <a:t>Edu-Tek </a:t>
            </a:r>
            <a:r>
              <a:rPr lang="en-CA" sz="900" b="0" i="0" err="1">
                <a:solidFill>
                  <a:srgbClr val="002060"/>
                </a:solidFill>
                <a:effectLst/>
                <a:latin typeface="Arial" panose="020B0604020202020204" pitchFamily="34" charset="0"/>
                <a:cs typeface="Arial" panose="020B0604020202020204" pitchFamily="34" charset="0"/>
              </a:rPr>
              <a:t>Equipments</a:t>
            </a:r>
            <a:r>
              <a:rPr lang="en-CA" sz="900" b="0" i="0">
                <a:solidFill>
                  <a:srgbClr val="002060"/>
                </a:solidFill>
                <a:effectLst/>
                <a:latin typeface="Arial" panose="020B0604020202020204" pitchFamily="34" charset="0"/>
                <a:cs typeface="Arial" panose="020B0604020202020204" pitchFamily="34" charset="0"/>
              </a:rPr>
              <a:t> India Private Limited - 2024 - All Rights Reserved</a:t>
            </a:r>
          </a:p>
        </p:txBody>
      </p:sp>
      <p:sp>
        <p:nvSpPr>
          <p:cNvPr id="9" name="Title 1">
            <a:extLst>
              <a:ext uri="{FF2B5EF4-FFF2-40B4-BE49-F238E27FC236}">
                <a16:creationId xmlns:a16="http://schemas.microsoft.com/office/drawing/2014/main" id="{F3C5E951-B07C-4D0E-AAAB-C22D45B0AC8A}"/>
              </a:ext>
            </a:extLst>
          </p:cNvPr>
          <p:cNvSpPr>
            <a:spLocks noGrp="1"/>
          </p:cNvSpPr>
          <p:nvPr>
            <p:ph type="title"/>
          </p:nvPr>
        </p:nvSpPr>
        <p:spPr>
          <a:xfrm>
            <a:off x="695754" y="394954"/>
            <a:ext cx="10515600" cy="779378"/>
          </a:xfrm>
        </p:spPr>
        <p:txBody>
          <a:bodyPr/>
          <a:lstStyle/>
          <a:p>
            <a:pPr marL="0" indent="0">
              <a:buNone/>
            </a:pPr>
            <a:r>
              <a:rPr lang="en-US" sz="4400" b="1"/>
              <a:t>Internal Combustion Engines</a:t>
            </a:r>
          </a:p>
        </p:txBody>
      </p:sp>
      <p:pic>
        <p:nvPicPr>
          <p:cNvPr id="6" name="4.2CC Mini V2 Engine OHV V-Twin Motorcycle Engine Double-cylinder Four-stroke Gasoline Engine v1">
            <a:hlinkClick r:id="" action="ppaction://media"/>
            <a:extLst>
              <a:ext uri="{FF2B5EF4-FFF2-40B4-BE49-F238E27FC236}">
                <a16:creationId xmlns:a16="http://schemas.microsoft.com/office/drawing/2014/main" id="{13E562DB-10D9-4ECE-E078-D78223829140}"/>
              </a:ext>
            </a:extLst>
          </p:cNvPr>
          <p:cNvPicPr>
            <a:picLocks/>
          </p:cNvPicPr>
          <p:nvPr>
            <a:videoFile r:link="rId2"/>
            <p:extLst>
              <p:ext uri="{DAA4B4D4-6D71-4841-9C94-3DE7FCFB9230}">
                <p14:media xmlns:p14="http://schemas.microsoft.com/office/powerpoint/2010/main" r:embed="rId1"/>
              </p:ext>
            </p:extLst>
          </p:nvPr>
        </p:nvPicPr>
        <p:blipFill rotWithShape="1">
          <a:blip r:embed="rId4"/>
          <a:srcRect t="4854"/>
          <a:stretch/>
        </p:blipFill>
        <p:spPr>
          <a:xfrm>
            <a:off x="1056000" y="1774092"/>
            <a:ext cx="10080000" cy="4320000"/>
          </a:xfrm>
          <a:prstGeom prst="rect">
            <a:avLst/>
          </a:prstGeom>
        </p:spPr>
      </p:pic>
      <p:pic>
        <p:nvPicPr>
          <p:cNvPr id="3" name="Picture 2">
            <a:extLst>
              <a:ext uri="{FF2B5EF4-FFF2-40B4-BE49-F238E27FC236}">
                <a16:creationId xmlns:a16="http://schemas.microsoft.com/office/drawing/2014/main" id="{247B117F-B8E4-F3D0-1FD7-EFF611A9C6E5}"/>
              </a:ext>
            </a:extLst>
          </p:cNvPr>
          <p:cNvPicPr>
            <a:picLocks noChangeAspect="1" noChangeArrowheads="1"/>
          </p:cNvPicPr>
          <p:nvPr/>
        </p:nvPicPr>
        <p:blipFill>
          <a:blip r:embed="rId5" cstate="email">
            <a:extLst>
              <a:ext uri="{BEBA8EAE-BF5A-486C-A8C5-ECC9F3942E4B}">
                <a14:imgProps xmlns:a14="http://schemas.microsoft.com/office/drawing/2010/main">
                  <a14:imgLayer r:embed="rId6">
                    <a14:imgEffect>
                      <a14:sharpenSoften amount="-26000"/>
                    </a14:imgEffect>
                    <a14:imgEffect>
                      <a14:colorTemperature colorTemp="6819"/>
                    </a14:imgEffect>
                    <a14:imgEffect>
                      <a14:saturation sat="200000"/>
                    </a14:imgEffect>
                    <a14:imgEffect>
                      <a14:brightnessContrast bright="-16000" contrast="59000"/>
                    </a14:imgEffect>
                  </a14:imgLayer>
                </a14:imgProps>
              </a:ext>
              <a:ext uri="{28A0092B-C50C-407E-A947-70E740481C1C}">
                <a14:useLocalDpi xmlns:a14="http://schemas.microsoft.com/office/drawing/2010/main" val="0"/>
              </a:ext>
            </a:extLst>
          </a:blip>
          <a:srcRect/>
          <a:stretch>
            <a:fillRect/>
          </a:stretch>
        </p:blipFill>
        <p:spPr bwMode="auto">
          <a:xfrm>
            <a:off x="10322201" y="63305"/>
            <a:ext cx="1815785" cy="779378"/>
          </a:xfrm>
          <a:prstGeom prst="rect">
            <a:avLst/>
          </a:prstGeom>
          <a:gradFill>
            <a:gsLst>
              <a:gs pos="2000">
                <a:schemeClr val="accent1">
                  <a:lumMod val="45000"/>
                  <a:lumOff val="55000"/>
                </a:schemeClr>
              </a:gs>
              <a:gs pos="56000">
                <a:schemeClr val="accent1">
                  <a:lumMod val="30000"/>
                  <a:lumOff val="70000"/>
                </a:schemeClr>
              </a:gs>
            </a:gsLst>
            <a:lin ang="5400000" scaled="1"/>
          </a:gradFill>
        </p:spPr>
      </p:pic>
      <p:sp>
        <p:nvSpPr>
          <p:cNvPr id="7" name="TextBox 6">
            <a:extLst>
              <a:ext uri="{FF2B5EF4-FFF2-40B4-BE49-F238E27FC236}">
                <a16:creationId xmlns:a16="http://schemas.microsoft.com/office/drawing/2014/main" id="{CD7C0640-0511-4604-8ED9-7E8375768F65}"/>
              </a:ext>
            </a:extLst>
          </p:cNvPr>
          <p:cNvSpPr txBox="1"/>
          <p:nvPr/>
        </p:nvSpPr>
        <p:spPr>
          <a:xfrm>
            <a:off x="0" y="0"/>
            <a:ext cx="646176" cy="369332"/>
          </a:xfrm>
          <a:prstGeom prst="rect">
            <a:avLst/>
          </a:prstGeom>
          <a:solidFill>
            <a:schemeClr val="accent2"/>
          </a:solidFill>
        </p:spPr>
        <p:txBody>
          <a:bodyPr wrap="square" rtlCol="0">
            <a:spAutoFit/>
          </a:bodyPr>
          <a:lstStyle/>
          <a:p>
            <a:r>
              <a:rPr lang="en-US" b="1" dirty="0"/>
              <a:t>6/6</a:t>
            </a:r>
          </a:p>
        </p:txBody>
      </p:sp>
      <p:sp>
        <p:nvSpPr>
          <p:cNvPr id="11" name="Content Placeholder 2">
            <a:extLst>
              <a:ext uri="{FF2B5EF4-FFF2-40B4-BE49-F238E27FC236}">
                <a16:creationId xmlns:a16="http://schemas.microsoft.com/office/drawing/2014/main" id="{29D92613-713A-5BDA-50E8-3429A618DC91}"/>
              </a:ext>
            </a:extLst>
          </p:cNvPr>
          <p:cNvSpPr txBox="1">
            <a:spLocks/>
          </p:cNvSpPr>
          <p:nvPr/>
        </p:nvSpPr>
        <p:spPr>
          <a:xfrm>
            <a:off x="264041" y="1050400"/>
            <a:ext cx="8096863" cy="627523"/>
          </a:xfrm>
          <a:prstGeom prst="rect">
            <a:avLst/>
          </a:prstGeom>
        </p:spPr>
        <p:txBody>
          <a:bodyPr vert="horz" lIns="91440" tIns="45720" rIns="91440" bIns="45720" rtlCol="0" anchor="t">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lvl="1" indent="0" algn="ctr">
              <a:buFont typeface="Arial" panose="020B0604020202020204" pitchFamily="34" charset="0"/>
              <a:buNone/>
            </a:pPr>
            <a:r>
              <a:rPr lang="en-US" sz="2000" b="1">
                <a:solidFill>
                  <a:srgbClr val="0000CC"/>
                </a:solidFill>
                <a:latin typeface="+mj-lt"/>
              </a:rPr>
              <a:t>Working Scaled Model: Multi Cylinder 4 Stroke T, &amp; V shaped engines-Fuel (V2, V4, V8 also available) (Gasoline)</a:t>
            </a:r>
          </a:p>
          <a:p>
            <a:pPr marL="457200" lvl="1" indent="0" algn="ctr">
              <a:buFont typeface="Arial" panose="020B0604020202020204" pitchFamily="34" charset="0"/>
              <a:buNone/>
            </a:pPr>
            <a:endParaRPr lang="en-US" sz="2000" b="1">
              <a:solidFill>
                <a:srgbClr val="0000CC"/>
              </a:solidFill>
              <a:latin typeface="+mj-lt"/>
              <a:cs typeface="Aharoni" panose="02010803020104030203" pitchFamily="2" charset="-79"/>
            </a:endParaRPr>
          </a:p>
          <a:p>
            <a:pPr marL="457200" lvl="1" indent="0" algn="ctr">
              <a:buFont typeface="Arial" panose="020B0604020202020204" pitchFamily="34" charset="0"/>
              <a:buNone/>
            </a:pPr>
            <a:endParaRPr lang="en-US" sz="2000" b="1">
              <a:solidFill>
                <a:srgbClr val="0000CC"/>
              </a:solidFill>
              <a:latin typeface="+mj-lt"/>
              <a:cs typeface="Aharoni" panose="02010803020104030203" pitchFamily="2" charset="-79"/>
            </a:endParaRPr>
          </a:p>
        </p:txBody>
      </p:sp>
    </p:spTree>
    <p:extLst>
      <p:ext uri="{BB962C8B-B14F-4D97-AF65-F5344CB8AC3E}">
        <p14:creationId xmlns:p14="http://schemas.microsoft.com/office/powerpoint/2010/main" val="18704862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0884"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0971E08-8F83-F33B-F256-23411E4C7274}"/>
              </a:ext>
            </a:extLst>
          </p:cNvPr>
          <p:cNvSpPr>
            <a:spLocks noGrp="1"/>
          </p:cNvSpPr>
          <p:nvPr>
            <p:ph idx="1"/>
          </p:nvPr>
        </p:nvSpPr>
        <p:spPr>
          <a:xfrm>
            <a:off x="-54147" y="1056429"/>
            <a:ext cx="9967197" cy="617036"/>
          </a:xfrm>
        </p:spPr>
        <p:txBody>
          <a:bodyPr vert="horz" lIns="91440" tIns="45720" rIns="91440" bIns="45720" rtlCol="0" anchor="t">
            <a:noAutofit/>
          </a:bodyPr>
          <a:lstStyle/>
          <a:p>
            <a:pPr marL="457200" lvl="1" indent="0" algn="ctr">
              <a:buNone/>
            </a:pPr>
            <a:r>
              <a:rPr lang="en-US" sz="2000" b="1">
                <a:solidFill>
                  <a:srgbClr val="0000CC"/>
                </a:solidFill>
                <a:latin typeface="Aptos"/>
                <a:ea typeface="+mn-lt"/>
                <a:cs typeface="+mn-lt"/>
              </a:rPr>
              <a:t>Working Scaled Model:</a:t>
            </a:r>
            <a:r>
              <a:rPr lang="en-US" sz="2000" b="1">
                <a:solidFill>
                  <a:srgbClr val="0000CC"/>
                </a:solidFill>
                <a:latin typeface="Aptos"/>
              </a:rPr>
              <a:t> Multi Cylinder 4 Stroke–Electricity based (Mimicking Diesel)</a:t>
            </a:r>
            <a:endParaRPr lang="en-US" sz="2000" b="1">
              <a:latin typeface="Aptos"/>
            </a:endParaRPr>
          </a:p>
          <a:p>
            <a:pPr marL="457200" lvl="1" indent="0" algn="ctr">
              <a:buNone/>
            </a:pPr>
            <a:endParaRPr lang="en-US" sz="2000" b="1">
              <a:solidFill>
                <a:srgbClr val="0000CC"/>
              </a:solidFill>
              <a:latin typeface="Aptos"/>
              <a:cs typeface="Aharoni" panose="02010803020104030203" pitchFamily="2" charset="-79"/>
            </a:endParaRPr>
          </a:p>
        </p:txBody>
      </p:sp>
      <p:sp>
        <p:nvSpPr>
          <p:cNvPr id="5" name="TextBox 4">
            <a:extLst>
              <a:ext uri="{FF2B5EF4-FFF2-40B4-BE49-F238E27FC236}">
                <a16:creationId xmlns:a16="http://schemas.microsoft.com/office/drawing/2014/main" id="{AE52FDCB-EDAA-534F-C065-5D3DE88CF2E0}"/>
              </a:ext>
            </a:extLst>
          </p:cNvPr>
          <p:cNvSpPr txBox="1"/>
          <p:nvPr/>
        </p:nvSpPr>
        <p:spPr>
          <a:xfrm>
            <a:off x="4259408" y="6370309"/>
            <a:ext cx="3813865" cy="230832"/>
          </a:xfrm>
          <a:prstGeom prst="rect">
            <a:avLst/>
          </a:prstGeom>
          <a:noFill/>
        </p:spPr>
        <p:txBody>
          <a:bodyPr wrap="none" rtlCol="0">
            <a:spAutoFit/>
          </a:bodyPr>
          <a:lstStyle/>
          <a:p>
            <a:r>
              <a:rPr lang="en-CA" sz="900" b="0" i="0">
                <a:solidFill>
                  <a:srgbClr val="002060"/>
                </a:solidFill>
                <a:effectLst/>
                <a:latin typeface="Arial" panose="020B0604020202020204" pitchFamily="34" charset="0"/>
                <a:cs typeface="Arial" panose="020B0604020202020204" pitchFamily="34" charset="0"/>
              </a:rPr>
              <a:t>Edu-Tek </a:t>
            </a:r>
            <a:r>
              <a:rPr lang="en-CA" sz="900" b="0" i="0" err="1">
                <a:solidFill>
                  <a:srgbClr val="002060"/>
                </a:solidFill>
                <a:effectLst/>
                <a:latin typeface="Arial" panose="020B0604020202020204" pitchFamily="34" charset="0"/>
                <a:cs typeface="Arial" panose="020B0604020202020204" pitchFamily="34" charset="0"/>
              </a:rPr>
              <a:t>Equipments</a:t>
            </a:r>
            <a:r>
              <a:rPr lang="en-CA" sz="900" b="0" i="0">
                <a:solidFill>
                  <a:srgbClr val="002060"/>
                </a:solidFill>
                <a:effectLst/>
                <a:latin typeface="Arial" panose="020B0604020202020204" pitchFamily="34" charset="0"/>
                <a:cs typeface="Arial" panose="020B0604020202020204" pitchFamily="34" charset="0"/>
              </a:rPr>
              <a:t> India Private Limited - 2024 - All Rights Reserved</a:t>
            </a:r>
          </a:p>
        </p:txBody>
      </p:sp>
      <p:sp>
        <p:nvSpPr>
          <p:cNvPr id="9" name="Title 1">
            <a:extLst>
              <a:ext uri="{FF2B5EF4-FFF2-40B4-BE49-F238E27FC236}">
                <a16:creationId xmlns:a16="http://schemas.microsoft.com/office/drawing/2014/main" id="{F3C5E951-B07C-4D0E-AAAB-C22D45B0AC8A}"/>
              </a:ext>
            </a:extLst>
          </p:cNvPr>
          <p:cNvSpPr>
            <a:spLocks noGrp="1"/>
          </p:cNvSpPr>
          <p:nvPr>
            <p:ph type="title"/>
          </p:nvPr>
        </p:nvSpPr>
        <p:spPr>
          <a:xfrm>
            <a:off x="695754" y="394954"/>
            <a:ext cx="10515600" cy="779378"/>
          </a:xfrm>
        </p:spPr>
        <p:txBody>
          <a:bodyPr/>
          <a:lstStyle/>
          <a:p>
            <a:pPr marL="0" indent="0">
              <a:buNone/>
            </a:pPr>
            <a:r>
              <a:rPr lang="en-US" sz="4400" b="1"/>
              <a:t>Internal Combustion Engines</a:t>
            </a:r>
          </a:p>
        </p:txBody>
      </p:sp>
      <p:pic>
        <p:nvPicPr>
          <p:cNvPr id="29698" name="Picture 2" descr="L4 Diesel Engine Model Kit that Works - Build Your Own Diesel Engine - TECHING 1: 10  Full Metal Mini L4 4 Cylinder Engine OHV Inline 4 Cylinder Engine Model Kit 300+PCS">
            <a:extLst>
              <a:ext uri="{FF2B5EF4-FFF2-40B4-BE49-F238E27FC236}">
                <a16:creationId xmlns:a16="http://schemas.microsoft.com/office/drawing/2014/main" id="{DAD90FFB-02CA-EDA9-8F48-19F3ED28051F}"/>
              </a:ext>
            </a:extLst>
          </p:cNvPr>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704324" y="1652404"/>
            <a:ext cx="3840560" cy="3840560"/>
          </a:xfrm>
          <a:prstGeom prst="rect">
            <a:avLst/>
          </a:prstGeom>
          <a:noFill/>
          <a:extLst>
            <a:ext uri="{909E8E84-426E-40DD-AFC4-6F175D3DCCD1}">
              <a14:hiddenFill xmlns:a14="http://schemas.microsoft.com/office/drawing/2010/main">
                <a:solidFill>
                  <a:srgbClr val="FFFFFF"/>
                </a:solidFill>
              </a14:hiddenFill>
            </a:ext>
          </a:extLst>
        </p:spPr>
      </p:pic>
      <p:pic>
        <p:nvPicPr>
          <p:cNvPr id="29700" name="Picture 4" descr="L4 Diesel Engine Model Kit that Works - Build Your Own Diesel Engine - TECHING 1: 10  Full Metal Mini L4 4 Cylinder Engine OHV Inline 4 Cylinder Engine Model Kit 300+PCS">
            <a:extLst>
              <a:ext uri="{FF2B5EF4-FFF2-40B4-BE49-F238E27FC236}">
                <a16:creationId xmlns:a16="http://schemas.microsoft.com/office/drawing/2014/main" id="{6B7A442C-F475-66A6-595B-DA653ABE3B7B}"/>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4712444" y="1652404"/>
            <a:ext cx="3840560" cy="384056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1E979EBF-B4D1-479E-90A4-5BEE4CB2854C}"/>
              </a:ext>
            </a:extLst>
          </p:cNvPr>
          <p:cNvSpPr txBox="1"/>
          <p:nvPr/>
        </p:nvSpPr>
        <p:spPr>
          <a:xfrm>
            <a:off x="8690084" y="1890925"/>
            <a:ext cx="3023615" cy="3970318"/>
          </a:xfrm>
          <a:prstGeom prst="rect">
            <a:avLst/>
          </a:prstGeom>
          <a:noFill/>
        </p:spPr>
        <p:txBody>
          <a:bodyPr wrap="square" lIns="91440" tIns="45720" rIns="91440" bIns="45720" rtlCol="0" anchor="t">
            <a:spAutoFit/>
          </a:bodyPr>
          <a:lstStyle/>
          <a:p>
            <a:r>
              <a:rPr lang="en-CA" sz="1200" b="0" i="0">
                <a:solidFill>
                  <a:srgbClr val="000000"/>
                </a:solidFill>
                <a:effectLst/>
                <a:highlight>
                  <a:srgbClr val="FFFFFF"/>
                </a:highlight>
                <a:latin typeface="Arial"/>
                <a:cs typeface="Arial"/>
              </a:rPr>
              <a:t>Material: Stainless Steel + Aluminum Alloy</a:t>
            </a:r>
            <a:br>
              <a:rPr lang="en-CA" sz="1200">
                <a:latin typeface="Arial"/>
                <a:cs typeface="Arial"/>
              </a:rPr>
            </a:br>
            <a:endParaRPr lang="en-CA" sz="1200" b="0" i="0">
              <a:solidFill>
                <a:srgbClr val="000000"/>
              </a:solidFill>
              <a:effectLst/>
              <a:highlight>
                <a:srgbClr val="FFFFFF"/>
              </a:highlight>
              <a:latin typeface="Arial"/>
              <a:cs typeface="Arial"/>
            </a:endParaRPr>
          </a:p>
          <a:p>
            <a:r>
              <a:rPr lang="en-CA" sz="1200" b="0" i="0">
                <a:solidFill>
                  <a:srgbClr val="000000"/>
                </a:solidFill>
                <a:effectLst/>
                <a:highlight>
                  <a:srgbClr val="FFFFFF"/>
                </a:highlight>
                <a:latin typeface="Arial"/>
                <a:cs typeface="Arial"/>
              </a:rPr>
              <a:t>Model: DM115</a:t>
            </a:r>
            <a:br>
              <a:rPr lang="en-CA" sz="1200">
                <a:latin typeface="Arial"/>
                <a:cs typeface="Arial"/>
              </a:rPr>
            </a:br>
            <a:r>
              <a:rPr lang="en-CA" sz="1200" b="0" i="0">
                <a:solidFill>
                  <a:srgbClr val="000000"/>
                </a:solidFill>
                <a:effectLst/>
                <a:highlight>
                  <a:srgbClr val="FFFFFF"/>
                </a:highlight>
                <a:latin typeface="Arial"/>
                <a:cs typeface="Arial"/>
              </a:rPr>
              <a:t>Coloring Process: Anodic Oxidation</a:t>
            </a:r>
            <a:br>
              <a:rPr lang="en-CA" sz="1200">
                <a:latin typeface="Arial"/>
                <a:cs typeface="Arial"/>
              </a:rPr>
            </a:br>
            <a:r>
              <a:rPr lang="en-CA" sz="1200" b="0" i="0">
                <a:solidFill>
                  <a:srgbClr val="000000"/>
                </a:solidFill>
                <a:effectLst/>
                <a:highlight>
                  <a:srgbClr val="FFFFFF"/>
                </a:highlight>
                <a:latin typeface="Arial"/>
                <a:cs typeface="Arial"/>
              </a:rPr>
              <a:t>Scale: 1/10</a:t>
            </a:r>
          </a:p>
          <a:p>
            <a:br>
              <a:rPr lang="en-CA" sz="1200">
                <a:latin typeface="Arial"/>
                <a:cs typeface="Arial"/>
              </a:rPr>
            </a:br>
            <a:r>
              <a:rPr lang="en-CA" sz="1200" b="0" i="0">
                <a:solidFill>
                  <a:srgbClr val="000000"/>
                </a:solidFill>
                <a:effectLst/>
                <a:highlight>
                  <a:srgbClr val="FFFFFF"/>
                </a:highlight>
                <a:latin typeface="Arial"/>
                <a:cs typeface="Arial"/>
              </a:rPr>
              <a:t>Drive Mode: Motor Driver</a:t>
            </a:r>
            <a:br>
              <a:rPr lang="en-CA" sz="1200">
                <a:latin typeface="Arial"/>
                <a:cs typeface="Arial"/>
              </a:rPr>
            </a:br>
            <a:r>
              <a:rPr lang="en-CA" sz="1200" b="0" i="0">
                <a:solidFill>
                  <a:srgbClr val="000000"/>
                </a:solidFill>
                <a:effectLst/>
                <a:highlight>
                  <a:srgbClr val="FFFFFF"/>
                </a:highlight>
                <a:latin typeface="Arial"/>
                <a:cs typeface="Arial"/>
              </a:rPr>
              <a:t>External Power: DC 5V (USB Cable)</a:t>
            </a:r>
            <a:br>
              <a:rPr lang="en-CA" sz="1200">
                <a:latin typeface="Arial"/>
                <a:cs typeface="Arial"/>
              </a:rPr>
            </a:br>
            <a:r>
              <a:rPr lang="en-CA" sz="1200" b="0" i="0">
                <a:solidFill>
                  <a:srgbClr val="000000"/>
                </a:solidFill>
                <a:effectLst/>
                <a:highlight>
                  <a:srgbClr val="FFFFFF"/>
                </a:highlight>
                <a:latin typeface="Arial"/>
                <a:cs typeface="Arial"/>
              </a:rPr>
              <a:t>Battery: 450mAh Li Battery</a:t>
            </a:r>
            <a:br>
              <a:rPr lang="en-CA" sz="1200">
                <a:latin typeface="Arial"/>
                <a:cs typeface="Arial"/>
              </a:rPr>
            </a:br>
            <a:r>
              <a:rPr lang="en-CA" sz="1200" b="0" i="0">
                <a:solidFill>
                  <a:srgbClr val="000000"/>
                </a:solidFill>
                <a:effectLst/>
                <a:highlight>
                  <a:srgbClr val="FFFFFF"/>
                </a:highlight>
                <a:latin typeface="Arial"/>
                <a:cs typeface="Arial"/>
              </a:rPr>
              <a:t>Charging Time: 2h</a:t>
            </a:r>
            <a:br>
              <a:rPr lang="en-CA" sz="1200">
                <a:latin typeface="Arial"/>
                <a:cs typeface="Arial"/>
              </a:rPr>
            </a:br>
            <a:r>
              <a:rPr lang="en-CA" sz="1200" b="0" i="0">
                <a:solidFill>
                  <a:srgbClr val="000000"/>
                </a:solidFill>
                <a:effectLst/>
                <a:highlight>
                  <a:srgbClr val="FFFFFF"/>
                </a:highlight>
                <a:latin typeface="Arial"/>
                <a:cs typeface="Arial"/>
              </a:rPr>
              <a:t>Service Time: Over 60mins (At Full Power)</a:t>
            </a:r>
            <a:br>
              <a:rPr lang="en-CA" sz="1200">
                <a:latin typeface="Arial"/>
                <a:cs typeface="Arial"/>
              </a:rPr>
            </a:br>
            <a:r>
              <a:rPr lang="en-CA" sz="1200" b="0" i="0">
                <a:solidFill>
                  <a:srgbClr val="000000"/>
                </a:solidFill>
                <a:effectLst/>
                <a:highlight>
                  <a:srgbClr val="FFFFFF"/>
                </a:highlight>
                <a:latin typeface="Arial"/>
                <a:cs typeface="Arial"/>
              </a:rPr>
              <a:t>Assembling Time: 4h</a:t>
            </a:r>
          </a:p>
          <a:p>
            <a:br>
              <a:rPr lang="en-CA" sz="1200">
                <a:latin typeface="Arial"/>
                <a:cs typeface="Arial"/>
              </a:rPr>
            </a:br>
            <a:r>
              <a:rPr lang="en-CA" sz="1200" b="0" i="0">
                <a:solidFill>
                  <a:srgbClr val="000000"/>
                </a:solidFill>
                <a:effectLst/>
                <a:highlight>
                  <a:srgbClr val="FFFFFF"/>
                </a:highlight>
                <a:latin typeface="Arial"/>
                <a:cs typeface="Arial"/>
              </a:rPr>
              <a:t>Product Dimensions: 18 x 9.2 x 14.5cm</a:t>
            </a:r>
            <a:br>
              <a:rPr lang="en-CA" sz="1200">
                <a:latin typeface="Arial"/>
                <a:cs typeface="Arial"/>
              </a:rPr>
            </a:br>
            <a:r>
              <a:rPr lang="en-CA" sz="1200" b="0" i="0">
                <a:solidFill>
                  <a:srgbClr val="000000"/>
                </a:solidFill>
                <a:effectLst/>
                <a:highlight>
                  <a:srgbClr val="FFFFFF"/>
                </a:highlight>
                <a:latin typeface="Arial"/>
                <a:cs typeface="Arial"/>
              </a:rPr>
              <a:t>Product Weight: 1500g</a:t>
            </a:r>
            <a:br>
              <a:rPr lang="en-CA" sz="1200">
                <a:latin typeface="Arial"/>
                <a:cs typeface="Arial"/>
              </a:rPr>
            </a:br>
            <a:r>
              <a:rPr lang="en-CA" sz="1200" b="0" i="0">
                <a:solidFill>
                  <a:srgbClr val="000000"/>
                </a:solidFill>
                <a:effectLst/>
                <a:highlight>
                  <a:srgbClr val="FFFFFF"/>
                </a:highlight>
                <a:latin typeface="Arial"/>
                <a:cs typeface="Arial"/>
              </a:rPr>
              <a:t>Package Dimensions: 20 x 20 x 15cm</a:t>
            </a:r>
            <a:br>
              <a:rPr lang="en-CA" sz="1200">
                <a:latin typeface="Arial"/>
                <a:cs typeface="Arial"/>
              </a:rPr>
            </a:br>
            <a:r>
              <a:rPr lang="en-CA" sz="1200" b="0" i="0">
                <a:solidFill>
                  <a:srgbClr val="000000"/>
                </a:solidFill>
                <a:effectLst/>
                <a:highlight>
                  <a:srgbClr val="FFFFFF"/>
                </a:highlight>
                <a:latin typeface="Arial"/>
                <a:cs typeface="Arial"/>
              </a:rPr>
              <a:t>Package Weight: 1800g</a:t>
            </a:r>
          </a:p>
          <a:p>
            <a:endParaRPr lang="en-CA" sz="1200">
              <a:solidFill>
                <a:srgbClr val="000000"/>
              </a:solidFill>
              <a:highlight>
                <a:srgbClr val="FFFFFF"/>
              </a:highlight>
              <a:latin typeface="Arial"/>
              <a:ea typeface="Lato"/>
              <a:cs typeface="Arial"/>
            </a:endParaRPr>
          </a:p>
          <a:p>
            <a:endParaRPr lang="en-CA" sz="1200">
              <a:solidFill>
                <a:srgbClr val="000000"/>
              </a:solidFill>
              <a:highlight>
                <a:srgbClr val="FFFFFF"/>
              </a:highlight>
              <a:latin typeface="Arial"/>
              <a:ea typeface="Lato"/>
              <a:cs typeface="Arial"/>
            </a:endParaRPr>
          </a:p>
          <a:p>
            <a:r>
              <a:rPr lang="en-CA" sz="1200" b="1">
                <a:solidFill>
                  <a:srgbClr val="000000"/>
                </a:solidFill>
                <a:highlight>
                  <a:srgbClr val="FFFFFF"/>
                </a:highlight>
                <a:latin typeface="Arial"/>
                <a:ea typeface="Lato"/>
                <a:cs typeface="Arial"/>
              </a:rPr>
              <a:t>Electrically Operated</a:t>
            </a:r>
            <a:endParaRPr lang="en-CA" sz="1200">
              <a:latin typeface="Arial"/>
              <a:cs typeface="Arial"/>
            </a:endParaRPr>
          </a:p>
        </p:txBody>
      </p:sp>
      <p:sp>
        <p:nvSpPr>
          <p:cNvPr id="6" name="TextBox 5">
            <a:extLst>
              <a:ext uri="{FF2B5EF4-FFF2-40B4-BE49-F238E27FC236}">
                <a16:creationId xmlns:a16="http://schemas.microsoft.com/office/drawing/2014/main" id="{3D5E35A0-B8E1-F761-4D9C-262816C4A0AE}"/>
              </a:ext>
            </a:extLst>
          </p:cNvPr>
          <p:cNvSpPr txBox="1"/>
          <p:nvPr/>
        </p:nvSpPr>
        <p:spPr>
          <a:xfrm>
            <a:off x="8690084" y="1627852"/>
            <a:ext cx="1454915" cy="307777"/>
          </a:xfrm>
          <a:prstGeom prst="rect">
            <a:avLst/>
          </a:prstGeom>
          <a:noFill/>
        </p:spPr>
        <p:txBody>
          <a:bodyPr wrap="square" rtlCol="0">
            <a:spAutoFit/>
          </a:bodyPr>
          <a:lstStyle/>
          <a:p>
            <a:pPr algn="ctr"/>
            <a:r>
              <a:rPr lang="en-US" sz="1400" b="1">
                <a:latin typeface="Arial" panose="020B0604020202020204" pitchFamily="34" charset="0"/>
                <a:cs typeface="Arial" panose="020B0604020202020204" pitchFamily="34" charset="0"/>
              </a:rPr>
              <a:t>Specifications</a:t>
            </a:r>
          </a:p>
        </p:txBody>
      </p:sp>
      <p:pic>
        <p:nvPicPr>
          <p:cNvPr id="8" name="Picture 2">
            <a:extLst>
              <a:ext uri="{FF2B5EF4-FFF2-40B4-BE49-F238E27FC236}">
                <a16:creationId xmlns:a16="http://schemas.microsoft.com/office/drawing/2014/main" id="{615502BD-6B1B-21DF-1738-E26D0513EC4E}"/>
              </a:ext>
            </a:extLst>
          </p:cNvPr>
          <p:cNvPicPr>
            <a:picLocks noChangeAspect="1" noChangeArrowheads="1"/>
          </p:cNvPicPr>
          <p:nvPr/>
        </p:nvPicPr>
        <p:blipFill>
          <a:blip r:embed="rId4" cstate="email">
            <a:extLst>
              <a:ext uri="{BEBA8EAE-BF5A-486C-A8C5-ECC9F3942E4B}">
                <a14:imgProps xmlns:a14="http://schemas.microsoft.com/office/drawing/2010/main">
                  <a14:imgLayer r:embed="rId5">
                    <a14:imgEffect>
                      <a14:sharpenSoften amount="-26000"/>
                    </a14:imgEffect>
                    <a14:imgEffect>
                      <a14:colorTemperature colorTemp="6819"/>
                    </a14:imgEffect>
                    <a14:imgEffect>
                      <a14:saturation sat="200000"/>
                    </a14:imgEffect>
                    <a14:imgEffect>
                      <a14:brightnessContrast bright="-16000" contrast="59000"/>
                    </a14:imgEffect>
                  </a14:imgLayer>
                </a14:imgProps>
              </a:ext>
              <a:ext uri="{28A0092B-C50C-407E-A947-70E740481C1C}">
                <a14:useLocalDpi xmlns:a14="http://schemas.microsoft.com/office/drawing/2010/main" val="0"/>
              </a:ext>
            </a:extLst>
          </a:blip>
          <a:srcRect/>
          <a:stretch>
            <a:fillRect/>
          </a:stretch>
        </p:blipFill>
        <p:spPr bwMode="auto">
          <a:xfrm>
            <a:off x="10322201" y="63305"/>
            <a:ext cx="1815785" cy="779378"/>
          </a:xfrm>
          <a:prstGeom prst="rect">
            <a:avLst/>
          </a:prstGeom>
          <a:gradFill>
            <a:gsLst>
              <a:gs pos="2000">
                <a:schemeClr val="accent1">
                  <a:lumMod val="45000"/>
                  <a:lumOff val="55000"/>
                </a:schemeClr>
              </a:gs>
              <a:gs pos="56000">
                <a:schemeClr val="accent1">
                  <a:lumMod val="30000"/>
                  <a:lumOff val="70000"/>
                </a:schemeClr>
              </a:gs>
            </a:gsLst>
            <a:lin ang="5400000" scaled="1"/>
          </a:gradFill>
        </p:spPr>
      </p:pic>
    </p:spTree>
    <p:extLst>
      <p:ext uri="{BB962C8B-B14F-4D97-AF65-F5344CB8AC3E}">
        <p14:creationId xmlns:p14="http://schemas.microsoft.com/office/powerpoint/2010/main" val="220671622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AE52FDCB-EDAA-534F-C065-5D3DE88CF2E0}"/>
              </a:ext>
            </a:extLst>
          </p:cNvPr>
          <p:cNvSpPr txBox="1"/>
          <p:nvPr/>
        </p:nvSpPr>
        <p:spPr>
          <a:xfrm>
            <a:off x="4189068" y="6595393"/>
            <a:ext cx="3813865" cy="230832"/>
          </a:xfrm>
          <a:prstGeom prst="rect">
            <a:avLst/>
          </a:prstGeom>
          <a:noFill/>
        </p:spPr>
        <p:txBody>
          <a:bodyPr wrap="none" rtlCol="0">
            <a:spAutoFit/>
          </a:bodyPr>
          <a:lstStyle/>
          <a:p>
            <a:r>
              <a:rPr lang="en-CA" sz="900" b="0" i="0">
                <a:solidFill>
                  <a:srgbClr val="002060"/>
                </a:solidFill>
                <a:effectLst/>
                <a:latin typeface="Arial" panose="020B0604020202020204" pitchFamily="34" charset="0"/>
                <a:cs typeface="Arial" panose="020B0604020202020204" pitchFamily="34" charset="0"/>
              </a:rPr>
              <a:t>Edu-Tek </a:t>
            </a:r>
            <a:r>
              <a:rPr lang="en-CA" sz="900" b="0" i="0" err="1">
                <a:solidFill>
                  <a:srgbClr val="002060"/>
                </a:solidFill>
                <a:effectLst/>
                <a:latin typeface="Arial" panose="020B0604020202020204" pitchFamily="34" charset="0"/>
                <a:cs typeface="Arial" panose="020B0604020202020204" pitchFamily="34" charset="0"/>
              </a:rPr>
              <a:t>Equipments</a:t>
            </a:r>
            <a:r>
              <a:rPr lang="en-CA" sz="900" b="0" i="0">
                <a:solidFill>
                  <a:srgbClr val="002060"/>
                </a:solidFill>
                <a:effectLst/>
                <a:latin typeface="Arial" panose="020B0604020202020204" pitchFamily="34" charset="0"/>
                <a:cs typeface="Arial" panose="020B0604020202020204" pitchFamily="34" charset="0"/>
              </a:rPr>
              <a:t> India Private Limited - 2024 - All Rights Reserved</a:t>
            </a:r>
          </a:p>
        </p:txBody>
      </p:sp>
      <p:sp>
        <p:nvSpPr>
          <p:cNvPr id="9" name="Title 1">
            <a:extLst>
              <a:ext uri="{FF2B5EF4-FFF2-40B4-BE49-F238E27FC236}">
                <a16:creationId xmlns:a16="http://schemas.microsoft.com/office/drawing/2014/main" id="{F3C5E951-B07C-4D0E-AAAB-C22D45B0AC8A}"/>
              </a:ext>
            </a:extLst>
          </p:cNvPr>
          <p:cNvSpPr>
            <a:spLocks noGrp="1"/>
          </p:cNvSpPr>
          <p:nvPr>
            <p:ph type="title"/>
          </p:nvPr>
        </p:nvSpPr>
        <p:spPr>
          <a:xfrm>
            <a:off x="695754" y="394954"/>
            <a:ext cx="10515600" cy="779378"/>
          </a:xfrm>
        </p:spPr>
        <p:txBody>
          <a:bodyPr/>
          <a:lstStyle/>
          <a:p>
            <a:pPr marL="0" indent="0">
              <a:buNone/>
            </a:pPr>
            <a:r>
              <a:rPr lang="en-US" sz="4400" b="1"/>
              <a:t>Internal Combustion Engines</a:t>
            </a:r>
          </a:p>
        </p:txBody>
      </p:sp>
      <p:pic>
        <p:nvPicPr>
          <p:cNvPr id="7" name="Diesel Engine">
            <a:hlinkClick r:id="" action="ppaction://media"/>
            <a:extLst>
              <a:ext uri="{FF2B5EF4-FFF2-40B4-BE49-F238E27FC236}">
                <a16:creationId xmlns:a16="http://schemas.microsoft.com/office/drawing/2014/main" id="{189AC38A-86A3-B6F5-44FB-7EE40A3654FF}"/>
              </a:ext>
            </a:extLst>
          </p:cNvPr>
          <p:cNvPicPr>
            <a:picLocks/>
          </p:cNvPicPr>
          <p:nvPr>
            <a:videoFile r:link="rId2"/>
            <p:extLst>
              <p:ext uri="{DAA4B4D4-6D71-4841-9C94-3DE7FCFB9230}">
                <p14:media xmlns:p14="http://schemas.microsoft.com/office/powerpoint/2010/main" r:embed="rId1"/>
              </p:ext>
            </p:extLst>
          </p:nvPr>
        </p:nvPicPr>
        <p:blipFill>
          <a:blip r:embed="rId4"/>
          <a:stretch>
            <a:fillRect/>
          </a:stretch>
        </p:blipFill>
        <p:spPr>
          <a:xfrm>
            <a:off x="1056000" y="1676556"/>
            <a:ext cx="10080000" cy="4320000"/>
          </a:xfrm>
          <a:prstGeom prst="rect">
            <a:avLst/>
          </a:prstGeom>
        </p:spPr>
      </p:pic>
      <p:pic>
        <p:nvPicPr>
          <p:cNvPr id="3" name="Picture 2">
            <a:extLst>
              <a:ext uri="{FF2B5EF4-FFF2-40B4-BE49-F238E27FC236}">
                <a16:creationId xmlns:a16="http://schemas.microsoft.com/office/drawing/2014/main" id="{334AA782-1AB1-FC4D-EDB3-E054B5647043}"/>
              </a:ext>
            </a:extLst>
          </p:cNvPr>
          <p:cNvPicPr>
            <a:picLocks noChangeAspect="1" noChangeArrowheads="1"/>
          </p:cNvPicPr>
          <p:nvPr/>
        </p:nvPicPr>
        <p:blipFill>
          <a:blip r:embed="rId5" cstate="email">
            <a:extLst>
              <a:ext uri="{BEBA8EAE-BF5A-486C-A8C5-ECC9F3942E4B}">
                <a14:imgProps xmlns:a14="http://schemas.microsoft.com/office/drawing/2010/main">
                  <a14:imgLayer r:embed="rId6">
                    <a14:imgEffect>
                      <a14:sharpenSoften amount="-26000"/>
                    </a14:imgEffect>
                    <a14:imgEffect>
                      <a14:colorTemperature colorTemp="6819"/>
                    </a14:imgEffect>
                    <a14:imgEffect>
                      <a14:saturation sat="200000"/>
                    </a14:imgEffect>
                    <a14:imgEffect>
                      <a14:brightnessContrast bright="-16000" contrast="59000"/>
                    </a14:imgEffect>
                  </a14:imgLayer>
                </a14:imgProps>
              </a:ext>
              <a:ext uri="{28A0092B-C50C-407E-A947-70E740481C1C}">
                <a14:useLocalDpi xmlns:a14="http://schemas.microsoft.com/office/drawing/2010/main" val="0"/>
              </a:ext>
            </a:extLst>
          </a:blip>
          <a:srcRect/>
          <a:stretch>
            <a:fillRect/>
          </a:stretch>
        </p:blipFill>
        <p:spPr bwMode="auto">
          <a:xfrm>
            <a:off x="10322201" y="63305"/>
            <a:ext cx="1815785" cy="779378"/>
          </a:xfrm>
          <a:prstGeom prst="rect">
            <a:avLst/>
          </a:prstGeom>
          <a:gradFill>
            <a:gsLst>
              <a:gs pos="2000">
                <a:schemeClr val="accent1">
                  <a:lumMod val="45000"/>
                  <a:lumOff val="55000"/>
                </a:schemeClr>
              </a:gs>
              <a:gs pos="56000">
                <a:schemeClr val="accent1">
                  <a:lumMod val="30000"/>
                  <a:lumOff val="70000"/>
                </a:schemeClr>
              </a:gs>
            </a:gsLst>
            <a:lin ang="5400000" scaled="1"/>
          </a:gradFill>
        </p:spPr>
      </p:pic>
      <p:sp>
        <p:nvSpPr>
          <p:cNvPr id="4" name="Content Placeholder 2">
            <a:extLst>
              <a:ext uri="{FF2B5EF4-FFF2-40B4-BE49-F238E27FC236}">
                <a16:creationId xmlns:a16="http://schemas.microsoft.com/office/drawing/2014/main" id="{B6DF5C5E-34F7-E840-A5A3-9E3734F8C242}"/>
              </a:ext>
            </a:extLst>
          </p:cNvPr>
          <p:cNvSpPr>
            <a:spLocks noGrp="1"/>
          </p:cNvSpPr>
          <p:nvPr>
            <p:ph idx="1"/>
          </p:nvPr>
        </p:nvSpPr>
        <p:spPr>
          <a:xfrm>
            <a:off x="-54147" y="1056429"/>
            <a:ext cx="9967197" cy="617036"/>
          </a:xfrm>
        </p:spPr>
        <p:txBody>
          <a:bodyPr vert="horz" lIns="91440" tIns="45720" rIns="91440" bIns="45720" rtlCol="0" anchor="t">
            <a:noAutofit/>
          </a:bodyPr>
          <a:lstStyle/>
          <a:p>
            <a:pPr marL="457200" lvl="1" indent="0" algn="ctr">
              <a:buNone/>
            </a:pPr>
            <a:r>
              <a:rPr lang="en-US" sz="2000" b="1">
                <a:solidFill>
                  <a:srgbClr val="0000CC"/>
                </a:solidFill>
                <a:latin typeface="Aptos"/>
                <a:ea typeface="+mn-lt"/>
                <a:cs typeface="+mn-lt"/>
              </a:rPr>
              <a:t>Working Scaled Model:</a:t>
            </a:r>
            <a:r>
              <a:rPr lang="en-US" sz="2000" b="1">
                <a:solidFill>
                  <a:srgbClr val="0000CC"/>
                </a:solidFill>
                <a:latin typeface="Aptos"/>
              </a:rPr>
              <a:t> Multi Cylinder 4 Stroke–Electricity based (Mimicking Diesel)</a:t>
            </a:r>
            <a:endParaRPr lang="en-US" sz="2000" b="1">
              <a:latin typeface="Aptos"/>
            </a:endParaRPr>
          </a:p>
          <a:p>
            <a:pPr marL="457200" lvl="1" indent="0" algn="ctr">
              <a:buNone/>
            </a:pPr>
            <a:endParaRPr lang="en-US" sz="2000" b="1">
              <a:solidFill>
                <a:srgbClr val="0000CC"/>
              </a:solidFill>
              <a:latin typeface="Aptos"/>
              <a:cs typeface="Aharoni" panose="02010803020104030203" pitchFamily="2" charset="-79"/>
            </a:endParaRPr>
          </a:p>
        </p:txBody>
      </p:sp>
    </p:spTree>
    <p:extLst>
      <p:ext uri="{BB962C8B-B14F-4D97-AF65-F5344CB8AC3E}">
        <p14:creationId xmlns:p14="http://schemas.microsoft.com/office/powerpoint/2010/main" val="982654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7738"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7"/>
                </p:tgtEl>
              </p:cMediaNode>
            </p:video>
            <p:seq concurrent="1" nextAc="seek">
              <p:cTn id="8" restart="whenNotActive" fill="hold" evtFilter="cancelBubble" nodeType="interactiveSeq">
                <p:stCondLst>
                  <p:cond evt="onClick" delay="0">
                    <p:tgtEl>
                      <p:spTgt spid="7"/>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7"/>
                                        </p:tgtEl>
                                      </p:cBhvr>
                                    </p:cmd>
                                  </p:childTnLst>
                                </p:cTn>
                              </p:par>
                            </p:childTnLst>
                          </p:cTn>
                        </p:par>
                      </p:childTnLst>
                    </p:cTn>
                  </p:par>
                </p:childTnLst>
              </p:cTn>
              <p:nextCondLst>
                <p:cond evt="onClick" delay="0">
                  <p:tgtEl>
                    <p:spTgt spid="7"/>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2" descr="Metal 4-stroke Wankel Rotary Engine Model Simulation Rotor Engine Model Educational Toys Gifts">
            <a:extLst>
              <a:ext uri="{FF2B5EF4-FFF2-40B4-BE49-F238E27FC236}">
                <a16:creationId xmlns:a16="http://schemas.microsoft.com/office/drawing/2014/main" id="{D66ED821-E413-C053-DF17-222D430EEA08}"/>
              </a:ext>
            </a:extLst>
          </p:cNvPr>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695753" y="1053782"/>
            <a:ext cx="7460445" cy="5200713"/>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10971E08-8F83-F33B-F256-23411E4C7274}"/>
              </a:ext>
            </a:extLst>
          </p:cNvPr>
          <p:cNvSpPr>
            <a:spLocks noGrp="1"/>
          </p:cNvSpPr>
          <p:nvPr>
            <p:ph idx="1"/>
          </p:nvPr>
        </p:nvSpPr>
        <p:spPr>
          <a:xfrm>
            <a:off x="248777" y="1000122"/>
            <a:ext cx="8855242" cy="413836"/>
          </a:xfrm>
        </p:spPr>
        <p:txBody>
          <a:bodyPr>
            <a:normAutofit/>
          </a:bodyPr>
          <a:lstStyle/>
          <a:p>
            <a:pPr marL="457200" lvl="1" indent="0">
              <a:buNone/>
            </a:pPr>
            <a:r>
              <a:rPr lang="en-US" sz="2000" b="1">
                <a:solidFill>
                  <a:srgbClr val="0000CC"/>
                </a:solidFill>
                <a:latin typeface="+mj-lt"/>
                <a:cs typeface="Aharoni" panose="02010803020104030203" pitchFamily="2" charset="-79"/>
              </a:rPr>
              <a:t>Working Scaled Model: Rotary ( Wankel Engine) – Non-fuel</a:t>
            </a:r>
          </a:p>
          <a:p>
            <a:pPr marL="457200" lvl="1" indent="0" algn="just">
              <a:buNone/>
            </a:pPr>
            <a:endParaRPr lang="en-US" sz="2000" b="1">
              <a:solidFill>
                <a:srgbClr val="0000CC"/>
              </a:solidFill>
              <a:latin typeface="+mj-lt"/>
              <a:cs typeface="Aharoni" panose="02010803020104030203" pitchFamily="2" charset="-79"/>
            </a:endParaRPr>
          </a:p>
        </p:txBody>
      </p:sp>
      <p:sp>
        <p:nvSpPr>
          <p:cNvPr id="5" name="TextBox 4">
            <a:extLst>
              <a:ext uri="{FF2B5EF4-FFF2-40B4-BE49-F238E27FC236}">
                <a16:creationId xmlns:a16="http://schemas.microsoft.com/office/drawing/2014/main" id="{AE52FDCB-EDAA-534F-C065-5D3DE88CF2E0}"/>
              </a:ext>
            </a:extLst>
          </p:cNvPr>
          <p:cNvSpPr txBox="1"/>
          <p:nvPr/>
        </p:nvSpPr>
        <p:spPr>
          <a:xfrm>
            <a:off x="4189068" y="6595393"/>
            <a:ext cx="3813865" cy="230832"/>
          </a:xfrm>
          <a:prstGeom prst="rect">
            <a:avLst/>
          </a:prstGeom>
          <a:noFill/>
        </p:spPr>
        <p:txBody>
          <a:bodyPr wrap="none" rtlCol="0">
            <a:spAutoFit/>
          </a:bodyPr>
          <a:lstStyle/>
          <a:p>
            <a:r>
              <a:rPr lang="en-CA" sz="900" b="0" i="0">
                <a:solidFill>
                  <a:srgbClr val="002060"/>
                </a:solidFill>
                <a:effectLst/>
                <a:latin typeface="Arial" panose="020B0604020202020204" pitchFamily="34" charset="0"/>
                <a:cs typeface="Arial" panose="020B0604020202020204" pitchFamily="34" charset="0"/>
              </a:rPr>
              <a:t>Edu-Tek </a:t>
            </a:r>
            <a:r>
              <a:rPr lang="en-CA" sz="900" b="0" i="0" err="1">
                <a:solidFill>
                  <a:srgbClr val="002060"/>
                </a:solidFill>
                <a:effectLst/>
                <a:latin typeface="Arial" panose="020B0604020202020204" pitchFamily="34" charset="0"/>
                <a:cs typeface="Arial" panose="020B0604020202020204" pitchFamily="34" charset="0"/>
              </a:rPr>
              <a:t>Equipments</a:t>
            </a:r>
            <a:r>
              <a:rPr lang="en-CA" sz="900" b="0" i="0">
                <a:solidFill>
                  <a:srgbClr val="002060"/>
                </a:solidFill>
                <a:effectLst/>
                <a:latin typeface="Arial" panose="020B0604020202020204" pitchFamily="34" charset="0"/>
                <a:cs typeface="Arial" panose="020B0604020202020204" pitchFamily="34" charset="0"/>
              </a:rPr>
              <a:t> India Private Limited - 2024 - All Rights Reserved</a:t>
            </a:r>
          </a:p>
        </p:txBody>
      </p:sp>
      <p:sp>
        <p:nvSpPr>
          <p:cNvPr id="9" name="Title 1">
            <a:extLst>
              <a:ext uri="{FF2B5EF4-FFF2-40B4-BE49-F238E27FC236}">
                <a16:creationId xmlns:a16="http://schemas.microsoft.com/office/drawing/2014/main" id="{F3C5E951-B07C-4D0E-AAAB-C22D45B0AC8A}"/>
              </a:ext>
            </a:extLst>
          </p:cNvPr>
          <p:cNvSpPr>
            <a:spLocks noGrp="1"/>
          </p:cNvSpPr>
          <p:nvPr>
            <p:ph type="title"/>
          </p:nvPr>
        </p:nvSpPr>
        <p:spPr>
          <a:xfrm>
            <a:off x="695754" y="394954"/>
            <a:ext cx="10515600" cy="779378"/>
          </a:xfrm>
        </p:spPr>
        <p:txBody>
          <a:bodyPr/>
          <a:lstStyle/>
          <a:p>
            <a:pPr marL="0" indent="0">
              <a:buNone/>
            </a:pPr>
            <a:r>
              <a:rPr lang="en-US" sz="4400" b="1"/>
              <a:t>Internal Combustion Engines</a:t>
            </a:r>
          </a:p>
        </p:txBody>
      </p:sp>
      <p:sp>
        <p:nvSpPr>
          <p:cNvPr id="2" name="TextBox 1">
            <a:extLst>
              <a:ext uri="{FF2B5EF4-FFF2-40B4-BE49-F238E27FC236}">
                <a16:creationId xmlns:a16="http://schemas.microsoft.com/office/drawing/2014/main" id="{1E979EBF-B4D1-479E-90A4-5BEE4CB2854C}"/>
              </a:ext>
            </a:extLst>
          </p:cNvPr>
          <p:cNvSpPr txBox="1"/>
          <p:nvPr/>
        </p:nvSpPr>
        <p:spPr>
          <a:xfrm>
            <a:off x="8134296" y="2323273"/>
            <a:ext cx="3813864" cy="3231654"/>
          </a:xfrm>
          <a:prstGeom prst="rect">
            <a:avLst/>
          </a:prstGeom>
          <a:noFill/>
        </p:spPr>
        <p:txBody>
          <a:bodyPr wrap="square" lIns="91440" tIns="45720" rIns="91440" bIns="45720" rtlCol="0" anchor="t">
            <a:spAutoFit/>
          </a:bodyPr>
          <a:lstStyle/>
          <a:p>
            <a:r>
              <a:rPr lang="en-CA" sz="1200" b="0" i="0">
                <a:solidFill>
                  <a:srgbClr val="000000"/>
                </a:solidFill>
                <a:effectLst/>
                <a:highlight>
                  <a:srgbClr val="FFFFFF"/>
                </a:highlight>
                <a:latin typeface="Arial"/>
                <a:cs typeface="Arial"/>
              </a:rPr>
              <a:t>Material: Metal + ABS</a:t>
            </a:r>
          </a:p>
          <a:p>
            <a:br>
              <a:rPr lang="en-CA" sz="1200">
                <a:latin typeface="Arial"/>
                <a:cs typeface="Arial"/>
              </a:rPr>
            </a:br>
            <a:r>
              <a:rPr lang="en-CA" sz="1200" b="0" i="0">
                <a:solidFill>
                  <a:srgbClr val="000000"/>
                </a:solidFill>
                <a:effectLst/>
                <a:highlight>
                  <a:srgbClr val="FFFFFF"/>
                </a:highlight>
                <a:latin typeface="Arial"/>
                <a:cs typeface="Arial"/>
              </a:rPr>
              <a:t>Model: Wankel Rotatory Engine Model</a:t>
            </a:r>
          </a:p>
          <a:p>
            <a:br>
              <a:rPr lang="en-CA" sz="1200">
                <a:latin typeface="Arial"/>
                <a:cs typeface="Arial"/>
              </a:rPr>
            </a:br>
            <a:r>
              <a:rPr lang="en-CA" sz="1200" b="0" i="0">
                <a:solidFill>
                  <a:srgbClr val="000000"/>
                </a:solidFill>
                <a:effectLst/>
                <a:highlight>
                  <a:srgbClr val="FFFFFF"/>
                </a:highlight>
                <a:latin typeface="Arial"/>
                <a:cs typeface="Arial"/>
              </a:rPr>
              <a:t>Item No.: RE</a:t>
            </a:r>
          </a:p>
          <a:p>
            <a:br>
              <a:rPr lang="en-CA" sz="1200">
                <a:latin typeface="Arial"/>
                <a:cs typeface="Arial"/>
              </a:rPr>
            </a:br>
            <a:r>
              <a:rPr lang="en-CA" sz="1200" b="0" i="0">
                <a:solidFill>
                  <a:srgbClr val="000000"/>
                </a:solidFill>
                <a:effectLst/>
                <a:highlight>
                  <a:srgbClr val="FFFFFF"/>
                </a:highlight>
                <a:latin typeface="Arial"/>
                <a:cs typeface="Arial"/>
              </a:rPr>
              <a:t>Product Dimensions: 15 x 12.5 x 15m</a:t>
            </a:r>
          </a:p>
          <a:p>
            <a:br>
              <a:rPr lang="en-CA" sz="1200">
                <a:latin typeface="Arial"/>
                <a:cs typeface="Arial"/>
              </a:rPr>
            </a:br>
            <a:r>
              <a:rPr lang="en-CA" sz="1200" b="0" i="0">
                <a:solidFill>
                  <a:srgbClr val="000000"/>
                </a:solidFill>
                <a:effectLst/>
                <a:highlight>
                  <a:srgbClr val="FFFFFF"/>
                </a:highlight>
                <a:latin typeface="Arial"/>
                <a:cs typeface="Arial"/>
              </a:rPr>
              <a:t>Product Weight: 750g</a:t>
            </a:r>
          </a:p>
          <a:p>
            <a:br>
              <a:rPr lang="en-CA" sz="1200">
                <a:latin typeface="Arial"/>
                <a:cs typeface="Arial"/>
              </a:rPr>
            </a:br>
            <a:r>
              <a:rPr lang="en-CA" sz="1200" b="0" i="0">
                <a:solidFill>
                  <a:srgbClr val="000000"/>
                </a:solidFill>
                <a:effectLst/>
                <a:highlight>
                  <a:srgbClr val="FFFFFF"/>
                </a:highlight>
                <a:latin typeface="Arial"/>
                <a:cs typeface="Arial"/>
              </a:rPr>
              <a:t>Package Dimensions: 20 x 18 x 8cm</a:t>
            </a:r>
          </a:p>
          <a:p>
            <a:br>
              <a:rPr lang="en-CA" sz="1200">
                <a:latin typeface="Arial"/>
                <a:cs typeface="Arial"/>
              </a:rPr>
            </a:br>
            <a:r>
              <a:rPr lang="en-CA" sz="1200" b="0" i="0">
                <a:solidFill>
                  <a:srgbClr val="000000"/>
                </a:solidFill>
                <a:effectLst/>
                <a:highlight>
                  <a:srgbClr val="FFFFFF"/>
                </a:highlight>
                <a:latin typeface="Arial"/>
                <a:cs typeface="Arial"/>
              </a:rPr>
              <a:t>Package Weight: 950g</a:t>
            </a:r>
          </a:p>
          <a:p>
            <a:endParaRPr lang="en-CA" sz="1200">
              <a:highlight>
                <a:srgbClr val="FFFFFF"/>
              </a:highlight>
              <a:latin typeface="Arial"/>
              <a:ea typeface="Lato"/>
              <a:cs typeface="Arial"/>
            </a:endParaRPr>
          </a:p>
          <a:p>
            <a:r>
              <a:rPr lang="en-CA" sz="1200" b="1">
                <a:highlight>
                  <a:srgbClr val="FFFFFF"/>
                </a:highlight>
                <a:latin typeface="Arial"/>
                <a:ea typeface="Lato"/>
                <a:cs typeface="Arial"/>
              </a:rPr>
              <a:t>Electrically Operated</a:t>
            </a:r>
            <a:endParaRPr lang="en-CA" sz="1200">
              <a:latin typeface="Arial"/>
              <a:cs typeface="Arial"/>
            </a:endParaRPr>
          </a:p>
          <a:p>
            <a:br>
              <a:rPr lang="en-CA" sz="1200">
                <a:latin typeface="Arial"/>
                <a:cs typeface="Arial"/>
              </a:rPr>
            </a:br>
            <a:endParaRPr lang="en-CA" sz="1200">
              <a:solidFill>
                <a:srgbClr val="000000"/>
              </a:solidFill>
              <a:highlight>
                <a:srgbClr val="FFFFFF"/>
              </a:highlight>
              <a:latin typeface="Arial"/>
              <a:cs typeface="Arial"/>
            </a:endParaRPr>
          </a:p>
        </p:txBody>
      </p:sp>
      <p:sp>
        <p:nvSpPr>
          <p:cNvPr id="6" name="TextBox 5">
            <a:extLst>
              <a:ext uri="{FF2B5EF4-FFF2-40B4-BE49-F238E27FC236}">
                <a16:creationId xmlns:a16="http://schemas.microsoft.com/office/drawing/2014/main" id="{3D5E35A0-B8E1-F761-4D9C-262816C4A0AE}"/>
              </a:ext>
            </a:extLst>
          </p:cNvPr>
          <p:cNvSpPr txBox="1"/>
          <p:nvPr/>
        </p:nvSpPr>
        <p:spPr>
          <a:xfrm>
            <a:off x="8134296" y="1923279"/>
            <a:ext cx="1454915" cy="307777"/>
          </a:xfrm>
          <a:prstGeom prst="rect">
            <a:avLst/>
          </a:prstGeom>
          <a:noFill/>
        </p:spPr>
        <p:txBody>
          <a:bodyPr wrap="square" rtlCol="0">
            <a:spAutoFit/>
          </a:bodyPr>
          <a:lstStyle/>
          <a:p>
            <a:pPr algn="ctr"/>
            <a:r>
              <a:rPr lang="en-US" sz="1400" b="1">
                <a:latin typeface="Arial" panose="020B0604020202020204" pitchFamily="34" charset="0"/>
                <a:cs typeface="Arial" panose="020B0604020202020204" pitchFamily="34" charset="0"/>
              </a:rPr>
              <a:t>Specifications</a:t>
            </a:r>
          </a:p>
        </p:txBody>
      </p:sp>
      <p:pic>
        <p:nvPicPr>
          <p:cNvPr id="4" name="Picture 2">
            <a:extLst>
              <a:ext uri="{FF2B5EF4-FFF2-40B4-BE49-F238E27FC236}">
                <a16:creationId xmlns:a16="http://schemas.microsoft.com/office/drawing/2014/main" id="{96EF551D-DCB5-C749-DB57-761CB454C8CF}"/>
              </a:ext>
            </a:extLst>
          </p:cNvPr>
          <p:cNvPicPr>
            <a:picLocks noChangeAspect="1" noChangeArrowheads="1"/>
          </p:cNvPicPr>
          <p:nvPr/>
        </p:nvPicPr>
        <p:blipFill>
          <a:blip r:embed="rId3" cstate="email">
            <a:extLst>
              <a:ext uri="{BEBA8EAE-BF5A-486C-A8C5-ECC9F3942E4B}">
                <a14:imgProps xmlns:a14="http://schemas.microsoft.com/office/drawing/2010/main">
                  <a14:imgLayer r:embed="rId4">
                    <a14:imgEffect>
                      <a14:sharpenSoften amount="-26000"/>
                    </a14:imgEffect>
                    <a14:imgEffect>
                      <a14:colorTemperature colorTemp="6819"/>
                    </a14:imgEffect>
                    <a14:imgEffect>
                      <a14:saturation sat="200000"/>
                    </a14:imgEffect>
                    <a14:imgEffect>
                      <a14:brightnessContrast bright="-16000" contrast="59000"/>
                    </a14:imgEffect>
                  </a14:imgLayer>
                </a14:imgProps>
              </a:ext>
              <a:ext uri="{28A0092B-C50C-407E-A947-70E740481C1C}">
                <a14:useLocalDpi xmlns:a14="http://schemas.microsoft.com/office/drawing/2010/main" val="0"/>
              </a:ext>
            </a:extLst>
          </a:blip>
          <a:srcRect/>
          <a:stretch>
            <a:fillRect/>
          </a:stretch>
        </p:blipFill>
        <p:spPr bwMode="auto">
          <a:xfrm>
            <a:off x="10322201" y="63305"/>
            <a:ext cx="1815785" cy="779378"/>
          </a:xfrm>
          <a:prstGeom prst="rect">
            <a:avLst/>
          </a:prstGeom>
          <a:gradFill>
            <a:gsLst>
              <a:gs pos="2000">
                <a:schemeClr val="accent1">
                  <a:lumMod val="45000"/>
                  <a:lumOff val="55000"/>
                </a:schemeClr>
              </a:gs>
              <a:gs pos="56000">
                <a:schemeClr val="accent1">
                  <a:lumMod val="30000"/>
                  <a:lumOff val="70000"/>
                </a:schemeClr>
              </a:gs>
            </a:gsLst>
            <a:lin ang="5400000" scaled="1"/>
          </a:gradFill>
        </p:spPr>
      </p:pic>
    </p:spTree>
    <p:extLst>
      <p:ext uri="{BB962C8B-B14F-4D97-AF65-F5344CB8AC3E}">
        <p14:creationId xmlns:p14="http://schemas.microsoft.com/office/powerpoint/2010/main" val="169715112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AE52FDCB-EDAA-534F-C065-5D3DE88CF2E0}"/>
              </a:ext>
            </a:extLst>
          </p:cNvPr>
          <p:cNvSpPr txBox="1"/>
          <p:nvPr/>
        </p:nvSpPr>
        <p:spPr>
          <a:xfrm>
            <a:off x="4189068" y="6595393"/>
            <a:ext cx="3813865" cy="230832"/>
          </a:xfrm>
          <a:prstGeom prst="rect">
            <a:avLst/>
          </a:prstGeom>
          <a:noFill/>
        </p:spPr>
        <p:txBody>
          <a:bodyPr wrap="none" rtlCol="0">
            <a:spAutoFit/>
          </a:bodyPr>
          <a:lstStyle/>
          <a:p>
            <a:r>
              <a:rPr lang="en-CA" sz="900" b="0" i="0">
                <a:solidFill>
                  <a:srgbClr val="002060"/>
                </a:solidFill>
                <a:effectLst/>
                <a:latin typeface="Arial" panose="020B0604020202020204" pitchFamily="34" charset="0"/>
                <a:cs typeface="Arial" panose="020B0604020202020204" pitchFamily="34" charset="0"/>
              </a:rPr>
              <a:t>Edu-Tek </a:t>
            </a:r>
            <a:r>
              <a:rPr lang="en-CA" sz="900" b="0" i="0" err="1">
                <a:solidFill>
                  <a:srgbClr val="002060"/>
                </a:solidFill>
                <a:effectLst/>
                <a:latin typeface="Arial" panose="020B0604020202020204" pitchFamily="34" charset="0"/>
                <a:cs typeface="Arial" panose="020B0604020202020204" pitchFamily="34" charset="0"/>
              </a:rPr>
              <a:t>Equipments</a:t>
            </a:r>
            <a:r>
              <a:rPr lang="en-CA" sz="900" b="0" i="0">
                <a:solidFill>
                  <a:srgbClr val="002060"/>
                </a:solidFill>
                <a:effectLst/>
                <a:latin typeface="Arial" panose="020B0604020202020204" pitchFamily="34" charset="0"/>
                <a:cs typeface="Arial" panose="020B0604020202020204" pitchFamily="34" charset="0"/>
              </a:rPr>
              <a:t> India Private Limited - 2024 - All Rights Reserved</a:t>
            </a:r>
          </a:p>
        </p:txBody>
      </p:sp>
      <p:sp>
        <p:nvSpPr>
          <p:cNvPr id="9" name="Title 1">
            <a:extLst>
              <a:ext uri="{FF2B5EF4-FFF2-40B4-BE49-F238E27FC236}">
                <a16:creationId xmlns:a16="http://schemas.microsoft.com/office/drawing/2014/main" id="{F3C5E951-B07C-4D0E-AAAB-C22D45B0AC8A}"/>
              </a:ext>
            </a:extLst>
          </p:cNvPr>
          <p:cNvSpPr>
            <a:spLocks noGrp="1"/>
          </p:cNvSpPr>
          <p:nvPr>
            <p:ph type="title"/>
          </p:nvPr>
        </p:nvSpPr>
        <p:spPr>
          <a:xfrm>
            <a:off x="695754" y="394954"/>
            <a:ext cx="10515600" cy="779378"/>
          </a:xfrm>
        </p:spPr>
        <p:txBody>
          <a:bodyPr/>
          <a:lstStyle/>
          <a:p>
            <a:pPr marL="0" indent="0">
              <a:buNone/>
            </a:pPr>
            <a:r>
              <a:rPr lang="en-US" sz="4400" b="1"/>
              <a:t>Internal Combustion Engines</a:t>
            </a:r>
          </a:p>
        </p:txBody>
      </p:sp>
      <p:pic>
        <p:nvPicPr>
          <p:cNvPr id="7" name="Rotary">
            <a:hlinkClick r:id="" action="ppaction://media"/>
            <a:extLst>
              <a:ext uri="{FF2B5EF4-FFF2-40B4-BE49-F238E27FC236}">
                <a16:creationId xmlns:a16="http://schemas.microsoft.com/office/drawing/2014/main" id="{51D4C313-D59F-37D3-3E3C-FFC151DFBD49}"/>
              </a:ext>
            </a:extLst>
          </p:cNvPr>
          <p:cNvPicPr>
            <a:picLocks/>
          </p:cNvPicPr>
          <p:nvPr>
            <a:videoFile r:link="rId2"/>
            <p:extLst>
              <p:ext uri="{DAA4B4D4-6D71-4841-9C94-3DE7FCFB9230}">
                <p14:media xmlns:p14="http://schemas.microsoft.com/office/powerpoint/2010/main" r:embed="rId1"/>
              </p:ext>
            </p:extLst>
          </p:nvPr>
        </p:nvPicPr>
        <p:blipFill>
          <a:blip r:embed="rId4"/>
          <a:stretch>
            <a:fillRect/>
          </a:stretch>
        </p:blipFill>
        <p:spPr>
          <a:xfrm>
            <a:off x="1056000" y="1614658"/>
            <a:ext cx="10080000" cy="4320000"/>
          </a:xfrm>
          <a:prstGeom prst="rect">
            <a:avLst/>
          </a:prstGeom>
        </p:spPr>
      </p:pic>
      <p:pic>
        <p:nvPicPr>
          <p:cNvPr id="2" name="Picture 2">
            <a:extLst>
              <a:ext uri="{FF2B5EF4-FFF2-40B4-BE49-F238E27FC236}">
                <a16:creationId xmlns:a16="http://schemas.microsoft.com/office/drawing/2014/main" id="{1D3F714A-8D39-395B-AB33-61DD3B15830F}"/>
              </a:ext>
            </a:extLst>
          </p:cNvPr>
          <p:cNvPicPr>
            <a:picLocks noChangeAspect="1" noChangeArrowheads="1"/>
          </p:cNvPicPr>
          <p:nvPr/>
        </p:nvPicPr>
        <p:blipFill>
          <a:blip r:embed="rId5" cstate="email">
            <a:extLst>
              <a:ext uri="{BEBA8EAE-BF5A-486C-A8C5-ECC9F3942E4B}">
                <a14:imgProps xmlns:a14="http://schemas.microsoft.com/office/drawing/2010/main">
                  <a14:imgLayer r:embed="rId6">
                    <a14:imgEffect>
                      <a14:sharpenSoften amount="-26000"/>
                    </a14:imgEffect>
                    <a14:imgEffect>
                      <a14:colorTemperature colorTemp="6819"/>
                    </a14:imgEffect>
                    <a14:imgEffect>
                      <a14:saturation sat="200000"/>
                    </a14:imgEffect>
                    <a14:imgEffect>
                      <a14:brightnessContrast bright="-16000" contrast="59000"/>
                    </a14:imgEffect>
                  </a14:imgLayer>
                </a14:imgProps>
              </a:ext>
              <a:ext uri="{28A0092B-C50C-407E-A947-70E740481C1C}">
                <a14:useLocalDpi xmlns:a14="http://schemas.microsoft.com/office/drawing/2010/main" val="0"/>
              </a:ext>
            </a:extLst>
          </a:blip>
          <a:srcRect/>
          <a:stretch>
            <a:fillRect/>
          </a:stretch>
        </p:blipFill>
        <p:spPr bwMode="auto">
          <a:xfrm>
            <a:off x="10322201" y="63305"/>
            <a:ext cx="1815785" cy="779378"/>
          </a:xfrm>
          <a:prstGeom prst="rect">
            <a:avLst/>
          </a:prstGeom>
          <a:gradFill>
            <a:gsLst>
              <a:gs pos="2000">
                <a:schemeClr val="accent1">
                  <a:lumMod val="45000"/>
                  <a:lumOff val="55000"/>
                </a:schemeClr>
              </a:gs>
              <a:gs pos="56000">
                <a:schemeClr val="accent1">
                  <a:lumMod val="30000"/>
                  <a:lumOff val="70000"/>
                </a:schemeClr>
              </a:gs>
            </a:gsLst>
            <a:lin ang="5400000" scaled="1"/>
          </a:gradFill>
        </p:spPr>
      </p:pic>
      <p:sp>
        <p:nvSpPr>
          <p:cNvPr id="3" name="Content Placeholder 2">
            <a:extLst>
              <a:ext uri="{FF2B5EF4-FFF2-40B4-BE49-F238E27FC236}">
                <a16:creationId xmlns:a16="http://schemas.microsoft.com/office/drawing/2014/main" id="{B6A7B701-1D14-C11B-1732-A0F254F47F56}"/>
              </a:ext>
            </a:extLst>
          </p:cNvPr>
          <p:cNvSpPr>
            <a:spLocks noGrp="1"/>
          </p:cNvSpPr>
          <p:nvPr>
            <p:ph idx="1"/>
          </p:nvPr>
        </p:nvSpPr>
        <p:spPr>
          <a:xfrm>
            <a:off x="248777" y="1000122"/>
            <a:ext cx="8855242" cy="413836"/>
          </a:xfrm>
        </p:spPr>
        <p:txBody>
          <a:bodyPr vert="horz" lIns="91440" tIns="45720" rIns="91440" bIns="45720" rtlCol="0" anchor="t">
            <a:normAutofit/>
          </a:bodyPr>
          <a:lstStyle/>
          <a:p>
            <a:pPr marL="457200" lvl="1" indent="0">
              <a:buNone/>
            </a:pPr>
            <a:r>
              <a:rPr lang="en-US" sz="2000" b="1">
                <a:solidFill>
                  <a:srgbClr val="0000CC"/>
                </a:solidFill>
                <a:latin typeface="+mj-lt"/>
                <a:cs typeface="Aharoni"/>
              </a:rPr>
              <a:t>Working Scaled Model: Rotary ( Wankel Engine) – Electrically operated</a:t>
            </a:r>
            <a:endParaRPr lang="en-US" sz="2000" b="1">
              <a:solidFill>
                <a:srgbClr val="0000CC"/>
              </a:solidFill>
              <a:latin typeface="+mj-lt"/>
              <a:cs typeface="Aharoni" panose="02010803020104030203" pitchFamily="2" charset="-79"/>
            </a:endParaRPr>
          </a:p>
          <a:p>
            <a:pPr marL="457200" lvl="1" indent="0" algn="just">
              <a:buNone/>
            </a:pPr>
            <a:endParaRPr lang="en-US" sz="2000" b="1">
              <a:solidFill>
                <a:srgbClr val="0000CC"/>
              </a:solidFill>
              <a:latin typeface="+mj-lt"/>
              <a:cs typeface="Aharoni" panose="02010803020104030203" pitchFamily="2" charset="-79"/>
            </a:endParaRPr>
          </a:p>
        </p:txBody>
      </p:sp>
    </p:spTree>
    <p:extLst>
      <p:ext uri="{BB962C8B-B14F-4D97-AF65-F5344CB8AC3E}">
        <p14:creationId xmlns:p14="http://schemas.microsoft.com/office/powerpoint/2010/main" val="17457554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500"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7"/>
                </p:tgtEl>
              </p:cMediaNode>
            </p:video>
            <p:seq concurrent="1" nextAc="seek">
              <p:cTn id="8" restart="whenNotActive" fill="hold" evtFilter="cancelBubble" nodeType="interactiveSeq">
                <p:stCondLst>
                  <p:cond evt="onClick" delay="0">
                    <p:tgtEl>
                      <p:spTgt spid="7"/>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7"/>
                                        </p:tgtEl>
                                      </p:cBhvr>
                                    </p:cmd>
                                  </p:childTnLst>
                                </p:cTn>
                              </p:par>
                            </p:childTnLst>
                          </p:cTn>
                        </p:par>
                      </p:childTnLst>
                    </p:cTn>
                  </p:par>
                </p:childTnLst>
              </p:cTn>
              <p:nextCondLst>
                <p:cond evt="onClick" delay="0">
                  <p:tgtEl>
                    <p:spTgt spid="7"/>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346AC0-BFBB-FE4A-F585-B6C6C3F8031A}"/>
              </a:ext>
            </a:extLst>
          </p:cNvPr>
          <p:cNvSpPr>
            <a:spLocks noGrp="1"/>
          </p:cNvSpPr>
          <p:nvPr>
            <p:ph type="title"/>
          </p:nvPr>
        </p:nvSpPr>
        <p:spPr>
          <a:xfrm>
            <a:off x="695754" y="394954"/>
            <a:ext cx="10515600" cy="779378"/>
          </a:xfrm>
        </p:spPr>
        <p:txBody>
          <a:bodyPr/>
          <a:lstStyle/>
          <a:p>
            <a:pPr marL="0" indent="0">
              <a:buNone/>
            </a:pPr>
            <a:r>
              <a:rPr lang="en-US" sz="4400" b="1"/>
              <a:t>Steam Engines and Turbine</a:t>
            </a:r>
          </a:p>
        </p:txBody>
      </p:sp>
      <p:graphicFrame>
        <p:nvGraphicFramePr>
          <p:cNvPr id="7" name="Content Placeholder 2">
            <a:extLst>
              <a:ext uri="{FF2B5EF4-FFF2-40B4-BE49-F238E27FC236}">
                <a16:creationId xmlns:a16="http://schemas.microsoft.com/office/drawing/2014/main" id="{6C3366D7-DFA0-A7C8-935D-4275123B7B70}"/>
              </a:ext>
            </a:extLst>
          </p:cNvPr>
          <p:cNvGraphicFramePr>
            <a:graphicFrameLocks noGrp="1"/>
          </p:cNvGraphicFramePr>
          <p:nvPr>
            <p:ph idx="1"/>
            <p:extLst>
              <p:ext uri="{D42A27DB-BD31-4B8C-83A1-F6EECF244321}">
                <p14:modId xmlns:p14="http://schemas.microsoft.com/office/powerpoint/2010/main" val="3756857102"/>
              </p:ext>
            </p:extLst>
          </p:nvPr>
        </p:nvGraphicFramePr>
        <p:xfrm>
          <a:off x="695754" y="1191866"/>
          <a:ext cx="10800000" cy="236134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TextBox 4">
            <a:extLst>
              <a:ext uri="{FF2B5EF4-FFF2-40B4-BE49-F238E27FC236}">
                <a16:creationId xmlns:a16="http://schemas.microsoft.com/office/drawing/2014/main" id="{AE52FDCB-EDAA-534F-C065-5D3DE88CF2E0}"/>
              </a:ext>
            </a:extLst>
          </p:cNvPr>
          <p:cNvSpPr txBox="1"/>
          <p:nvPr/>
        </p:nvSpPr>
        <p:spPr>
          <a:xfrm>
            <a:off x="4189068" y="6595393"/>
            <a:ext cx="3813865" cy="230832"/>
          </a:xfrm>
          <a:prstGeom prst="rect">
            <a:avLst/>
          </a:prstGeom>
          <a:noFill/>
        </p:spPr>
        <p:txBody>
          <a:bodyPr wrap="none" rtlCol="0">
            <a:spAutoFit/>
          </a:bodyPr>
          <a:lstStyle/>
          <a:p>
            <a:r>
              <a:rPr lang="en-CA" sz="900" b="0" i="0">
                <a:solidFill>
                  <a:srgbClr val="002060"/>
                </a:solidFill>
                <a:effectLst/>
                <a:latin typeface="Arial" panose="020B0604020202020204" pitchFamily="34" charset="0"/>
                <a:cs typeface="Arial" panose="020B0604020202020204" pitchFamily="34" charset="0"/>
              </a:rPr>
              <a:t>Edu-Tek </a:t>
            </a:r>
            <a:r>
              <a:rPr lang="en-CA" sz="900" b="0" i="0" err="1">
                <a:solidFill>
                  <a:srgbClr val="002060"/>
                </a:solidFill>
                <a:effectLst/>
                <a:latin typeface="Arial" panose="020B0604020202020204" pitchFamily="34" charset="0"/>
                <a:cs typeface="Arial" panose="020B0604020202020204" pitchFamily="34" charset="0"/>
              </a:rPr>
              <a:t>Equipments</a:t>
            </a:r>
            <a:r>
              <a:rPr lang="en-CA" sz="900" b="0" i="0">
                <a:solidFill>
                  <a:srgbClr val="002060"/>
                </a:solidFill>
                <a:effectLst/>
                <a:latin typeface="Arial" panose="020B0604020202020204" pitchFamily="34" charset="0"/>
                <a:cs typeface="Arial" panose="020B0604020202020204" pitchFamily="34" charset="0"/>
              </a:rPr>
              <a:t> India Private Limited - 2024 - All Rights Reserved</a:t>
            </a:r>
          </a:p>
        </p:txBody>
      </p:sp>
      <p:pic>
        <p:nvPicPr>
          <p:cNvPr id="4" name="Picture 2" descr="A blue text on a white background&#10;&#10;Description automatically generated">
            <a:extLst>
              <a:ext uri="{FF2B5EF4-FFF2-40B4-BE49-F238E27FC236}">
                <a16:creationId xmlns:a16="http://schemas.microsoft.com/office/drawing/2014/main" id="{FA935202-81C3-01A9-2567-BB7861CD029D}"/>
              </a:ext>
            </a:extLst>
          </p:cNvPr>
          <p:cNvPicPr>
            <a:picLocks noChangeAspect="1" noChangeArrowheads="1"/>
          </p:cNvPicPr>
          <p:nvPr/>
        </p:nvPicPr>
        <p:blipFill>
          <a:blip r:embed="rId7" cstate="email">
            <a:extLst>
              <a:ext uri="{BEBA8EAE-BF5A-486C-A8C5-ECC9F3942E4B}">
                <a14:imgProps xmlns:a14="http://schemas.microsoft.com/office/drawing/2010/main">
                  <a14:imgLayer r:embed="rId8">
                    <a14:imgEffect>
                      <a14:sharpenSoften amount="-26000"/>
                    </a14:imgEffect>
                    <a14:imgEffect>
                      <a14:colorTemperature colorTemp="6819"/>
                    </a14:imgEffect>
                    <a14:imgEffect>
                      <a14:saturation sat="200000"/>
                    </a14:imgEffect>
                    <a14:imgEffect>
                      <a14:brightnessContrast bright="-16000" contrast="59000"/>
                    </a14:imgEffect>
                  </a14:imgLayer>
                </a14:imgProps>
              </a:ext>
              <a:ext uri="{28A0092B-C50C-407E-A947-70E740481C1C}">
                <a14:useLocalDpi xmlns:a14="http://schemas.microsoft.com/office/drawing/2010/main" val="0"/>
              </a:ext>
            </a:extLst>
          </a:blip>
          <a:srcRect/>
          <a:stretch>
            <a:fillRect/>
          </a:stretch>
        </p:blipFill>
        <p:spPr bwMode="auto">
          <a:xfrm>
            <a:off x="10322201" y="63305"/>
            <a:ext cx="1815785" cy="779378"/>
          </a:xfrm>
          <a:prstGeom prst="rect">
            <a:avLst/>
          </a:prstGeom>
          <a:gradFill>
            <a:gsLst>
              <a:gs pos="2000">
                <a:schemeClr val="accent1">
                  <a:lumMod val="45000"/>
                  <a:lumOff val="55000"/>
                </a:schemeClr>
              </a:gs>
              <a:gs pos="56000">
                <a:schemeClr val="accent1">
                  <a:lumMod val="30000"/>
                  <a:lumOff val="70000"/>
                </a:schemeClr>
              </a:gs>
            </a:gsLst>
            <a:lin ang="5400000" scaled="1"/>
          </a:gradFill>
        </p:spPr>
      </p:pic>
    </p:spTree>
    <p:extLst>
      <p:ext uri="{BB962C8B-B14F-4D97-AF65-F5344CB8AC3E}">
        <p14:creationId xmlns:p14="http://schemas.microsoft.com/office/powerpoint/2010/main" val="282492003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346AC0-BFBB-FE4A-F585-B6C6C3F8031A}"/>
              </a:ext>
            </a:extLst>
          </p:cNvPr>
          <p:cNvSpPr>
            <a:spLocks noGrp="1"/>
          </p:cNvSpPr>
          <p:nvPr>
            <p:ph type="title"/>
          </p:nvPr>
        </p:nvSpPr>
        <p:spPr>
          <a:xfrm>
            <a:off x="695754" y="394954"/>
            <a:ext cx="10515600" cy="779378"/>
          </a:xfrm>
        </p:spPr>
        <p:txBody>
          <a:bodyPr/>
          <a:lstStyle/>
          <a:p>
            <a:pPr marL="0" indent="0">
              <a:buNone/>
            </a:pPr>
            <a:r>
              <a:rPr lang="en-US" sz="4400" b="1"/>
              <a:t>Steam Engines</a:t>
            </a:r>
          </a:p>
        </p:txBody>
      </p:sp>
      <p:sp>
        <p:nvSpPr>
          <p:cNvPr id="3" name="Content Placeholder 2">
            <a:extLst>
              <a:ext uri="{FF2B5EF4-FFF2-40B4-BE49-F238E27FC236}">
                <a16:creationId xmlns:a16="http://schemas.microsoft.com/office/drawing/2014/main" id="{10971E08-8F83-F33B-F256-23411E4C7274}"/>
              </a:ext>
            </a:extLst>
          </p:cNvPr>
          <p:cNvSpPr>
            <a:spLocks noGrp="1"/>
          </p:cNvSpPr>
          <p:nvPr>
            <p:ph idx="1"/>
          </p:nvPr>
        </p:nvSpPr>
        <p:spPr>
          <a:xfrm>
            <a:off x="262844" y="1046096"/>
            <a:ext cx="8501330" cy="413836"/>
          </a:xfrm>
        </p:spPr>
        <p:txBody>
          <a:bodyPr>
            <a:normAutofit/>
          </a:bodyPr>
          <a:lstStyle/>
          <a:p>
            <a:pPr marL="457200" lvl="1" indent="0" algn="just">
              <a:buNone/>
            </a:pPr>
            <a:r>
              <a:rPr lang="en-US" sz="2000" b="1">
                <a:solidFill>
                  <a:srgbClr val="0000CC"/>
                </a:solidFill>
                <a:latin typeface="+mj-lt"/>
                <a:cs typeface="Aharoni" panose="02010803020104030203" pitchFamily="2" charset="-79"/>
              </a:rPr>
              <a:t>Working Scaled Model: Steam Engine with Boiler</a:t>
            </a:r>
          </a:p>
        </p:txBody>
      </p:sp>
      <p:sp>
        <p:nvSpPr>
          <p:cNvPr id="5" name="TextBox 4">
            <a:extLst>
              <a:ext uri="{FF2B5EF4-FFF2-40B4-BE49-F238E27FC236}">
                <a16:creationId xmlns:a16="http://schemas.microsoft.com/office/drawing/2014/main" id="{AE52FDCB-EDAA-534F-C065-5D3DE88CF2E0}"/>
              </a:ext>
            </a:extLst>
          </p:cNvPr>
          <p:cNvSpPr txBox="1"/>
          <p:nvPr/>
        </p:nvSpPr>
        <p:spPr>
          <a:xfrm>
            <a:off x="4189068" y="6595393"/>
            <a:ext cx="3813865" cy="230832"/>
          </a:xfrm>
          <a:prstGeom prst="rect">
            <a:avLst/>
          </a:prstGeom>
          <a:noFill/>
        </p:spPr>
        <p:txBody>
          <a:bodyPr wrap="none" rtlCol="0">
            <a:spAutoFit/>
          </a:bodyPr>
          <a:lstStyle/>
          <a:p>
            <a:r>
              <a:rPr lang="en-CA" sz="900" b="0" i="0">
                <a:solidFill>
                  <a:srgbClr val="002060"/>
                </a:solidFill>
                <a:effectLst/>
                <a:latin typeface="Arial" panose="020B0604020202020204" pitchFamily="34" charset="0"/>
                <a:cs typeface="Arial" panose="020B0604020202020204" pitchFamily="34" charset="0"/>
              </a:rPr>
              <a:t>Edu-Tek </a:t>
            </a:r>
            <a:r>
              <a:rPr lang="en-CA" sz="900" b="0" i="0" err="1">
                <a:solidFill>
                  <a:srgbClr val="002060"/>
                </a:solidFill>
                <a:effectLst/>
                <a:latin typeface="Arial" panose="020B0604020202020204" pitchFamily="34" charset="0"/>
                <a:cs typeface="Arial" panose="020B0604020202020204" pitchFamily="34" charset="0"/>
              </a:rPr>
              <a:t>Equipments</a:t>
            </a:r>
            <a:r>
              <a:rPr lang="en-CA" sz="900" b="0" i="0">
                <a:solidFill>
                  <a:srgbClr val="002060"/>
                </a:solidFill>
                <a:effectLst/>
                <a:latin typeface="Arial" panose="020B0604020202020204" pitchFamily="34" charset="0"/>
                <a:cs typeface="Arial" panose="020B0604020202020204" pitchFamily="34" charset="0"/>
              </a:rPr>
              <a:t> India Private Limited - 2024 - All Rights Reserved</a:t>
            </a:r>
          </a:p>
        </p:txBody>
      </p:sp>
      <p:sp>
        <p:nvSpPr>
          <p:cNvPr id="4" name="TextBox 3">
            <a:extLst>
              <a:ext uri="{FF2B5EF4-FFF2-40B4-BE49-F238E27FC236}">
                <a16:creationId xmlns:a16="http://schemas.microsoft.com/office/drawing/2014/main" id="{D410498C-E8D0-7D0D-9C47-FCE8953CF1C4}"/>
              </a:ext>
            </a:extLst>
          </p:cNvPr>
          <p:cNvSpPr txBox="1"/>
          <p:nvPr/>
        </p:nvSpPr>
        <p:spPr>
          <a:xfrm>
            <a:off x="9288379" y="2253085"/>
            <a:ext cx="2352247" cy="2954655"/>
          </a:xfrm>
          <a:prstGeom prst="rect">
            <a:avLst/>
          </a:prstGeom>
          <a:noFill/>
        </p:spPr>
        <p:txBody>
          <a:bodyPr wrap="square" lIns="91440" tIns="45720" rIns="91440" bIns="45720" rtlCol="0" anchor="t">
            <a:spAutoFit/>
          </a:bodyPr>
          <a:lstStyle/>
          <a:p>
            <a:r>
              <a:rPr lang="en-CA" sz="1200" b="0" i="0">
                <a:solidFill>
                  <a:srgbClr val="000000"/>
                </a:solidFill>
                <a:effectLst/>
                <a:highlight>
                  <a:srgbClr val="FFFFFF"/>
                </a:highlight>
                <a:latin typeface="Arial"/>
                <a:cs typeface="Arial"/>
              </a:rPr>
              <a:t>Material: Metal</a:t>
            </a:r>
            <a:br>
              <a:rPr lang="en-CA" sz="1200">
                <a:latin typeface="Arial"/>
              </a:rPr>
            </a:br>
            <a:br>
              <a:rPr lang="en-CA" sz="1200">
                <a:latin typeface="Arial"/>
              </a:rPr>
            </a:br>
            <a:r>
              <a:rPr lang="en-CA" sz="1200" b="0" i="0">
                <a:solidFill>
                  <a:srgbClr val="000000"/>
                </a:solidFill>
                <a:effectLst/>
                <a:highlight>
                  <a:srgbClr val="FFFFFF"/>
                </a:highlight>
                <a:latin typeface="Arial"/>
                <a:cs typeface="Arial"/>
              </a:rPr>
              <a:t>Speed Range: 500-1000rpm</a:t>
            </a:r>
          </a:p>
          <a:p>
            <a:br>
              <a:rPr lang="en-CA" sz="1200">
                <a:latin typeface="Arial"/>
              </a:rPr>
            </a:br>
            <a:r>
              <a:rPr lang="en-CA" sz="1200" b="0" i="0">
                <a:solidFill>
                  <a:srgbClr val="000000"/>
                </a:solidFill>
                <a:effectLst/>
                <a:highlight>
                  <a:srgbClr val="FFFFFF"/>
                </a:highlight>
                <a:latin typeface="Arial"/>
                <a:cs typeface="Arial"/>
              </a:rPr>
              <a:t>Product Weight: 1800g</a:t>
            </a:r>
          </a:p>
          <a:p>
            <a:br>
              <a:rPr lang="en-CA" sz="1200">
                <a:latin typeface="Arial"/>
              </a:rPr>
            </a:br>
            <a:r>
              <a:rPr lang="en-CA" sz="1200" b="0" i="0">
                <a:solidFill>
                  <a:srgbClr val="000000"/>
                </a:solidFill>
                <a:effectLst/>
                <a:highlight>
                  <a:srgbClr val="FFFFFF"/>
                </a:highlight>
                <a:latin typeface="Arial"/>
                <a:cs typeface="Arial"/>
              </a:rPr>
              <a:t>Package Weight: 1950g</a:t>
            </a:r>
          </a:p>
          <a:p>
            <a:br>
              <a:rPr lang="en-CA" sz="1200">
                <a:latin typeface="Arial"/>
              </a:rPr>
            </a:br>
            <a:r>
              <a:rPr lang="en-CA" sz="1200" b="0" i="0">
                <a:solidFill>
                  <a:srgbClr val="000000"/>
                </a:solidFill>
                <a:effectLst/>
                <a:highlight>
                  <a:srgbClr val="FFFFFF"/>
                </a:highlight>
                <a:latin typeface="Arial"/>
                <a:cs typeface="Arial"/>
              </a:rPr>
              <a:t>Product Dimensions: 18 x 18 x 17cm</a:t>
            </a:r>
          </a:p>
          <a:p>
            <a:br>
              <a:rPr lang="en-CA" sz="1200">
                <a:latin typeface="Arial"/>
              </a:rPr>
            </a:br>
            <a:r>
              <a:rPr lang="en-CA" sz="1200" b="0" i="0">
                <a:solidFill>
                  <a:srgbClr val="000000"/>
                </a:solidFill>
                <a:effectLst/>
                <a:highlight>
                  <a:srgbClr val="FFFFFF"/>
                </a:highlight>
                <a:latin typeface="Arial"/>
                <a:cs typeface="Arial"/>
              </a:rPr>
              <a:t>Package Dimensions: 21 x 21 x 11cm</a:t>
            </a:r>
            <a:br>
              <a:rPr lang="en-CA" sz="1200">
                <a:latin typeface="Arial"/>
              </a:rPr>
            </a:br>
            <a:endParaRPr lang="en-CA" sz="1200">
              <a:solidFill>
                <a:srgbClr val="000000"/>
              </a:solidFill>
              <a:highlight>
                <a:srgbClr val="FFFFFF"/>
              </a:highlight>
              <a:latin typeface="Arial" panose="020B0604020202020204" pitchFamily="34" charset="0"/>
              <a:cs typeface="Arial" panose="020B0604020202020204" pitchFamily="34" charset="0"/>
            </a:endParaRPr>
          </a:p>
          <a:p>
            <a:r>
              <a:rPr lang="en-US" sz="1200" b="1">
                <a:solidFill>
                  <a:srgbClr val="000000"/>
                </a:solidFill>
                <a:highlight>
                  <a:srgbClr val="FFFFFF"/>
                </a:highlight>
                <a:latin typeface="Arial"/>
                <a:ea typeface="Lato"/>
                <a:cs typeface="Lato"/>
              </a:rPr>
              <a:t>Fuel Operated</a:t>
            </a:r>
            <a:endParaRPr lang="en-CA" sz="1200" b="1">
              <a:solidFill>
                <a:srgbClr val="000000"/>
              </a:solidFill>
              <a:highlight>
                <a:srgbClr val="FFFFFF"/>
              </a:highlight>
              <a:latin typeface="Arial"/>
              <a:ea typeface="Lato"/>
              <a:cs typeface="Lato"/>
            </a:endParaRPr>
          </a:p>
        </p:txBody>
      </p:sp>
      <p:sp>
        <p:nvSpPr>
          <p:cNvPr id="7" name="TextBox 6">
            <a:extLst>
              <a:ext uri="{FF2B5EF4-FFF2-40B4-BE49-F238E27FC236}">
                <a16:creationId xmlns:a16="http://schemas.microsoft.com/office/drawing/2014/main" id="{F1C16A51-A404-69B2-1544-3BDBDBDF0B2D}"/>
              </a:ext>
            </a:extLst>
          </p:cNvPr>
          <p:cNvSpPr txBox="1"/>
          <p:nvPr/>
        </p:nvSpPr>
        <p:spPr>
          <a:xfrm>
            <a:off x="9153377" y="1840830"/>
            <a:ext cx="1642379" cy="307777"/>
          </a:xfrm>
          <a:prstGeom prst="rect">
            <a:avLst/>
          </a:prstGeom>
          <a:noFill/>
        </p:spPr>
        <p:txBody>
          <a:bodyPr wrap="square" rtlCol="0">
            <a:spAutoFit/>
          </a:bodyPr>
          <a:lstStyle/>
          <a:p>
            <a:pPr algn="ctr"/>
            <a:r>
              <a:rPr lang="en-US" sz="1400" b="1">
                <a:latin typeface="Arial" panose="020B0604020202020204" pitchFamily="34" charset="0"/>
                <a:cs typeface="Arial" panose="020B0604020202020204" pitchFamily="34" charset="0"/>
              </a:rPr>
              <a:t>Specifications</a:t>
            </a:r>
          </a:p>
        </p:txBody>
      </p:sp>
      <p:pic>
        <p:nvPicPr>
          <p:cNvPr id="14338" name="Picture 2" descr="RETROL Full Metal Beam Engine Steam Engine Model Kit with Horizontal Boiler with Centrifugal Regulator Flyball">
            <a:extLst>
              <a:ext uri="{FF2B5EF4-FFF2-40B4-BE49-F238E27FC236}">
                <a16:creationId xmlns:a16="http://schemas.microsoft.com/office/drawing/2014/main" id="{C428DF81-9188-9333-9714-DFB76C6D6D48}"/>
              </a:ext>
            </a:extLst>
          </p:cNvPr>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695754" y="1658787"/>
            <a:ext cx="4604915" cy="4604915"/>
          </a:xfrm>
          <a:prstGeom prst="rect">
            <a:avLst/>
          </a:prstGeom>
          <a:noFill/>
          <a:extLst>
            <a:ext uri="{909E8E84-426E-40DD-AFC4-6F175D3DCCD1}">
              <a14:hiddenFill xmlns:a14="http://schemas.microsoft.com/office/drawing/2010/main">
                <a:solidFill>
                  <a:srgbClr val="FFFFFF"/>
                </a:solidFill>
              </a14:hiddenFill>
            </a:ext>
          </a:extLst>
        </p:spPr>
      </p:pic>
      <p:pic>
        <p:nvPicPr>
          <p:cNvPr id="14340" name="Picture 4" descr="User picture">
            <a:extLst>
              <a:ext uri="{FF2B5EF4-FFF2-40B4-BE49-F238E27FC236}">
                <a16:creationId xmlns:a16="http://schemas.microsoft.com/office/drawing/2014/main" id="{CFD0EEBC-3C73-B018-2062-331CE6B9BBEB}"/>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5053262" y="2433233"/>
            <a:ext cx="4074695" cy="3056021"/>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a:extLst>
              <a:ext uri="{FF2B5EF4-FFF2-40B4-BE49-F238E27FC236}">
                <a16:creationId xmlns:a16="http://schemas.microsoft.com/office/drawing/2014/main" id="{090B88AF-51CB-585D-4D6E-A50988FBD7DF}"/>
              </a:ext>
            </a:extLst>
          </p:cNvPr>
          <p:cNvPicPr>
            <a:picLocks noChangeAspect="1" noChangeArrowheads="1"/>
          </p:cNvPicPr>
          <p:nvPr/>
        </p:nvPicPr>
        <p:blipFill>
          <a:blip r:embed="rId4" cstate="email">
            <a:extLst>
              <a:ext uri="{BEBA8EAE-BF5A-486C-A8C5-ECC9F3942E4B}">
                <a14:imgProps xmlns:a14="http://schemas.microsoft.com/office/drawing/2010/main">
                  <a14:imgLayer r:embed="rId5">
                    <a14:imgEffect>
                      <a14:sharpenSoften amount="-26000"/>
                    </a14:imgEffect>
                    <a14:imgEffect>
                      <a14:colorTemperature colorTemp="6819"/>
                    </a14:imgEffect>
                    <a14:imgEffect>
                      <a14:saturation sat="200000"/>
                    </a14:imgEffect>
                    <a14:imgEffect>
                      <a14:brightnessContrast bright="-16000" contrast="59000"/>
                    </a14:imgEffect>
                  </a14:imgLayer>
                </a14:imgProps>
              </a:ext>
              <a:ext uri="{28A0092B-C50C-407E-A947-70E740481C1C}">
                <a14:useLocalDpi xmlns:a14="http://schemas.microsoft.com/office/drawing/2010/main" val="0"/>
              </a:ext>
            </a:extLst>
          </a:blip>
          <a:srcRect/>
          <a:stretch>
            <a:fillRect/>
          </a:stretch>
        </p:blipFill>
        <p:spPr bwMode="auto">
          <a:xfrm>
            <a:off x="10322201" y="63305"/>
            <a:ext cx="1815785" cy="779378"/>
          </a:xfrm>
          <a:prstGeom prst="rect">
            <a:avLst/>
          </a:prstGeom>
          <a:gradFill>
            <a:gsLst>
              <a:gs pos="2000">
                <a:schemeClr val="accent1">
                  <a:lumMod val="45000"/>
                  <a:lumOff val="55000"/>
                </a:schemeClr>
              </a:gs>
              <a:gs pos="56000">
                <a:schemeClr val="accent1">
                  <a:lumMod val="30000"/>
                  <a:lumOff val="70000"/>
                </a:schemeClr>
              </a:gs>
            </a:gsLst>
            <a:lin ang="5400000" scaled="1"/>
          </a:gradFill>
        </p:spPr>
      </p:pic>
    </p:spTree>
    <p:extLst>
      <p:ext uri="{BB962C8B-B14F-4D97-AF65-F5344CB8AC3E}">
        <p14:creationId xmlns:p14="http://schemas.microsoft.com/office/powerpoint/2010/main" val="295360132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346AC0-BFBB-FE4A-F585-B6C6C3F8031A}"/>
              </a:ext>
            </a:extLst>
          </p:cNvPr>
          <p:cNvSpPr>
            <a:spLocks noGrp="1"/>
          </p:cNvSpPr>
          <p:nvPr>
            <p:ph type="title"/>
          </p:nvPr>
        </p:nvSpPr>
        <p:spPr>
          <a:xfrm>
            <a:off x="695754" y="394954"/>
            <a:ext cx="10515600" cy="779378"/>
          </a:xfrm>
        </p:spPr>
        <p:txBody>
          <a:bodyPr/>
          <a:lstStyle/>
          <a:p>
            <a:pPr marL="0" indent="0">
              <a:buNone/>
            </a:pPr>
            <a:r>
              <a:rPr lang="en-US" sz="4400" b="1"/>
              <a:t>Steam Engines</a:t>
            </a:r>
          </a:p>
        </p:txBody>
      </p:sp>
      <p:sp>
        <p:nvSpPr>
          <p:cNvPr id="5" name="TextBox 4">
            <a:extLst>
              <a:ext uri="{FF2B5EF4-FFF2-40B4-BE49-F238E27FC236}">
                <a16:creationId xmlns:a16="http://schemas.microsoft.com/office/drawing/2014/main" id="{AE52FDCB-EDAA-534F-C065-5D3DE88CF2E0}"/>
              </a:ext>
            </a:extLst>
          </p:cNvPr>
          <p:cNvSpPr txBox="1"/>
          <p:nvPr/>
        </p:nvSpPr>
        <p:spPr>
          <a:xfrm>
            <a:off x="4189068" y="6595393"/>
            <a:ext cx="3813865" cy="230832"/>
          </a:xfrm>
          <a:prstGeom prst="rect">
            <a:avLst/>
          </a:prstGeom>
          <a:noFill/>
        </p:spPr>
        <p:txBody>
          <a:bodyPr wrap="none" rtlCol="0">
            <a:spAutoFit/>
          </a:bodyPr>
          <a:lstStyle/>
          <a:p>
            <a:r>
              <a:rPr lang="en-CA" sz="900" b="0" i="0">
                <a:solidFill>
                  <a:srgbClr val="002060"/>
                </a:solidFill>
                <a:effectLst/>
                <a:latin typeface="Arial" panose="020B0604020202020204" pitchFamily="34" charset="0"/>
                <a:cs typeface="Arial" panose="020B0604020202020204" pitchFamily="34" charset="0"/>
              </a:rPr>
              <a:t>Edu-Tek </a:t>
            </a:r>
            <a:r>
              <a:rPr lang="en-CA" sz="900" b="0" i="0" err="1">
                <a:solidFill>
                  <a:srgbClr val="002060"/>
                </a:solidFill>
                <a:effectLst/>
                <a:latin typeface="Arial" panose="020B0604020202020204" pitchFamily="34" charset="0"/>
                <a:cs typeface="Arial" panose="020B0604020202020204" pitchFamily="34" charset="0"/>
              </a:rPr>
              <a:t>Equipments</a:t>
            </a:r>
            <a:r>
              <a:rPr lang="en-CA" sz="900" b="0" i="0">
                <a:solidFill>
                  <a:srgbClr val="002060"/>
                </a:solidFill>
                <a:effectLst/>
                <a:latin typeface="Arial" panose="020B0604020202020204" pitchFamily="34" charset="0"/>
                <a:cs typeface="Arial" panose="020B0604020202020204" pitchFamily="34" charset="0"/>
              </a:rPr>
              <a:t> India Private Limited - 2024 - All Rights Reserved</a:t>
            </a:r>
          </a:p>
        </p:txBody>
      </p:sp>
      <p:pic>
        <p:nvPicPr>
          <p:cNvPr id="8" name="STEAM ENG WITH BO">
            <a:hlinkClick r:id="" action="ppaction://media"/>
            <a:extLst>
              <a:ext uri="{FF2B5EF4-FFF2-40B4-BE49-F238E27FC236}">
                <a16:creationId xmlns:a16="http://schemas.microsoft.com/office/drawing/2014/main" id="{4EC230BF-ADEB-CD0D-573D-499AFB5E193C}"/>
              </a:ext>
            </a:extLst>
          </p:cNvPr>
          <p:cNvPicPr>
            <a:picLocks/>
          </p:cNvPicPr>
          <p:nvPr>
            <a:videoFile r:link="rId2"/>
            <p:extLst>
              <p:ext uri="{DAA4B4D4-6D71-4841-9C94-3DE7FCFB9230}">
                <p14:media xmlns:p14="http://schemas.microsoft.com/office/powerpoint/2010/main" r:embed="rId1"/>
              </p:ext>
            </p:extLst>
          </p:nvPr>
        </p:nvPicPr>
        <p:blipFill>
          <a:blip r:embed="rId4"/>
          <a:stretch>
            <a:fillRect/>
          </a:stretch>
        </p:blipFill>
        <p:spPr>
          <a:xfrm>
            <a:off x="1056000" y="1605302"/>
            <a:ext cx="10080000" cy="4320000"/>
          </a:xfrm>
          <a:prstGeom prst="rect">
            <a:avLst/>
          </a:prstGeom>
        </p:spPr>
      </p:pic>
      <p:pic>
        <p:nvPicPr>
          <p:cNvPr id="3" name="Picture 2">
            <a:extLst>
              <a:ext uri="{FF2B5EF4-FFF2-40B4-BE49-F238E27FC236}">
                <a16:creationId xmlns:a16="http://schemas.microsoft.com/office/drawing/2014/main" id="{0C161272-9EEA-846C-F40F-596B7E5444B3}"/>
              </a:ext>
            </a:extLst>
          </p:cNvPr>
          <p:cNvPicPr>
            <a:picLocks noChangeAspect="1" noChangeArrowheads="1"/>
          </p:cNvPicPr>
          <p:nvPr/>
        </p:nvPicPr>
        <p:blipFill>
          <a:blip r:embed="rId5" cstate="email">
            <a:extLst>
              <a:ext uri="{BEBA8EAE-BF5A-486C-A8C5-ECC9F3942E4B}">
                <a14:imgProps xmlns:a14="http://schemas.microsoft.com/office/drawing/2010/main">
                  <a14:imgLayer r:embed="rId6">
                    <a14:imgEffect>
                      <a14:sharpenSoften amount="-26000"/>
                    </a14:imgEffect>
                    <a14:imgEffect>
                      <a14:colorTemperature colorTemp="6819"/>
                    </a14:imgEffect>
                    <a14:imgEffect>
                      <a14:saturation sat="200000"/>
                    </a14:imgEffect>
                    <a14:imgEffect>
                      <a14:brightnessContrast bright="-16000" contrast="59000"/>
                    </a14:imgEffect>
                  </a14:imgLayer>
                </a14:imgProps>
              </a:ext>
              <a:ext uri="{28A0092B-C50C-407E-A947-70E740481C1C}">
                <a14:useLocalDpi xmlns:a14="http://schemas.microsoft.com/office/drawing/2010/main" val="0"/>
              </a:ext>
            </a:extLst>
          </a:blip>
          <a:srcRect/>
          <a:stretch>
            <a:fillRect/>
          </a:stretch>
        </p:blipFill>
        <p:spPr bwMode="auto">
          <a:xfrm>
            <a:off x="10322201" y="63305"/>
            <a:ext cx="1815785" cy="779378"/>
          </a:xfrm>
          <a:prstGeom prst="rect">
            <a:avLst/>
          </a:prstGeom>
          <a:gradFill>
            <a:gsLst>
              <a:gs pos="2000">
                <a:schemeClr val="accent1">
                  <a:lumMod val="45000"/>
                  <a:lumOff val="55000"/>
                </a:schemeClr>
              </a:gs>
              <a:gs pos="56000">
                <a:schemeClr val="accent1">
                  <a:lumMod val="30000"/>
                  <a:lumOff val="70000"/>
                </a:schemeClr>
              </a:gs>
            </a:gsLst>
            <a:lin ang="5400000" scaled="1"/>
          </a:gradFill>
        </p:spPr>
      </p:pic>
      <p:sp>
        <p:nvSpPr>
          <p:cNvPr id="4" name="Content Placeholder 2">
            <a:extLst>
              <a:ext uri="{FF2B5EF4-FFF2-40B4-BE49-F238E27FC236}">
                <a16:creationId xmlns:a16="http://schemas.microsoft.com/office/drawing/2014/main" id="{404DB266-CBDC-A2AE-0111-0D7EA23D665B}"/>
              </a:ext>
            </a:extLst>
          </p:cNvPr>
          <p:cNvSpPr>
            <a:spLocks noGrp="1"/>
          </p:cNvSpPr>
          <p:nvPr>
            <p:ph idx="1"/>
          </p:nvPr>
        </p:nvSpPr>
        <p:spPr>
          <a:xfrm>
            <a:off x="262844" y="1046096"/>
            <a:ext cx="8501330" cy="413836"/>
          </a:xfrm>
        </p:spPr>
        <p:txBody>
          <a:bodyPr>
            <a:normAutofit/>
          </a:bodyPr>
          <a:lstStyle/>
          <a:p>
            <a:pPr marL="457200" lvl="1" indent="0" algn="just">
              <a:buNone/>
            </a:pPr>
            <a:r>
              <a:rPr lang="en-US" sz="2000" b="1">
                <a:solidFill>
                  <a:srgbClr val="0000CC"/>
                </a:solidFill>
                <a:latin typeface="+mj-lt"/>
                <a:cs typeface="Aharoni" panose="02010803020104030203" pitchFamily="2" charset="-79"/>
              </a:rPr>
              <a:t>Working Scaled Model: Steam Engine with Boiler</a:t>
            </a:r>
          </a:p>
        </p:txBody>
      </p:sp>
    </p:spTree>
    <p:extLst>
      <p:ext uri="{BB962C8B-B14F-4D97-AF65-F5344CB8AC3E}">
        <p14:creationId xmlns:p14="http://schemas.microsoft.com/office/powerpoint/2010/main" val="21671647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6314"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8"/>
                </p:tgtEl>
              </p:cMediaNode>
            </p:video>
            <p:seq concurrent="1" nextAc="seek">
              <p:cTn id="8" restart="whenNotActive" fill="hold" evtFilter="cancelBubble" nodeType="interactiveSeq">
                <p:stCondLst>
                  <p:cond evt="onClick" delay="0">
                    <p:tgtEl>
                      <p:spTgt spid="8"/>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8"/>
                                        </p:tgtEl>
                                      </p:cBhvr>
                                    </p:cmd>
                                  </p:childTnLst>
                                </p:cTn>
                              </p:par>
                            </p:childTnLst>
                          </p:cTn>
                        </p:par>
                      </p:childTnLst>
                    </p:cTn>
                  </p:par>
                </p:childTnLst>
              </p:cTn>
              <p:nextCondLst>
                <p:cond evt="onClick" delay="0">
                  <p:tgtEl>
                    <p:spTgt spid="8"/>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346AC0-BFBB-FE4A-F585-B6C6C3F8031A}"/>
              </a:ext>
            </a:extLst>
          </p:cNvPr>
          <p:cNvSpPr>
            <a:spLocks noGrp="1"/>
          </p:cNvSpPr>
          <p:nvPr>
            <p:ph type="title"/>
          </p:nvPr>
        </p:nvSpPr>
        <p:spPr>
          <a:xfrm>
            <a:off x="695754" y="394954"/>
            <a:ext cx="10515600" cy="779378"/>
          </a:xfrm>
        </p:spPr>
        <p:txBody>
          <a:bodyPr/>
          <a:lstStyle/>
          <a:p>
            <a:pPr marL="0" indent="0">
              <a:buNone/>
            </a:pPr>
            <a:r>
              <a:rPr lang="en-US" sz="4400" b="1"/>
              <a:t>Steam Engines</a:t>
            </a:r>
          </a:p>
        </p:txBody>
      </p:sp>
      <p:sp>
        <p:nvSpPr>
          <p:cNvPr id="3" name="Content Placeholder 2">
            <a:extLst>
              <a:ext uri="{FF2B5EF4-FFF2-40B4-BE49-F238E27FC236}">
                <a16:creationId xmlns:a16="http://schemas.microsoft.com/office/drawing/2014/main" id="{10971E08-8F83-F33B-F256-23411E4C7274}"/>
              </a:ext>
            </a:extLst>
          </p:cNvPr>
          <p:cNvSpPr>
            <a:spLocks noGrp="1"/>
          </p:cNvSpPr>
          <p:nvPr>
            <p:ph idx="1"/>
          </p:nvPr>
        </p:nvSpPr>
        <p:spPr>
          <a:xfrm>
            <a:off x="262844" y="1046096"/>
            <a:ext cx="10124740" cy="413836"/>
          </a:xfrm>
        </p:spPr>
        <p:txBody>
          <a:bodyPr>
            <a:normAutofit/>
          </a:bodyPr>
          <a:lstStyle/>
          <a:p>
            <a:pPr marL="457200" lvl="1" indent="0" algn="just">
              <a:buNone/>
            </a:pPr>
            <a:r>
              <a:rPr lang="en-US" sz="2000" b="1">
                <a:solidFill>
                  <a:srgbClr val="0000CC"/>
                </a:solidFill>
                <a:latin typeface="+mj-lt"/>
                <a:cs typeface="Aharoni" panose="02010803020104030203" pitchFamily="2" charset="-79"/>
              </a:rPr>
              <a:t>Working Scaled Model: Vertical, Cylindrical Steam Engine with Boiler</a:t>
            </a:r>
          </a:p>
        </p:txBody>
      </p:sp>
      <p:sp>
        <p:nvSpPr>
          <p:cNvPr id="5" name="TextBox 4">
            <a:extLst>
              <a:ext uri="{FF2B5EF4-FFF2-40B4-BE49-F238E27FC236}">
                <a16:creationId xmlns:a16="http://schemas.microsoft.com/office/drawing/2014/main" id="{AE52FDCB-EDAA-534F-C065-5D3DE88CF2E0}"/>
              </a:ext>
            </a:extLst>
          </p:cNvPr>
          <p:cNvSpPr txBox="1"/>
          <p:nvPr/>
        </p:nvSpPr>
        <p:spPr>
          <a:xfrm>
            <a:off x="4189068" y="6595393"/>
            <a:ext cx="3813865" cy="230832"/>
          </a:xfrm>
          <a:prstGeom prst="rect">
            <a:avLst/>
          </a:prstGeom>
          <a:noFill/>
        </p:spPr>
        <p:txBody>
          <a:bodyPr wrap="none" rtlCol="0">
            <a:spAutoFit/>
          </a:bodyPr>
          <a:lstStyle/>
          <a:p>
            <a:r>
              <a:rPr lang="en-CA" sz="900" b="0" i="0">
                <a:solidFill>
                  <a:srgbClr val="002060"/>
                </a:solidFill>
                <a:effectLst/>
                <a:latin typeface="Arial" panose="020B0604020202020204" pitchFamily="34" charset="0"/>
                <a:cs typeface="Arial" panose="020B0604020202020204" pitchFamily="34" charset="0"/>
              </a:rPr>
              <a:t>Edu-Tek </a:t>
            </a:r>
            <a:r>
              <a:rPr lang="en-CA" sz="900" b="0" i="0" err="1">
                <a:solidFill>
                  <a:srgbClr val="002060"/>
                </a:solidFill>
                <a:effectLst/>
                <a:latin typeface="Arial" panose="020B0604020202020204" pitchFamily="34" charset="0"/>
                <a:cs typeface="Arial" panose="020B0604020202020204" pitchFamily="34" charset="0"/>
              </a:rPr>
              <a:t>Equipments</a:t>
            </a:r>
            <a:r>
              <a:rPr lang="en-CA" sz="900" b="0" i="0">
                <a:solidFill>
                  <a:srgbClr val="002060"/>
                </a:solidFill>
                <a:effectLst/>
                <a:latin typeface="Arial" panose="020B0604020202020204" pitchFamily="34" charset="0"/>
                <a:cs typeface="Arial" panose="020B0604020202020204" pitchFamily="34" charset="0"/>
              </a:rPr>
              <a:t> India Private Limited - 2024 - All Rights Reserved</a:t>
            </a:r>
          </a:p>
        </p:txBody>
      </p:sp>
      <p:sp>
        <p:nvSpPr>
          <p:cNvPr id="4" name="TextBox 3">
            <a:extLst>
              <a:ext uri="{FF2B5EF4-FFF2-40B4-BE49-F238E27FC236}">
                <a16:creationId xmlns:a16="http://schemas.microsoft.com/office/drawing/2014/main" id="{D410498C-E8D0-7D0D-9C47-FCE8953CF1C4}"/>
              </a:ext>
            </a:extLst>
          </p:cNvPr>
          <p:cNvSpPr txBox="1"/>
          <p:nvPr/>
        </p:nvSpPr>
        <p:spPr>
          <a:xfrm>
            <a:off x="9288379" y="2253085"/>
            <a:ext cx="2352247" cy="2862322"/>
          </a:xfrm>
          <a:prstGeom prst="rect">
            <a:avLst/>
          </a:prstGeom>
          <a:noFill/>
        </p:spPr>
        <p:txBody>
          <a:bodyPr wrap="square" lIns="91440" tIns="45720" rIns="91440" bIns="45720" rtlCol="0" anchor="t">
            <a:spAutoFit/>
          </a:bodyPr>
          <a:lstStyle/>
          <a:p>
            <a:r>
              <a:rPr lang="en-CA" sz="1200" b="0" i="0">
                <a:solidFill>
                  <a:srgbClr val="000000"/>
                </a:solidFill>
                <a:effectLst/>
                <a:highlight>
                  <a:srgbClr val="FFFFFF"/>
                </a:highlight>
                <a:latin typeface="Arial"/>
                <a:cs typeface="Arial"/>
              </a:rPr>
              <a:t>Material: Metal</a:t>
            </a:r>
          </a:p>
          <a:p>
            <a:br>
              <a:rPr lang="en-CA" sz="1200">
                <a:latin typeface="Arial"/>
              </a:rPr>
            </a:br>
            <a:r>
              <a:rPr lang="en-CA" sz="1200" b="0" i="0">
                <a:solidFill>
                  <a:srgbClr val="000000"/>
                </a:solidFill>
                <a:effectLst/>
                <a:highlight>
                  <a:srgbClr val="FFFFFF"/>
                </a:highlight>
                <a:latin typeface="Arial"/>
                <a:cs typeface="Arial"/>
              </a:rPr>
              <a:t>Item No: K006</a:t>
            </a:r>
          </a:p>
          <a:p>
            <a:br>
              <a:rPr lang="en-CA" sz="1200">
                <a:latin typeface="Arial"/>
              </a:rPr>
            </a:br>
            <a:r>
              <a:rPr lang="en-CA" sz="1200" b="0" i="0">
                <a:solidFill>
                  <a:srgbClr val="000000"/>
                </a:solidFill>
                <a:effectLst/>
                <a:highlight>
                  <a:srgbClr val="FFFFFF"/>
                </a:highlight>
                <a:latin typeface="Arial"/>
                <a:cs typeface="Arial"/>
              </a:rPr>
              <a:t>Product Dimensions: 16 x 12 x 16cm</a:t>
            </a:r>
          </a:p>
          <a:p>
            <a:br>
              <a:rPr lang="en-CA" sz="1200">
                <a:latin typeface="Arial"/>
              </a:rPr>
            </a:br>
            <a:r>
              <a:rPr lang="en-CA" sz="1200" b="0" i="0">
                <a:solidFill>
                  <a:srgbClr val="000000"/>
                </a:solidFill>
                <a:effectLst/>
                <a:highlight>
                  <a:srgbClr val="FFFFFF"/>
                </a:highlight>
                <a:latin typeface="Arial"/>
                <a:cs typeface="Arial"/>
              </a:rPr>
              <a:t>Product Weight: 1100g</a:t>
            </a:r>
          </a:p>
          <a:p>
            <a:br>
              <a:rPr lang="en-CA" sz="1200">
                <a:latin typeface="Arial"/>
              </a:rPr>
            </a:br>
            <a:r>
              <a:rPr lang="en-CA" sz="1200" b="0" i="0">
                <a:solidFill>
                  <a:srgbClr val="000000"/>
                </a:solidFill>
                <a:effectLst/>
                <a:highlight>
                  <a:srgbClr val="FFFFFF"/>
                </a:highlight>
                <a:latin typeface="Arial"/>
                <a:cs typeface="Arial"/>
              </a:rPr>
              <a:t>Package Dimensions: 20 x 20 x 20cm</a:t>
            </a:r>
          </a:p>
          <a:p>
            <a:br>
              <a:rPr lang="en-CA" sz="1200">
                <a:latin typeface="Arial"/>
              </a:rPr>
            </a:br>
            <a:r>
              <a:rPr lang="en-CA" sz="1200" b="0" i="0">
                <a:solidFill>
                  <a:srgbClr val="000000"/>
                </a:solidFill>
                <a:effectLst/>
                <a:highlight>
                  <a:srgbClr val="FFFFFF"/>
                </a:highlight>
                <a:latin typeface="Arial"/>
                <a:cs typeface="Arial"/>
              </a:rPr>
              <a:t>Package Weight: 1500g</a:t>
            </a:r>
            <a:br>
              <a:rPr lang="en-CA" sz="1200">
                <a:latin typeface="Arial"/>
              </a:rPr>
            </a:br>
            <a:endParaRPr lang="en-CA" sz="1200">
              <a:solidFill>
                <a:srgbClr val="000000"/>
              </a:solidFill>
              <a:highlight>
                <a:srgbClr val="FFFFFF"/>
              </a:highlight>
              <a:latin typeface="Arial" panose="020B0604020202020204" pitchFamily="34" charset="0"/>
              <a:cs typeface="Arial" panose="020B0604020202020204" pitchFamily="34" charset="0"/>
            </a:endParaRPr>
          </a:p>
          <a:p>
            <a:r>
              <a:rPr lang="en-US" sz="1200" b="1">
                <a:solidFill>
                  <a:srgbClr val="000000"/>
                </a:solidFill>
                <a:highlight>
                  <a:srgbClr val="FFFFFF"/>
                </a:highlight>
                <a:latin typeface="Arial"/>
                <a:cs typeface="Arial"/>
              </a:rPr>
              <a:t>Fuel Operated</a:t>
            </a:r>
            <a:endParaRPr lang="en-US"/>
          </a:p>
        </p:txBody>
      </p:sp>
      <p:sp>
        <p:nvSpPr>
          <p:cNvPr id="7" name="TextBox 6">
            <a:extLst>
              <a:ext uri="{FF2B5EF4-FFF2-40B4-BE49-F238E27FC236}">
                <a16:creationId xmlns:a16="http://schemas.microsoft.com/office/drawing/2014/main" id="{F1C16A51-A404-69B2-1544-3BDBDBDF0B2D}"/>
              </a:ext>
            </a:extLst>
          </p:cNvPr>
          <p:cNvSpPr txBox="1"/>
          <p:nvPr/>
        </p:nvSpPr>
        <p:spPr>
          <a:xfrm>
            <a:off x="9154974" y="1840830"/>
            <a:ext cx="1642379" cy="307777"/>
          </a:xfrm>
          <a:prstGeom prst="rect">
            <a:avLst/>
          </a:prstGeom>
          <a:noFill/>
        </p:spPr>
        <p:txBody>
          <a:bodyPr wrap="square" rtlCol="0">
            <a:spAutoFit/>
          </a:bodyPr>
          <a:lstStyle/>
          <a:p>
            <a:pPr algn="ctr"/>
            <a:r>
              <a:rPr lang="en-US" sz="1400" b="1">
                <a:latin typeface="Arial" panose="020B0604020202020204" pitchFamily="34" charset="0"/>
                <a:cs typeface="Arial" panose="020B0604020202020204" pitchFamily="34" charset="0"/>
              </a:rPr>
              <a:t>Specifications</a:t>
            </a:r>
          </a:p>
        </p:txBody>
      </p:sp>
      <p:pic>
        <p:nvPicPr>
          <p:cNvPr id="26626" name="Picture 2" descr="Retro All-metal Vertical Steam Engine Model with Base, Boiler and Alcohol Lamp">
            <a:extLst>
              <a:ext uri="{FF2B5EF4-FFF2-40B4-BE49-F238E27FC236}">
                <a16:creationId xmlns:a16="http://schemas.microsoft.com/office/drawing/2014/main" id="{784B2290-F62D-06E6-C32F-0028F21D6CF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4794" y="1730699"/>
            <a:ext cx="4290774" cy="4328149"/>
          </a:xfrm>
          <a:prstGeom prst="rect">
            <a:avLst/>
          </a:prstGeom>
          <a:noFill/>
          <a:extLst>
            <a:ext uri="{909E8E84-426E-40DD-AFC4-6F175D3DCCD1}">
              <a14:hiddenFill xmlns:a14="http://schemas.microsoft.com/office/drawing/2010/main">
                <a:solidFill>
                  <a:srgbClr val="FFFFFF"/>
                </a:solidFill>
              </a14:hiddenFill>
            </a:ext>
          </a:extLst>
        </p:spPr>
      </p:pic>
      <p:pic>
        <p:nvPicPr>
          <p:cNvPr id="26628" name="Picture 4" descr="Retro All-metal Vertical Steam Engine Model with Base, Boiler and Alcohol Lamp">
            <a:extLst>
              <a:ext uri="{FF2B5EF4-FFF2-40B4-BE49-F238E27FC236}">
                <a16:creationId xmlns:a16="http://schemas.microsoft.com/office/drawing/2014/main" id="{386775E3-7CEC-A133-5B2C-3F29F28E828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44982" y="1840830"/>
            <a:ext cx="4024305" cy="4218017"/>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a:extLst>
              <a:ext uri="{FF2B5EF4-FFF2-40B4-BE49-F238E27FC236}">
                <a16:creationId xmlns:a16="http://schemas.microsoft.com/office/drawing/2014/main" id="{A17CAAF1-B094-53F2-9829-0B9C21DF5DCB}"/>
              </a:ext>
            </a:extLst>
          </p:cNvPr>
          <p:cNvPicPr>
            <a:picLocks noChangeAspect="1" noChangeArrowheads="1"/>
          </p:cNvPicPr>
          <p:nvPr/>
        </p:nvPicPr>
        <p:blipFill>
          <a:blip r:embed="rId4" cstate="email">
            <a:extLst>
              <a:ext uri="{BEBA8EAE-BF5A-486C-A8C5-ECC9F3942E4B}">
                <a14:imgProps xmlns:a14="http://schemas.microsoft.com/office/drawing/2010/main">
                  <a14:imgLayer r:embed="rId5">
                    <a14:imgEffect>
                      <a14:sharpenSoften amount="-26000"/>
                    </a14:imgEffect>
                    <a14:imgEffect>
                      <a14:colorTemperature colorTemp="6819"/>
                    </a14:imgEffect>
                    <a14:imgEffect>
                      <a14:saturation sat="200000"/>
                    </a14:imgEffect>
                    <a14:imgEffect>
                      <a14:brightnessContrast bright="-16000" contrast="59000"/>
                    </a14:imgEffect>
                  </a14:imgLayer>
                </a14:imgProps>
              </a:ext>
              <a:ext uri="{28A0092B-C50C-407E-A947-70E740481C1C}">
                <a14:useLocalDpi xmlns:a14="http://schemas.microsoft.com/office/drawing/2010/main" val="0"/>
              </a:ext>
            </a:extLst>
          </a:blip>
          <a:srcRect/>
          <a:stretch>
            <a:fillRect/>
          </a:stretch>
        </p:blipFill>
        <p:spPr bwMode="auto">
          <a:xfrm>
            <a:off x="10322201" y="63305"/>
            <a:ext cx="1815785" cy="779378"/>
          </a:xfrm>
          <a:prstGeom prst="rect">
            <a:avLst/>
          </a:prstGeom>
          <a:gradFill>
            <a:gsLst>
              <a:gs pos="2000">
                <a:schemeClr val="accent1">
                  <a:lumMod val="45000"/>
                  <a:lumOff val="55000"/>
                </a:schemeClr>
              </a:gs>
              <a:gs pos="56000">
                <a:schemeClr val="accent1">
                  <a:lumMod val="30000"/>
                  <a:lumOff val="70000"/>
                </a:schemeClr>
              </a:gs>
            </a:gsLst>
            <a:lin ang="5400000" scaled="1"/>
          </a:gradFill>
        </p:spPr>
      </p:pic>
    </p:spTree>
    <p:extLst>
      <p:ext uri="{BB962C8B-B14F-4D97-AF65-F5344CB8AC3E}">
        <p14:creationId xmlns:p14="http://schemas.microsoft.com/office/powerpoint/2010/main" val="229457678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346AC0-BFBB-FE4A-F585-B6C6C3F8031A}"/>
              </a:ext>
            </a:extLst>
          </p:cNvPr>
          <p:cNvSpPr>
            <a:spLocks noGrp="1"/>
          </p:cNvSpPr>
          <p:nvPr>
            <p:ph type="title"/>
          </p:nvPr>
        </p:nvSpPr>
        <p:spPr>
          <a:xfrm>
            <a:off x="695754" y="394954"/>
            <a:ext cx="10515600" cy="779378"/>
          </a:xfrm>
        </p:spPr>
        <p:txBody>
          <a:bodyPr/>
          <a:lstStyle/>
          <a:p>
            <a:pPr marL="0" indent="0">
              <a:buNone/>
            </a:pPr>
            <a:r>
              <a:rPr lang="en-US" sz="4400" b="1"/>
              <a:t>Steam Engines</a:t>
            </a:r>
          </a:p>
        </p:txBody>
      </p:sp>
      <p:sp>
        <p:nvSpPr>
          <p:cNvPr id="5" name="TextBox 4">
            <a:extLst>
              <a:ext uri="{FF2B5EF4-FFF2-40B4-BE49-F238E27FC236}">
                <a16:creationId xmlns:a16="http://schemas.microsoft.com/office/drawing/2014/main" id="{AE52FDCB-EDAA-534F-C065-5D3DE88CF2E0}"/>
              </a:ext>
            </a:extLst>
          </p:cNvPr>
          <p:cNvSpPr txBox="1"/>
          <p:nvPr/>
        </p:nvSpPr>
        <p:spPr>
          <a:xfrm>
            <a:off x="4189068" y="6595393"/>
            <a:ext cx="3813865" cy="230832"/>
          </a:xfrm>
          <a:prstGeom prst="rect">
            <a:avLst/>
          </a:prstGeom>
          <a:noFill/>
        </p:spPr>
        <p:txBody>
          <a:bodyPr wrap="none" rtlCol="0">
            <a:spAutoFit/>
          </a:bodyPr>
          <a:lstStyle/>
          <a:p>
            <a:r>
              <a:rPr lang="en-CA" sz="900" b="0" i="0">
                <a:solidFill>
                  <a:srgbClr val="002060"/>
                </a:solidFill>
                <a:effectLst/>
                <a:latin typeface="Arial" panose="020B0604020202020204" pitchFamily="34" charset="0"/>
                <a:cs typeface="Arial" panose="020B0604020202020204" pitchFamily="34" charset="0"/>
              </a:rPr>
              <a:t>Edu-Tek </a:t>
            </a:r>
            <a:r>
              <a:rPr lang="en-CA" sz="900" b="0" i="0" err="1">
                <a:solidFill>
                  <a:srgbClr val="002060"/>
                </a:solidFill>
                <a:effectLst/>
                <a:latin typeface="Arial" panose="020B0604020202020204" pitchFamily="34" charset="0"/>
                <a:cs typeface="Arial" panose="020B0604020202020204" pitchFamily="34" charset="0"/>
              </a:rPr>
              <a:t>Equipments</a:t>
            </a:r>
            <a:r>
              <a:rPr lang="en-CA" sz="900" b="0" i="0">
                <a:solidFill>
                  <a:srgbClr val="002060"/>
                </a:solidFill>
                <a:effectLst/>
                <a:latin typeface="Arial" panose="020B0604020202020204" pitchFamily="34" charset="0"/>
                <a:cs typeface="Arial" panose="020B0604020202020204" pitchFamily="34" charset="0"/>
              </a:rPr>
              <a:t> India Private Limited - 2024 - All Rights Reserved</a:t>
            </a:r>
          </a:p>
        </p:txBody>
      </p:sp>
      <p:pic>
        <p:nvPicPr>
          <p:cNvPr id="4" name="sTEAM 7A NEEDS RESIZING">
            <a:hlinkClick r:id="" action="ppaction://media"/>
            <a:extLst>
              <a:ext uri="{FF2B5EF4-FFF2-40B4-BE49-F238E27FC236}">
                <a16:creationId xmlns:a16="http://schemas.microsoft.com/office/drawing/2014/main" id="{CED34990-CBE5-F434-844E-15D5AC012C97}"/>
              </a:ext>
            </a:extLst>
          </p:cNvPr>
          <p:cNvPicPr>
            <a:picLocks/>
          </p:cNvPicPr>
          <p:nvPr>
            <a:videoFile r:link="rId2"/>
            <p:extLst>
              <p:ext uri="{DAA4B4D4-6D71-4841-9C94-3DE7FCFB9230}">
                <p14:media xmlns:p14="http://schemas.microsoft.com/office/powerpoint/2010/main" r:embed="rId1"/>
              </p:ext>
            </p:extLst>
          </p:nvPr>
        </p:nvPicPr>
        <p:blipFill rotWithShape="1">
          <a:blip r:embed="rId4"/>
          <a:srcRect l="1159" t="9910" r="2315" b="6822"/>
          <a:stretch/>
        </p:blipFill>
        <p:spPr>
          <a:xfrm>
            <a:off x="1056000" y="1573800"/>
            <a:ext cx="10080000" cy="4320000"/>
          </a:xfrm>
          <a:prstGeom prst="rect">
            <a:avLst/>
          </a:prstGeom>
        </p:spPr>
      </p:pic>
      <p:pic>
        <p:nvPicPr>
          <p:cNvPr id="9" name="Picture 2">
            <a:extLst>
              <a:ext uri="{FF2B5EF4-FFF2-40B4-BE49-F238E27FC236}">
                <a16:creationId xmlns:a16="http://schemas.microsoft.com/office/drawing/2014/main" id="{9A277CB0-C7B5-EF34-78EB-8A0F9AF6A14F}"/>
              </a:ext>
            </a:extLst>
          </p:cNvPr>
          <p:cNvPicPr>
            <a:picLocks noChangeAspect="1" noChangeArrowheads="1"/>
          </p:cNvPicPr>
          <p:nvPr/>
        </p:nvPicPr>
        <p:blipFill>
          <a:blip r:embed="rId5" cstate="email">
            <a:extLst>
              <a:ext uri="{BEBA8EAE-BF5A-486C-A8C5-ECC9F3942E4B}">
                <a14:imgProps xmlns:a14="http://schemas.microsoft.com/office/drawing/2010/main">
                  <a14:imgLayer r:embed="rId6">
                    <a14:imgEffect>
                      <a14:sharpenSoften amount="-26000"/>
                    </a14:imgEffect>
                    <a14:imgEffect>
                      <a14:colorTemperature colorTemp="6819"/>
                    </a14:imgEffect>
                    <a14:imgEffect>
                      <a14:saturation sat="200000"/>
                    </a14:imgEffect>
                    <a14:imgEffect>
                      <a14:brightnessContrast bright="-16000" contrast="59000"/>
                    </a14:imgEffect>
                  </a14:imgLayer>
                </a14:imgProps>
              </a:ext>
              <a:ext uri="{28A0092B-C50C-407E-A947-70E740481C1C}">
                <a14:useLocalDpi xmlns:a14="http://schemas.microsoft.com/office/drawing/2010/main" val="0"/>
              </a:ext>
            </a:extLst>
          </a:blip>
          <a:srcRect/>
          <a:stretch>
            <a:fillRect/>
          </a:stretch>
        </p:blipFill>
        <p:spPr bwMode="auto">
          <a:xfrm>
            <a:off x="10322201" y="63305"/>
            <a:ext cx="1815785" cy="779378"/>
          </a:xfrm>
          <a:prstGeom prst="rect">
            <a:avLst/>
          </a:prstGeom>
          <a:gradFill>
            <a:gsLst>
              <a:gs pos="2000">
                <a:schemeClr val="accent1">
                  <a:lumMod val="45000"/>
                  <a:lumOff val="55000"/>
                </a:schemeClr>
              </a:gs>
              <a:gs pos="56000">
                <a:schemeClr val="accent1">
                  <a:lumMod val="30000"/>
                  <a:lumOff val="70000"/>
                </a:schemeClr>
              </a:gs>
            </a:gsLst>
            <a:lin ang="5400000" scaled="1"/>
          </a:gradFill>
        </p:spPr>
      </p:pic>
      <p:sp>
        <p:nvSpPr>
          <p:cNvPr id="13" name="Content Placeholder 2">
            <a:extLst>
              <a:ext uri="{FF2B5EF4-FFF2-40B4-BE49-F238E27FC236}">
                <a16:creationId xmlns:a16="http://schemas.microsoft.com/office/drawing/2014/main" id="{DD20564F-8335-FF44-52C4-0063B848369E}"/>
              </a:ext>
            </a:extLst>
          </p:cNvPr>
          <p:cNvSpPr txBox="1">
            <a:spLocks/>
          </p:cNvSpPr>
          <p:nvPr/>
        </p:nvSpPr>
        <p:spPr>
          <a:xfrm>
            <a:off x="262844" y="1046096"/>
            <a:ext cx="10124740" cy="41383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lvl="1" indent="0" algn="just">
              <a:buFont typeface="Arial" panose="020B0604020202020204" pitchFamily="34" charset="0"/>
              <a:buNone/>
            </a:pPr>
            <a:r>
              <a:rPr lang="en-US" sz="2000" b="1">
                <a:solidFill>
                  <a:srgbClr val="0000CC"/>
                </a:solidFill>
                <a:latin typeface="+mj-lt"/>
                <a:cs typeface="Aharoni" panose="02010803020104030203" pitchFamily="2" charset="-79"/>
              </a:rPr>
              <a:t>Working Scaled Model: Vertical, Cylindrical Steam Engine with Boiler</a:t>
            </a:r>
          </a:p>
        </p:txBody>
      </p:sp>
    </p:spTree>
    <p:extLst>
      <p:ext uri="{BB962C8B-B14F-4D97-AF65-F5344CB8AC3E}">
        <p14:creationId xmlns:p14="http://schemas.microsoft.com/office/powerpoint/2010/main" val="11926285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790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346AC0-BFBB-FE4A-F585-B6C6C3F8031A}"/>
              </a:ext>
            </a:extLst>
          </p:cNvPr>
          <p:cNvSpPr>
            <a:spLocks noGrp="1"/>
          </p:cNvSpPr>
          <p:nvPr>
            <p:ph type="title"/>
          </p:nvPr>
        </p:nvSpPr>
        <p:spPr>
          <a:xfrm>
            <a:off x="695754" y="394954"/>
            <a:ext cx="10515600" cy="779378"/>
          </a:xfrm>
        </p:spPr>
        <p:txBody>
          <a:bodyPr/>
          <a:lstStyle/>
          <a:p>
            <a:pPr marL="0" indent="0">
              <a:buNone/>
            </a:pPr>
            <a:r>
              <a:rPr lang="en-US" sz="4400" b="1"/>
              <a:t>Steam Engines</a:t>
            </a:r>
          </a:p>
        </p:txBody>
      </p:sp>
      <p:sp>
        <p:nvSpPr>
          <p:cNvPr id="3" name="Content Placeholder 2">
            <a:extLst>
              <a:ext uri="{FF2B5EF4-FFF2-40B4-BE49-F238E27FC236}">
                <a16:creationId xmlns:a16="http://schemas.microsoft.com/office/drawing/2014/main" id="{10971E08-8F83-F33B-F256-23411E4C7274}"/>
              </a:ext>
            </a:extLst>
          </p:cNvPr>
          <p:cNvSpPr>
            <a:spLocks noGrp="1"/>
          </p:cNvSpPr>
          <p:nvPr>
            <p:ph idx="1"/>
          </p:nvPr>
        </p:nvSpPr>
        <p:spPr>
          <a:xfrm>
            <a:off x="262844" y="1058288"/>
            <a:ext cx="10124740" cy="413836"/>
          </a:xfrm>
        </p:spPr>
        <p:txBody>
          <a:bodyPr>
            <a:normAutofit/>
          </a:bodyPr>
          <a:lstStyle/>
          <a:p>
            <a:pPr marL="457200" lvl="1" indent="0" algn="just">
              <a:buNone/>
            </a:pPr>
            <a:r>
              <a:rPr lang="en-US" sz="2000" b="1">
                <a:solidFill>
                  <a:srgbClr val="0000CC"/>
                </a:solidFill>
                <a:latin typeface="+mj-lt"/>
                <a:cs typeface="Aharoni" panose="02010803020104030203" pitchFamily="2" charset="-79"/>
              </a:rPr>
              <a:t>Working Scaled Model: Vertical, Spherical Steam Engine with Boiler</a:t>
            </a:r>
          </a:p>
        </p:txBody>
      </p:sp>
      <p:sp>
        <p:nvSpPr>
          <p:cNvPr id="5" name="TextBox 4">
            <a:extLst>
              <a:ext uri="{FF2B5EF4-FFF2-40B4-BE49-F238E27FC236}">
                <a16:creationId xmlns:a16="http://schemas.microsoft.com/office/drawing/2014/main" id="{AE52FDCB-EDAA-534F-C065-5D3DE88CF2E0}"/>
              </a:ext>
            </a:extLst>
          </p:cNvPr>
          <p:cNvSpPr txBox="1"/>
          <p:nvPr/>
        </p:nvSpPr>
        <p:spPr>
          <a:xfrm>
            <a:off x="4189068" y="6595393"/>
            <a:ext cx="3813865" cy="230832"/>
          </a:xfrm>
          <a:prstGeom prst="rect">
            <a:avLst/>
          </a:prstGeom>
          <a:noFill/>
        </p:spPr>
        <p:txBody>
          <a:bodyPr wrap="none" rtlCol="0">
            <a:spAutoFit/>
          </a:bodyPr>
          <a:lstStyle/>
          <a:p>
            <a:r>
              <a:rPr lang="en-CA" sz="900" b="0" i="0">
                <a:solidFill>
                  <a:srgbClr val="002060"/>
                </a:solidFill>
                <a:effectLst/>
                <a:latin typeface="Arial" panose="020B0604020202020204" pitchFamily="34" charset="0"/>
                <a:cs typeface="Arial" panose="020B0604020202020204" pitchFamily="34" charset="0"/>
              </a:rPr>
              <a:t>Edu-Tek </a:t>
            </a:r>
            <a:r>
              <a:rPr lang="en-CA" sz="900" b="0" i="0" err="1">
                <a:solidFill>
                  <a:srgbClr val="002060"/>
                </a:solidFill>
                <a:effectLst/>
                <a:latin typeface="Arial" panose="020B0604020202020204" pitchFamily="34" charset="0"/>
                <a:cs typeface="Arial" panose="020B0604020202020204" pitchFamily="34" charset="0"/>
              </a:rPr>
              <a:t>Equipments</a:t>
            </a:r>
            <a:r>
              <a:rPr lang="en-CA" sz="900" b="0" i="0">
                <a:solidFill>
                  <a:srgbClr val="002060"/>
                </a:solidFill>
                <a:effectLst/>
                <a:latin typeface="Arial" panose="020B0604020202020204" pitchFamily="34" charset="0"/>
                <a:cs typeface="Arial" panose="020B0604020202020204" pitchFamily="34" charset="0"/>
              </a:rPr>
              <a:t> India Private Limited - 2024 - All Rights Reserved</a:t>
            </a:r>
          </a:p>
        </p:txBody>
      </p:sp>
      <p:sp>
        <p:nvSpPr>
          <p:cNvPr id="4" name="TextBox 3">
            <a:extLst>
              <a:ext uri="{FF2B5EF4-FFF2-40B4-BE49-F238E27FC236}">
                <a16:creationId xmlns:a16="http://schemas.microsoft.com/office/drawing/2014/main" id="{D410498C-E8D0-7D0D-9C47-FCE8953CF1C4}"/>
              </a:ext>
            </a:extLst>
          </p:cNvPr>
          <p:cNvSpPr txBox="1"/>
          <p:nvPr/>
        </p:nvSpPr>
        <p:spPr>
          <a:xfrm>
            <a:off x="9032347" y="2253085"/>
            <a:ext cx="2352247" cy="2492990"/>
          </a:xfrm>
          <a:prstGeom prst="rect">
            <a:avLst/>
          </a:prstGeom>
          <a:noFill/>
        </p:spPr>
        <p:txBody>
          <a:bodyPr wrap="square" lIns="91440" tIns="45720" rIns="91440" bIns="45720" rtlCol="0" anchor="t">
            <a:spAutoFit/>
          </a:bodyPr>
          <a:lstStyle/>
          <a:p>
            <a:r>
              <a:rPr lang="en-CA" sz="1200" b="0" i="0">
                <a:solidFill>
                  <a:srgbClr val="000000"/>
                </a:solidFill>
                <a:effectLst/>
                <a:highlight>
                  <a:srgbClr val="FFFFFF"/>
                </a:highlight>
                <a:latin typeface="Arial"/>
                <a:cs typeface="Arial"/>
              </a:rPr>
              <a:t>Material: Metal</a:t>
            </a:r>
          </a:p>
          <a:p>
            <a:br>
              <a:rPr lang="en-CA" sz="1200">
                <a:latin typeface="Arial"/>
              </a:rPr>
            </a:br>
            <a:r>
              <a:rPr lang="en-CA" sz="1200" b="0" i="0">
                <a:solidFill>
                  <a:srgbClr val="000000"/>
                </a:solidFill>
                <a:effectLst/>
                <a:highlight>
                  <a:srgbClr val="FFFFFF"/>
                </a:highlight>
                <a:latin typeface="Arial"/>
                <a:cs typeface="Arial"/>
              </a:rPr>
              <a:t>Product Dimensions:20 x 9 x14cm</a:t>
            </a:r>
          </a:p>
          <a:p>
            <a:br>
              <a:rPr lang="en-CA" sz="1200">
                <a:latin typeface="Arial"/>
              </a:rPr>
            </a:br>
            <a:r>
              <a:rPr lang="en-CA" sz="1200" b="0" i="0">
                <a:solidFill>
                  <a:srgbClr val="000000"/>
                </a:solidFill>
                <a:effectLst/>
                <a:highlight>
                  <a:srgbClr val="FFFFFF"/>
                </a:highlight>
                <a:latin typeface="Arial"/>
                <a:cs typeface="Arial"/>
              </a:rPr>
              <a:t>Product Weight: 700g</a:t>
            </a:r>
          </a:p>
          <a:p>
            <a:br>
              <a:rPr lang="en-CA" sz="1200">
                <a:latin typeface="Arial"/>
              </a:rPr>
            </a:br>
            <a:r>
              <a:rPr lang="en-CA" sz="1200" b="0" i="0">
                <a:solidFill>
                  <a:srgbClr val="000000"/>
                </a:solidFill>
                <a:effectLst/>
                <a:highlight>
                  <a:srgbClr val="FFFFFF"/>
                </a:highlight>
                <a:latin typeface="Arial"/>
                <a:cs typeface="Arial"/>
              </a:rPr>
              <a:t>Package Dimensions: 25 x 15 x 6.5cm</a:t>
            </a:r>
          </a:p>
          <a:p>
            <a:br>
              <a:rPr lang="en-CA" sz="1200">
                <a:latin typeface="Arial"/>
              </a:rPr>
            </a:br>
            <a:r>
              <a:rPr lang="en-CA" sz="1200" b="0" i="0">
                <a:solidFill>
                  <a:srgbClr val="000000"/>
                </a:solidFill>
                <a:effectLst/>
                <a:highlight>
                  <a:srgbClr val="FFFFFF"/>
                </a:highlight>
                <a:latin typeface="Arial"/>
                <a:cs typeface="Arial"/>
              </a:rPr>
              <a:t>Package Weight: 900g</a:t>
            </a:r>
            <a:br>
              <a:rPr lang="en-CA" sz="1200">
                <a:latin typeface="Arial"/>
              </a:rPr>
            </a:br>
            <a:endParaRPr lang="en-CA" sz="1200">
              <a:solidFill>
                <a:srgbClr val="000000"/>
              </a:solidFill>
              <a:highlight>
                <a:srgbClr val="FFFFFF"/>
              </a:highlight>
              <a:latin typeface="Arial" panose="020B0604020202020204" pitchFamily="34" charset="0"/>
              <a:cs typeface="Arial" panose="020B0604020202020204" pitchFamily="34" charset="0"/>
            </a:endParaRPr>
          </a:p>
          <a:p>
            <a:r>
              <a:rPr lang="en-US" sz="1200" b="1">
                <a:solidFill>
                  <a:srgbClr val="000000"/>
                </a:solidFill>
                <a:highlight>
                  <a:srgbClr val="FFFFFF"/>
                </a:highlight>
                <a:latin typeface="Arial"/>
                <a:cs typeface="Arial"/>
              </a:rPr>
              <a:t>Fuel Operated</a:t>
            </a:r>
            <a:endParaRPr lang="en-US"/>
          </a:p>
        </p:txBody>
      </p:sp>
      <p:sp>
        <p:nvSpPr>
          <p:cNvPr id="7" name="TextBox 6">
            <a:extLst>
              <a:ext uri="{FF2B5EF4-FFF2-40B4-BE49-F238E27FC236}">
                <a16:creationId xmlns:a16="http://schemas.microsoft.com/office/drawing/2014/main" id="{F1C16A51-A404-69B2-1544-3BDBDBDF0B2D}"/>
              </a:ext>
            </a:extLst>
          </p:cNvPr>
          <p:cNvSpPr txBox="1"/>
          <p:nvPr/>
        </p:nvSpPr>
        <p:spPr>
          <a:xfrm>
            <a:off x="8898942" y="1840830"/>
            <a:ext cx="1642379" cy="307777"/>
          </a:xfrm>
          <a:prstGeom prst="rect">
            <a:avLst/>
          </a:prstGeom>
          <a:noFill/>
        </p:spPr>
        <p:txBody>
          <a:bodyPr wrap="square" rtlCol="0">
            <a:spAutoFit/>
          </a:bodyPr>
          <a:lstStyle/>
          <a:p>
            <a:pPr algn="ctr"/>
            <a:r>
              <a:rPr lang="en-US" sz="1400" b="1">
                <a:latin typeface="Arial" panose="020B0604020202020204" pitchFamily="34" charset="0"/>
                <a:cs typeface="Arial" panose="020B0604020202020204" pitchFamily="34" charset="0"/>
              </a:rPr>
              <a:t>Specifications</a:t>
            </a:r>
          </a:p>
        </p:txBody>
      </p:sp>
      <p:pic>
        <p:nvPicPr>
          <p:cNvPr id="28674" name="Picture 2" descr="ENJOMOR DIY Assembly Steam Engine Kit Retro Vertical with Spherical Boiler DIY KIT">
            <a:extLst>
              <a:ext uri="{FF2B5EF4-FFF2-40B4-BE49-F238E27FC236}">
                <a16:creationId xmlns:a16="http://schemas.microsoft.com/office/drawing/2014/main" id="{B54D5C7D-54FA-503B-94F8-5FB4E2626BD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1374" y="1585963"/>
            <a:ext cx="4042895" cy="4042895"/>
          </a:xfrm>
          <a:prstGeom prst="rect">
            <a:avLst/>
          </a:prstGeom>
          <a:noFill/>
          <a:extLst>
            <a:ext uri="{909E8E84-426E-40DD-AFC4-6F175D3DCCD1}">
              <a14:hiddenFill xmlns:a14="http://schemas.microsoft.com/office/drawing/2010/main">
                <a:solidFill>
                  <a:srgbClr val="FFFFFF"/>
                </a:solidFill>
              </a14:hiddenFill>
            </a:ext>
          </a:extLst>
        </p:spPr>
      </p:pic>
      <p:pic>
        <p:nvPicPr>
          <p:cNvPr id="28678" name="Picture 6" descr="ENJOMOR DIY Assembly Steam Engine Kit Retro Vertical with Spherical Boiler DIY KIT">
            <a:extLst>
              <a:ext uri="{FF2B5EF4-FFF2-40B4-BE49-F238E27FC236}">
                <a16:creationId xmlns:a16="http://schemas.microsoft.com/office/drawing/2014/main" id="{7DAE0EF6-7B5C-EFFF-06E2-7D57DDD673C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59508" y="1715611"/>
            <a:ext cx="4258355" cy="4258355"/>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a:extLst>
              <a:ext uri="{FF2B5EF4-FFF2-40B4-BE49-F238E27FC236}">
                <a16:creationId xmlns:a16="http://schemas.microsoft.com/office/drawing/2014/main" id="{6EECA16B-FB48-FD96-0568-BECFF2D7EB7E}"/>
              </a:ext>
            </a:extLst>
          </p:cNvPr>
          <p:cNvPicPr>
            <a:picLocks noChangeAspect="1" noChangeArrowheads="1"/>
          </p:cNvPicPr>
          <p:nvPr/>
        </p:nvPicPr>
        <p:blipFill>
          <a:blip r:embed="rId4" cstate="email">
            <a:extLst>
              <a:ext uri="{BEBA8EAE-BF5A-486C-A8C5-ECC9F3942E4B}">
                <a14:imgProps xmlns:a14="http://schemas.microsoft.com/office/drawing/2010/main">
                  <a14:imgLayer r:embed="rId5">
                    <a14:imgEffect>
                      <a14:sharpenSoften amount="-26000"/>
                    </a14:imgEffect>
                    <a14:imgEffect>
                      <a14:colorTemperature colorTemp="6819"/>
                    </a14:imgEffect>
                    <a14:imgEffect>
                      <a14:saturation sat="200000"/>
                    </a14:imgEffect>
                    <a14:imgEffect>
                      <a14:brightnessContrast bright="-16000" contrast="59000"/>
                    </a14:imgEffect>
                  </a14:imgLayer>
                </a14:imgProps>
              </a:ext>
              <a:ext uri="{28A0092B-C50C-407E-A947-70E740481C1C}">
                <a14:useLocalDpi xmlns:a14="http://schemas.microsoft.com/office/drawing/2010/main" val="0"/>
              </a:ext>
            </a:extLst>
          </a:blip>
          <a:srcRect/>
          <a:stretch>
            <a:fillRect/>
          </a:stretch>
        </p:blipFill>
        <p:spPr bwMode="auto">
          <a:xfrm>
            <a:off x="10322201" y="63305"/>
            <a:ext cx="1815785" cy="779378"/>
          </a:xfrm>
          <a:prstGeom prst="rect">
            <a:avLst/>
          </a:prstGeom>
          <a:gradFill>
            <a:gsLst>
              <a:gs pos="2000">
                <a:schemeClr val="accent1">
                  <a:lumMod val="45000"/>
                  <a:lumOff val="55000"/>
                </a:schemeClr>
              </a:gs>
              <a:gs pos="56000">
                <a:schemeClr val="accent1">
                  <a:lumMod val="30000"/>
                  <a:lumOff val="70000"/>
                </a:schemeClr>
              </a:gs>
            </a:gsLst>
            <a:lin ang="5400000" scaled="1"/>
          </a:gradFill>
        </p:spPr>
      </p:pic>
    </p:spTree>
    <p:extLst>
      <p:ext uri="{BB962C8B-B14F-4D97-AF65-F5344CB8AC3E}">
        <p14:creationId xmlns:p14="http://schemas.microsoft.com/office/powerpoint/2010/main" val="93981812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346AC0-BFBB-FE4A-F585-B6C6C3F8031A}"/>
              </a:ext>
            </a:extLst>
          </p:cNvPr>
          <p:cNvSpPr>
            <a:spLocks noGrp="1"/>
          </p:cNvSpPr>
          <p:nvPr>
            <p:ph type="title"/>
          </p:nvPr>
        </p:nvSpPr>
        <p:spPr>
          <a:xfrm>
            <a:off x="695754" y="394954"/>
            <a:ext cx="10515600" cy="779378"/>
          </a:xfrm>
        </p:spPr>
        <p:txBody>
          <a:bodyPr/>
          <a:lstStyle/>
          <a:p>
            <a:pPr marL="0" indent="0">
              <a:buNone/>
            </a:pPr>
            <a:r>
              <a:rPr lang="en-US" sz="4400" b="1"/>
              <a:t>Steam Engines</a:t>
            </a:r>
          </a:p>
        </p:txBody>
      </p:sp>
      <p:sp>
        <p:nvSpPr>
          <p:cNvPr id="5" name="TextBox 4">
            <a:extLst>
              <a:ext uri="{FF2B5EF4-FFF2-40B4-BE49-F238E27FC236}">
                <a16:creationId xmlns:a16="http://schemas.microsoft.com/office/drawing/2014/main" id="{AE52FDCB-EDAA-534F-C065-5D3DE88CF2E0}"/>
              </a:ext>
            </a:extLst>
          </p:cNvPr>
          <p:cNvSpPr txBox="1"/>
          <p:nvPr/>
        </p:nvSpPr>
        <p:spPr>
          <a:xfrm>
            <a:off x="4189068" y="6595393"/>
            <a:ext cx="3813865" cy="230832"/>
          </a:xfrm>
          <a:prstGeom prst="rect">
            <a:avLst/>
          </a:prstGeom>
          <a:noFill/>
        </p:spPr>
        <p:txBody>
          <a:bodyPr wrap="none" rtlCol="0">
            <a:spAutoFit/>
          </a:bodyPr>
          <a:lstStyle/>
          <a:p>
            <a:r>
              <a:rPr lang="en-CA" sz="900" b="0" i="0">
                <a:solidFill>
                  <a:srgbClr val="002060"/>
                </a:solidFill>
                <a:effectLst/>
                <a:latin typeface="Arial" panose="020B0604020202020204" pitchFamily="34" charset="0"/>
                <a:cs typeface="Arial" panose="020B0604020202020204" pitchFamily="34" charset="0"/>
              </a:rPr>
              <a:t>Edu-Tek </a:t>
            </a:r>
            <a:r>
              <a:rPr lang="en-CA" sz="900" b="0" i="0" err="1">
                <a:solidFill>
                  <a:srgbClr val="002060"/>
                </a:solidFill>
                <a:effectLst/>
                <a:latin typeface="Arial" panose="020B0604020202020204" pitchFamily="34" charset="0"/>
                <a:cs typeface="Arial" panose="020B0604020202020204" pitchFamily="34" charset="0"/>
              </a:rPr>
              <a:t>Equipments</a:t>
            </a:r>
            <a:r>
              <a:rPr lang="en-CA" sz="900" b="0" i="0">
                <a:solidFill>
                  <a:srgbClr val="002060"/>
                </a:solidFill>
                <a:effectLst/>
                <a:latin typeface="Arial" panose="020B0604020202020204" pitchFamily="34" charset="0"/>
                <a:cs typeface="Arial" panose="020B0604020202020204" pitchFamily="34" charset="0"/>
              </a:rPr>
              <a:t> India Private Limited - 2024 - All Rights Reserved</a:t>
            </a:r>
          </a:p>
        </p:txBody>
      </p:sp>
      <p:pic>
        <p:nvPicPr>
          <p:cNvPr id="6" name="STEAM 7C">
            <a:hlinkClick r:id="" action="ppaction://media"/>
            <a:extLst>
              <a:ext uri="{FF2B5EF4-FFF2-40B4-BE49-F238E27FC236}">
                <a16:creationId xmlns:a16="http://schemas.microsoft.com/office/drawing/2014/main" id="{23A84126-BAA8-D563-947B-E17CA6365B31}"/>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3108960" y="1515859"/>
            <a:ext cx="5974080" cy="4979545"/>
          </a:xfrm>
          <a:prstGeom prst="rect">
            <a:avLst/>
          </a:prstGeom>
        </p:spPr>
      </p:pic>
      <p:pic>
        <p:nvPicPr>
          <p:cNvPr id="11" name="Picture 2">
            <a:extLst>
              <a:ext uri="{FF2B5EF4-FFF2-40B4-BE49-F238E27FC236}">
                <a16:creationId xmlns:a16="http://schemas.microsoft.com/office/drawing/2014/main" id="{91C7AED2-171C-97D8-7D45-D97ED7EC2C34}"/>
              </a:ext>
            </a:extLst>
          </p:cNvPr>
          <p:cNvPicPr>
            <a:picLocks noChangeAspect="1" noChangeArrowheads="1"/>
          </p:cNvPicPr>
          <p:nvPr/>
        </p:nvPicPr>
        <p:blipFill>
          <a:blip r:embed="rId5" cstate="email">
            <a:extLst>
              <a:ext uri="{BEBA8EAE-BF5A-486C-A8C5-ECC9F3942E4B}">
                <a14:imgProps xmlns:a14="http://schemas.microsoft.com/office/drawing/2010/main">
                  <a14:imgLayer r:embed="rId6">
                    <a14:imgEffect>
                      <a14:sharpenSoften amount="-26000"/>
                    </a14:imgEffect>
                    <a14:imgEffect>
                      <a14:colorTemperature colorTemp="6819"/>
                    </a14:imgEffect>
                    <a14:imgEffect>
                      <a14:saturation sat="200000"/>
                    </a14:imgEffect>
                    <a14:imgEffect>
                      <a14:brightnessContrast bright="-16000" contrast="59000"/>
                    </a14:imgEffect>
                  </a14:imgLayer>
                </a14:imgProps>
              </a:ext>
              <a:ext uri="{28A0092B-C50C-407E-A947-70E740481C1C}">
                <a14:useLocalDpi xmlns:a14="http://schemas.microsoft.com/office/drawing/2010/main" val="0"/>
              </a:ext>
            </a:extLst>
          </a:blip>
          <a:srcRect/>
          <a:stretch>
            <a:fillRect/>
          </a:stretch>
        </p:blipFill>
        <p:spPr bwMode="auto">
          <a:xfrm>
            <a:off x="10322201" y="63305"/>
            <a:ext cx="1815785" cy="779378"/>
          </a:xfrm>
          <a:prstGeom prst="rect">
            <a:avLst/>
          </a:prstGeom>
          <a:gradFill>
            <a:gsLst>
              <a:gs pos="2000">
                <a:schemeClr val="accent1">
                  <a:lumMod val="45000"/>
                  <a:lumOff val="55000"/>
                </a:schemeClr>
              </a:gs>
              <a:gs pos="56000">
                <a:schemeClr val="accent1">
                  <a:lumMod val="30000"/>
                  <a:lumOff val="70000"/>
                </a:schemeClr>
              </a:gs>
            </a:gsLst>
            <a:lin ang="5400000" scaled="1"/>
          </a:gradFill>
        </p:spPr>
      </p:pic>
      <p:sp>
        <p:nvSpPr>
          <p:cNvPr id="12" name="Content Placeholder 2">
            <a:extLst>
              <a:ext uri="{FF2B5EF4-FFF2-40B4-BE49-F238E27FC236}">
                <a16:creationId xmlns:a16="http://schemas.microsoft.com/office/drawing/2014/main" id="{28471BEC-D8B7-ADA8-FC61-364D209167B1}"/>
              </a:ext>
            </a:extLst>
          </p:cNvPr>
          <p:cNvSpPr>
            <a:spLocks noGrp="1"/>
          </p:cNvSpPr>
          <p:nvPr>
            <p:ph idx="1"/>
          </p:nvPr>
        </p:nvSpPr>
        <p:spPr>
          <a:xfrm>
            <a:off x="262844" y="1046096"/>
            <a:ext cx="10124740" cy="413836"/>
          </a:xfrm>
        </p:spPr>
        <p:txBody>
          <a:bodyPr>
            <a:normAutofit/>
          </a:bodyPr>
          <a:lstStyle/>
          <a:p>
            <a:pPr marL="457200" lvl="1" indent="0" algn="just">
              <a:buNone/>
            </a:pPr>
            <a:r>
              <a:rPr lang="en-US" sz="2000" b="1">
                <a:solidFill>
                  <a:srgbClr val="0000CC"/>
                </a:solidFill>
                <a:latin typeface="+mj-lt"/>
                <a:cs typeface="Aharoni" panose="02010803020104030203" pitchFamily="2" charset="-79"/>
              </a:rPr>
              <a:t>Working Scaled Model: Vertical, Spherical Steam Engine with Boiler</a:t>
            </a:r>
          </a:p>
        </p:txBody>
      </p:sp>
    </p:spTree>
    <p:extLst>
      <p:ext uri="{BB962C8B-B14F-4D97-AF65-F5344CB8AC3E}">
        <p14:creationId xmlns:p14="http://schemas.microsoft.com/office/powerpoint/2010/main" val="31321439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250"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346AC0-BFBB-FE4A-F585-B6C6C3F8031A}"/>
              </a:ext>
            </a:extLst>
          </p:cNvPr>
          <p:cNvSpPr>
            <a:spLocks noGrp="1"/>
          </p:cNvSpPr>
          <p:nvPr>
            <p:ph type="title"/>
          </p:nvPr>
        </p:nvSpPr>
        <p:spPr>
          <a:xfrm>
            <a:off x="695754" y="394954"/>
            <a:ext cx="10515600" cy="779378"/>
          </a:xfrm>
        </p:spPr>
        <p:txBody>
          <a:bodyPr/>
          <a:lstStyle/>
          <a:p>
            <a:pPr marL="0" indent="0">
              <a:buNone/>
            </a:pPr>
            <a:r>
              <a:rPr lang="en-US" sz="4400" b="1"/>
              <a:t>Steam Engines</a:t>
            </a:r>
          </a:p>
        </p:txBody>
      </p:sp>
      <p:sp>
        <p:nvSpPr>
          <p:cNvPr id="3" name="Content Placeholder 2">
            <a:extLst>
              <a:ext uri="{FF2B5EF4-FFF2-40B4-BE49-F238E27FC236}">
                <a16:creationId xmlns:a16="http://schemas.microsoft.com/office/drawing/2014/main" id="{10971E08-8F83-F33B-F256-23411E4C7274}"/>
              </a:ext>
            </a:extLst>
          </p:cNvPr>
          <p:cNvSpPr>
            <a:spLocks noGrp="1"/>
          </p:cNvSpPr>
          <p:nvPr>
            <p:ph idx="1"/>
          </p:nvPr>
        </p:nvSpPr>
        <p:spPr>
          <a:xfrm>
            <a:off x="262844" y="1046096"/>
            <a:ext cx="10124740" cy="413836"/>
          </a:xfrm>
        </p:spPr>
        <p:txBody>
          <a:bodyPr>
            <a:normAutofit/>
          </a:bodyPr>
          <a:lstStyle/>
          <a:p>
            <a:pPr marL="457200" lvl="1" indent="0" algn="just">
              <a:buNone/>
            </a:pPr>
            <a:r>
              <a:rPr lang="en-US" sz="2000" b="1">
                <a:solidFill>
                  <a:srgbClr val="0000CC"/>
                </a:solidFill>
                <a:latin typeface="+mj-lt"/>
                <a:cs typeface="Aharoni" panose="02010803020104030203" pitchFamily="2" charset="-79"/>
              </a:rPr>
              <a:t>Working Scaled Model: </a:t>
            </a:r>
            <a:r>
              <a:rPr lang="en-CA" sz="2000" b="1" i="0">
                <a:solidFill>
                  <a:srgbClr val="0000CC"/>
                </a:solidFill>
                <a:effectLst/>
                <a:highlight>
                  <a:srgbClr val="FFFFFF"/>
                </a:highlight>
                <a:latin typeface="+mj-lt"/>
              </a:rPr>
              <a:t>Multistage Steam Turbine</a:t>
            </a:r>
            <a:endParaRPr lang="en-US" sz="2000" b="1">
              <a:solidFill>
                <a:srgbClr val="0000CC"/>
              </a:solidFill>
              <a:latin typeface="+mj-lt"/>
              <a:cs typeface="Aharoni" panose="02010803020104030203" pitchFamily="2" charset="-79"/>
            </a:endParaRPr>
          </a:p>
        </p:txBody>
      </p:sp>
      <p:sp>
        <p:nvSpPr>
          <p:cNvPr id="5" name="TextBox 4">
            <a:extLst>
              <a:ext uri="{FF2B5EF4-FFF2-40B4-BE49-F238E27FC236}">
                <a16:creationId xmlns:a16="http://schemas.microsoft.com/office/drawing/2014/main" id="{AE52FDCB-EDAA-534F-C065-5D3DE88CF2E0}"/>
              </a:ext>
            </a:extLst>
          </p:cNvPr>
          <p:cNvSpPr txBox="1"/>
          <p:nvPr/>
        </p:nvSpPr>
        <p:spPr>
          <a:xfrm>
            <a:off x="4189068" y="6595393"/>
            <a:ext cx="3813865" cy="230832"/>
          </a:xfrm>
          <a:prstGeom prst="rect">
            <a:avLst/>
          </a:prstGeom>
          <a:noFill/>
        </p:spPr>
        <p:txBody>
          <a:bodyPr wrap="none" rtlCol="0">
            <a:spAutoFit/>
          </a:bodyPr>
          <a:lstStyle/>
          <a:p>
            <a:r>
              <a:rPr lang="en-CA" sz="900" b="0" i="0">
                <a:solidFill>
                  <a:srgbClr val="002060"/>
                </a:solidFill>
                <a:effectLst/>
                <a:latin typeface="Arial" panose="020B0604020202020204" pitchFamily="34" charset="0"/>
                <a:cs typeface="Arial" panose="020B0604020202020204" pitchFamily="34" charset="0"/>
              </a:rPr>
              <a:t>Edu-Tek </a:t>
            </a:r>
            <a:r>
              <a:rPr lang="en-CA" sz="900" b="0" i="0" err="1">
                <a:solidFill>
                  <a:srgbClr val="002060"/>
                </a:solidFill>
                <a:effectLst/>
                <a:latin typeface="Arial" panose="020B0604020202020204" pitchFamily="34" charset="0"/>
                <a:cs typeface="Arial" panose="020B0604020202020204" pitchFamily="34" charset="0"/>
              </a:rPr>
              <a:t>Equipments</a:t>
            </a:r>
            <a:r>
              <a:rPr lang="en-CA" sz="900" b="0" i="0">
                <a:solidFill>
                  <a:srgbClr val="002060"/>
                </a:solidFill>
                <a:effectLst/>
                <a:latin typeface="Arial" panose="020B0604020202020204" pitchFamily="34" charset="0"/>
                <a:cs typeface="Arial" panose="020B0604020202020204" pitchFamily="34" charset="0"/>
              </a:rPr>
              <a:t> India Private Limited - 2024 - All Rights Reserved</a:t>
            </a:r>
          </a:p>
        </p:txBody>
      </p:sp>
      <p:sp>
        <p:nvSpPr>
          <p:cNvPr id="4" name="TextBox 3">
            <a:extLst>
              <a:ext uri="{FF2B5EF4-FFF2-40B4-BE49-F238E27FC236}">
                <a16:creationId xmlns:a16="http://schemas.microsoft.com/office/drawing/2014/main" id="{D410498C-E8D0-7D0D-9C47-FCE8953CF1C4}"/>
              </a:ext>
            </a:extLst>
          </p:cNvPr>
          <p:cNvSpPr txBox="1"/>
          <p:nvPr/>
        </p:nvSpPr>
        <p:spPr>
          <a:xfrm>
            <a:off x="9032347" y="2253085"/>
            <a:ext cx="2352247" cy="2492990"/>
          </a:xfrm>
          <a:prstGeom prst="rect">
            <a:avLst/>
          </a:prstGeom>
          <a:noFill/>
        </p:spPr>
        <p:txBody>
          <a:bodyPr wrap="square" lIns="91440" tIns="45720" rIns="91440" bIns="45720" rtlCol="0" anchor="t">
            <a:spAutoFit/>
          </a:bodyPr>
          <a:lstStyle/>
          <a:p>
            <a:r>
              <a:rPr lang="en-CA" sz="1200" b="0" i="0">
                <a:solidFill>
                  <a:srgbClr val="000000"/>
                </a:solidFill>
                <a:effectLst/>
                <a:highlight>
                  <a:srgbClr val="FFFFFF"/>
                </a:highlight>
                <a:latin typeface="Arial"/>
                <a:cs typeface="Arial"/>
              </a:rPr>
              <a:t>Material: Metal + Plexiglass + Plastic</a:t>
            </a:r>
          </a:p>
          <a:p>
            <a:br>
              <a:rPr lang="en-CA" sz="1200">
                <a:latin typeface="Arial"/>
              </a:rPr>
            </a:br>
            <a:r>
              <a:rPr lang="en-CA" sz="1200" b="0" i="0">
                <a:solidFill>
                  <a:srgbClr val="000000"/>
                </a:solidFill>
                <a:effectLst/>
                <a:highlight>
                  <a:srgbClr val="FFFFFF"/>
                </a:highlight>
                <a:latin typeface="Arial"/>
                <a:cs typeface="Arial"/>
              </a:rPr>
              <a:t>Product Weight: 650g</a:t>
            </a:r>
          </a:p>
          <a:p>
            <a:br>
              <a:rPr lang="en-CA" sz="1200">
                <a:latin typeface="Arial"/>
              </a:rPr>
            </a:br>
            <a:r>
              <a:rPr lang="en-CA" sz="1200" b="0" i="0">
                <a:solidFill>
                  <a:srgbClr val="000000"/>
                </a:solidFill>
                <a:effectLst/>
                <a:highlight>
                  <a:srgbClr val="FFFFFF"/>
                </a:highlight>
                <a:latin typeface="Arial"/>
                <a:cs typeface="Arial"/>
              </a:rPr>
              <a:t>Package Dimensions: 18*12.5*13cm  </a:t>
            </a:r>
          </a:p>
          <a:p>
            <a:r>
              <a:rPr lang="en-CA" sz="1200">
                <a:solidFill>
                  <a:srgbClr val="000000"/>
                </a:solidFill>
                <a:highlight>
                  <a:srgbClr val="FFFFFF"/>
                </a:highlight>
                <a:latin typeface="Arial"/>
                <a:cs typeface="Arial"/>
              </a:rPr>
              <a:t> </a:t>
            </a:r>
            <a:r>
              <a:rPr lang="en-CA" sz="1200" b="0" i="0">
                <a:solidFill>
                  <a:srgbClr val="000000"/>
                </a:solidFill>
                <a:effectLst/>
                <a:highlight>
                  <a:srgbClr val="FFFFFF"/>
                </a:highlight>
                <a:latin typeface="Arial"/>
                <a:cs typeface="Arial"/>
              </a:rPr>
              <a:t> </a:t>
            </a:r>
            <a:br>
              <a:rPr lang="en-CA" sz="1200">
                <a:latin typeface="Arial"/>
              </a:rPr>
            </a:br>
            <a:r>
              <a:rPr lang="en-CA" sz="1200" b="0" i="0">
                <a:solidFill>
                  <a:srgbClr val="000000"/>
                </a:solidFill>
                <a:effectLst/>
                <a:highlight>
                  <a:srgbClr val="FFFFFF"/>
                </a:highlight>
                <a:latin typeface="Arial"/>
                <a:cs typeface="Arial"/>
              </a:rPr>
              <a:t>Package Weight: 700g</a:t>
            </a:r>
            <a:br>
              <a:rPr lang="en-CA" sz="1200">
                <a:latin typeface="Arial"/>
              </a:rPr>
            </a:br>
            <a:endParaRPr lang="en-CA" sz="1200">
              <a:solidFill>
                <a:srgbClr val="000000"/>
              </a:solidFill>
              <a:highlight>
                <a:srgbClr val="FFFFFF"/>
              </a:highlight>
              <a:latin typeface="Arial" panose="020B0604020202020204" pitchFamily="34" charset="0"/>
              <a:cs typeface="Arial" panose="020B0604020202020204" pitchFamily="34" charset="0"/>
            </a:endParaRPr>
          </a:p>
          <a:p>
            <a:r>
              <a:rPr lang="en-US" sz="1200" b="1">
                <a:solidFill>
                  <a:srgbClr val="000000"/>
                </a:solidFill>
                <a:highlight>
                  <a:srgbClr val="FFFFFF"/>
                </a:highlight>
                <a:latin typeface="Arial"/>
                <a:cs typeface="Arial"/>
              </a:rPr>
              <a:t>Fuel Operated</a:t>
            </a:r>
            <a:r>
              <a:rPr lang="en-CA" sz="1200" b="1">
                <a:solidFill>
                  <a:srgbClr val="000000"/>
                </a:solidFill>
                <a:highlight>
                  <a:srgbClr val="FFFFFF"/>
                </a:highlight>
                <a:latin typeface="Arial"/>
                <a:cs typeface="Arial"/>
              </a:rPr>
              <a:t>, Comes without Boiler, Also Available in Single stage mode</a:t>
            </a:r>
            <a:endParaRPr lang="en-US" sz="1200" b="1">
              <a:latin typeface="Arial"/>
              <a:cs typeface="Arial"/>
            </a:endParaRPr>
          </a:p>
        </p:txBody>
      </p:sp>
      <p:sp>
        <p:nvSpPr>
          <p:cNvPr id="7" name="TextBox 6">
            <a:extLst>
              <a:ext uri="{FF2B5EF4-FFF2-40B4-BE49-F238E27FC236}">
                <a16:creationId xmlns:a16="http://schemas.microsoft.com/office/drawing/2014/main" id="{F1C16A51-A404-69B2-1544-3BDBDBDF0B2D}"/>
              </a:ext>
            </a:extLst>
          </p:cNvPr>
          <p:cNvSpPr txBox="1"/>
          <p:nvPr/>
        </p:nvSpPr>
        <p:spPr>
          <a:xfrm>
            <a:off x="8898942" y="1840830"/>
            <a:ext cx="1642379" cy="307777"/>
          </a:xfrm>
          <a:prstGeom prst="rect">
            <a:avLst/>
          </a:prstGeom>
          <a:noFill/>
        </p:spPr>
        <p:txBody>
          <a:bodyPr wrap="square" rtlCol="0">
            <a:spAutoFit/>
          </a:bodyPr>
          <a:lstStyle/>
          <a:p>
            <a:pPr algn="ctr"/>
            <a:r>
              <a:rPr lang="en-US" sz="1400" b="1">
                <a:latin typeface="Arial" panose="020B0604020202020204" pitchFamily="34" charset="0"/>
                <a:cs typeface="Arial" panose="020B0604020202020204" pitchFamily="34" charset="0"/>
              </a:rPr>
              <a:t>Specifications</a:t>
            </a:r>
          </a:p>
        </p:txBody>
      </p:sp>
      <p:pic>
        <p:nvPicPr>
          <p:cNvPr id="31746" name="Picture 2" descr="Multi Stage Steam Turbine Physics Equipment Demonstration Educational Toy Enginediy - enginediy">
            <a:extLst>
              <a:ext uri="{FF2B5EF4-FFF2-40B4-BE49-F238E27FC236}">
                <a16:creationId xmlns:a16="http://schemas.microsoft.com/office/drawing/2014/main" id="{AF72B6BC-162B-C400-1B86-3F9F75C4D68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5754" y="1520892"/>
            <a:ext cx="3989832" cy="3989832"/>
          </a:xfrm>
          <a:prstGeom prst="rect">
            <a:avLst/>
          </a:prstGeom>
          <a:noFill/>
          <a:extLst>
            <a:ext uri="{909E8E84-426E-40DD-AFC4-6F175D3DCCD1}">
              <a14:hiddenFill xmlns:a14="http://schemas.microsoft.com/office/drawing/2010/main">
                <a:solidFill>
                  <a:srgbClr val="FFFFFF"/>
                </a:solidFill>
              </a14:hiddenFill>
            </a:ext>
          </a:extLst>
        </p:spPr>
      </p:pic>
      <p:pic>
        <p:nvPicPr>
          <p:cNvPr id="31748" name="Picture 4" descr="Multi Stage Steam Turbine Physics Equipment Demonstration Educational Toy Enginediy - enginediy">
            <a:extLst>
              <a:ext uri="{FF2B5EF4-FFF2-40B4-BE49-F238E27FC236}">
                <a16:creationId xmlns:a16="http://schemas.microsoft.com/office/drawing/2014/main" id="{DA74E78A-5A94-C8CA-5195-7BAB6CD37B2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85586" y="1777198"/>
            <a:ext cx="3672840" cy="367284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a:extLst>
              <a:ext uri="{FF2B5EF4-FFF2-40B4-BE49-F238E27FC236}">
                <a16:creationId xmlns:a16="http://schemas.microsoft.com/office/drawing/2014/main" id="{CC3690DB-2E00-BF7C-20A9-7FDB36509568}"/>
              </a:ext>
            </a:extLst>
          </p:cNvPr>
          <p:cNvPicPr>
            <a:picLocks noChangeAspect="1" noChangeArrowheads="1"/>
          </p:cNvPicPr>
          <p:nvPr/>
        </p:nvPicPr>
        <p:blipFill>
          <a:blip r:embed="rId4" cstate="email">
            <a:extLst>
              <a:ext uri="{BEBA8EAE-BF5A-486C-A8C5-ECC9F3942E4B}">
                <a14:imgProps xmlns:a14="http://schemas.microsoft.com/office/drawing/2010/main">
                  <a14:imgLayer r:embed="rId5">
                    <a14:imgEffect>
                      <a14:sharpenSoften amount="-26000"/>
                    </a14:imgEffect>
                    <a14:imgEffect>
                      <a14:colorTemperature colorTemp="6819"/>
                    </a14:imgEffect>
                    <a14:imgEffect>
                      <a14:saturation sat="200000"/>
                    </a14:imgEffect>
                    <a14:imgEffect>
                      <a14:brightnessContrast bright="-16000" contrast="59000"/>
                    </a14:imgEffect>
                  </a14:imgLayer>
                </a14:imgProps>
              </a:ext>
              <a:ext uri="{28A0092B-C50C-407E-A947-70E740481C1C}">
                <a14:useLocalDpi xmlns:a14="http://schemas.microsoft.com/office/drawing/2010/main" val="0"/>
              </a:ext>
            </a:extLst>
          </a:blip>
          <a:srcRect/>
          <a:stretch>
            <a:fillRect/>
          </a:stretch>
        </p:blipFill>
        <p:spPr bwMode="auto">
          <a:xfrm>
            <a:off x="10322201" y="63305"/>
            <a:ext cx="1815785" cy="779378"/>
          </a:xfrm>
          <a:prstGeom prst="rect">
            <a:avLst/>
          </a:prstGeom>
          <a:gradFill>
            <a:gsLst>
              <a:gs pos="2000">
                <a:schemeClr val="accent1">
                  <a:lumMod val="45000"/>
                  <a:lumOff val="55000"/>
                </a:schemeClr>
              </a:gs>
              <a:gs pos="56000">
                <a:schemeClr val="accent1">
                  <a:lumMod val="30000"/>
                  <a:lumOff val="70000"/>
                </a:schemeClr>
              </a:gs>
            </a:gsLst>
            <a:lin ang="5400000" scaled="1"/>
          </a:gradFill>
        </p:spPr>
      </p:pic>
    </p:spTree>
    <p:extLst>
      <p:ext uri="{BB962C8B-B14F-4D97-AF65-F5344CB8AC3E}">
        <p14:creationId xmlns:p14="http://schemas.microsoft.com/office/powerpoint/2010/main" val="109126032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346AC0-BFBB-FE4A-F585-B6C6C3F8031A}"/>
              </a:ext>
            </a:extLst>
          </p:cNvPr>
          <p:cNvSpPr>
            <a:spLocks noGrp="1"/>
          </p:cNvSpPr>
          <p:nvPr>
            <p:ph type="title"/>
          </p:nvPr>
        </p:nvSpPr>
        <p:spPr>
          <a:xfrm>
            <a:off x="695754" y="394954"/>
            <a:ext cx="10515600" cy="779378"/>
          </a:xfrm>
        </p:spPr>
        <p:txBody>
          <a:bodyPr/>
          <a:lstStyle/>
          <a:p>
            <a:pPr marL="0" indent="0">
              <a:buNone/>
            </a:pPr>
            <a:r>
              <a:rPr lang="en-US" b="1"/>
              <a:t>Others</a:t>
            </a:r>
            <a:endParaRPr lang="en-US" sz="4400" b="1"/>
          </a:p>
        </p:txBody>
      </p:sp>
      <p:graphicFrame>
        <p:nvGraphicFramePr>
          <p:cNvPr id="7" name="Content Placeholder 2">
            <a:extLst>
              <a:ext uri="{FF2B5EF4-FFF2-40B4-BE49-F238E27FC236}">
                <a16:creationId xmlns:a16="http://schemas.microsoft.com/office/drawing/2014/main" id="{92406772-8BA6-3B27-EE11-BDBFC5BECEF2}"/>
              </a:ext>
            </a:extLst>
          </p:cNvPr>
          <p:cNvGraphicFramePr>
            <a:graphicFrameLocks noGrp="1"/>
          </p:cNvGraphicFramePr>
          <p:nvPr>
            <p:ph idx="1"/>
            <p:extLst>
              <p:ext uri="{D42A27DB-BD31-4B8C-83A1-F6EECF244321}">
                <p14:modId xmlns:p14="http://schemas.microsoft.com/office/powerpoint/2010/main" val="2916275406"/>
              </p:ext>
            </p:extLst>
          </p:nvPr>
        </p:nvGraphicFramePr>
        <p:xfrm>
          <a:off x="696000" y="1174332"/>
          <a:ext cx="10800000" cy="28842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TextBox 4">
            <a:extLst>
              <a:ext uri="{FF2B5EF4-FFF2-40B4-BE49-F238E27FC236}">
                <a16:creationId xmlns:a16="http://schemas.microsoft.com/office/drawing/2014/main" id="{AE52FDCB-EDAA-534F-C065-5D3DE88CF2E0}"/>
              </a:ext>
            </a:extLst>
          </p:cNvPr>
          <p:cNvSpPr txBox="1"/>
          <p:nvPr/>
        </p:nvSpPr>
        <p:spPr>
          <a:xfrm>
            <a:off x="4189068" y="6595393"/>
            <a:ext cx="3813865" cy="230832"/>
          </a:xfrm>
          <a:prstGeom prst="rect">
            <a:avLst/>
          </a:prstGeom>
          <a:noFill/>
        </p:spPr>
        <p:txBody>
          <a:bodyPr wrap="none" rtlCol="0">
            <a:spAutoFit/>
          </a:bodyPr>
          <a:lstStyle/>
          <a:p>
            <a:r>
              <a:rPr lang="en-CA" sz="900" b="0" i="0">
                <a:solidFill>
                  <a:srgbClr val="002060"/>
                </a:solidFill>
                <a:effectLst/>
                <a:latin typeface="Arial" panose="020B0604020202020204" pitchFamily="34" charset="0"/>
                <a:cs typeface="Arial" panose="020B0604020202020204" pitchFamily="34" charset="0"/>
              </a:rPr>
              <a:t>Edu-Tek </a:t>
            </a:r>
            <a:r>
              <a:rPr lang="en-CA" sz="900" b="0" i="0" err="1">
                <a:solidFill>
                  <a:srgbClr val="002060"/>
                </a:solidFill>
                <a:effectLst/>
                <a:latin typeface="Arial" panose="020B0604020202020204" pitchFamily="34" charset="0"/>
                <a:cs typeface="Arial" panose="020B0604020202020204" pitchFamily="34" charset="0"/>
              </a:rPr>
              <a:t>Equipments</a:t>
            </a:r>
            <a:r>
              <a:rPr lang="en-CA" sz="900" b="0" i="0">
                <a:solidFill>
                  <a:srgbClr val="002060"/>
                </a:solidFill>
                <a:effectLst/>
                <a:latin typeface="Arial" panose="020B0604020202020204" pitchFamily="34" charset="0"/>
                <a:cs typeface="Arial" panose="020B0604020202020204" pitchFamily="34" charset="0"/>
              </a:rPr>
              <a:t> India Private Limited - 2024 - All Rights Reserved</a:t>
            </a:r>
          </a:p>
        </p:txBody>
      </p:sp>
      <p:pic>
        <p:nvPicPr>
          <p:cNvPr id="4" name="Picture 2">
            <a:extLst>
              <a:ext uri="{FF2B5EF4-FFF2-40B4-BE49-F238E27FC236}">
                <a16:creationId xmlns:a16="http://schemas.microsoft.com/office/drawing/2014/main" id="{C0AABC5E-892D-DFF0-7B55-EE70AAA5405C}"/>
              </a:ext>
            </a:extLst>
          </p:cNvPr>
          <p:cNvPicPr>
            <a:picLocks noChangeAspect="1" noChangeArrowheads="1"/>
          </p:cNvPicPr>
          <p:nvPr/>
        </p:nvPicPr>
        <p:blipFill>
          <a:blip r:embed="rId7" cstate="email">
            <a:extLst>
              <a:ext uri="{BEBA8EAE-BF5A-486C-A8C5-ECC9F3942E4B}">
                <a14:imgProps xmlns:a14="http://schemas.microsoft.com/office/drawing/2010/main">
                  <a14:imgLayer r:embed="rId8">
                    <a14:imgEffect>
                      <a14:sharpenSoften amount="-26000"/>
                    </a14:imgEffect>
                    <a14:imgEffect>
                      <a14:colorTemperature colorTemp="6819"/>
                    </a14:imgEffect>
                    <a14:imgEffect>
                      <a14:saturation sat="200000"/>
                    </a14:imgEffect>
                    <a14:imgEffect>
                      <a14:brightnessContrast bright="-16000" contrast="59000"/>
                    </a14:imgEffect>
                  </a14:imgLayer>
                </a14:imgProps>
              </a:ext>
              <a:ext uri="{28A0092B-C50C-407E-A947-70E740481C1C}">
                <a14:useLocalDpi xmlns:a14="http://schemas.microsoft.com/office/drawing/2010/main" val="0"/>
              </a:ext>
            </a:extLst>
          </a:blip>
          <a:srcRect/>
          <a:stretch>
            <a:fillRect/>
          </a:stretch>
        </p:blipFill>
        <p:spPr bwMode="auto">
          <a:xfrm>
            <a:off x="10322201" y="63305"/>
            <a:ext cx="1815785" cy="779378"/>
          </a:xfrm>
          <a:prstGeom prst="rect">
            <a:avLst/>
          </a:prstGeom>
          <a:gradFill>
            <a:gsLst>
              <a:gs pos="2000">
                <a:schemeClr val="accent1">
                  <a:lumMod val="45000"/>
                  <a:lumOff val="55000"/>
                </a:schemeClr>
              </a:gs>
              <a:gs pos="56000">
                <a:schemeClr val="accent1">
                  <a:lumMod val="30000"/>
                  <a:lumOff val="70000"/>
                </a:schemeClr>
              </a:gs>
            </a:gsLst>
            <a:lin ang="5400000" scaled="1"/>
          </a:gradFill>
        </p:spPr>
      </p:pic>
    </p:spTree>
    <p:extLst>
      <p:ext uri="{BB962C8B-B14F-4D97-AF65-F5344CB8AC3E}">
        <p14:creationId xmlns:p14="http://schemas.microsoft.com/office/powerpoint/2010/main" val="230958623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0971E08-8F83-F33B-F256-23411E4C7274}"/>
              </a:ext>
            </a:extLst>
          </p:cNvPr>
          <p:cNvSpPr>
            <a:spLocks noGrp="1"/>
          </p:cNvSpPr>
          <p:nvPr>
            <p:ph idx="1"/>
          </p:nvPr>
        </p:nvSpPr>
        <p:spPr>
          <a:xfrm>
            <a:off x="289105" y="1017936"/>
            <a:ext cx="8855242" cy="413836"/>
          </a:xfrm>
        </p:spPr>
        <p:txBody>
          <a:bodyPr>
            <a:normAutofit/>
          </a:bodyPr>
          <a:lstStyle/>
          <a:p>
            <a:pPr marL="457200" lvl="1" indent="0">
              <a:buNone/>
            </a:pPr>
            <a:r>
              <a:rPr lang="en-US" sz="2000" b="1">
                <a:solidFill>
                  <a:srgbClr val="0000CC"/>
                </a:solidFill>
                <a:latin typeface="+mj-lt"/>
                <a:cs typeface="Aharoni" panose="02010803020104030203" pitchFamily="2" charset="-79"/>
              </a:rPr>
              <a:t>Working Model:  </a:t>
            </a:r>
            <a:r>
              <a:rPr lang="en-CA" sz="2000" b="1">
                <a:solidFill>
                  <a:srgbClr val="0000CC"/>
                </a:solidFill>
                <a:effectLst/>
                <a:latin typeface="+mj-lt"/>
                <a:ea typeface="Aptos" panose="020B0004020202020204" pitchFamily="34" charset="0"/>
                <a:cs typeface="Aharoni" panose="02010803020104030203" pitchFamily="2" charset="-79"/>
              </a:rPr>
              <a:t>V8 Solenoid based engine</a:t>
            </a:r>
            <a:endParaRPr lang="en-US" sz="2000" b="1">
              <a:solidFill>
                <a:srgbClr val="0000CC"/>
              </a:solidFill>
              <a:latin typeface="+mj-lt"/>
              <a:cs typeface="Aharoni" panose="02010803020104030203" pitchFamily="2" charset="-79"/>
            </a:endParaRPr>
          </a:p>
        </p:txBody>
      </p:sp>
      <p:sp>
        <p:nvSpPr>
          <p:cNvPr id="5" name="TextBox 4">
            <a:extLst>
              <a:ext uri="{FF2B5EF4-FFF2-40B4-BE49-F238E27FC236}">
                <a16:creationId xmlns:a16="http://schemas.microsoft.com/office/drawing/2014/main" id="{AE52FDCB-EDAA-534F-C065-5D3DE88CF2E0}"/>
              </a:ext>
            </a:extLst>
          </p:cNvPr>
          <p:cNvSpPr txBox="1"/>
          <p:nvPr/>
        </p:nvSpPr>
        <p:spPr>
          <a:xfrm>
            <a:off x="4189068" y="6595393"/>
            <a:ext cx="3813865" cy="230832"/>
          </a:xfrm>
          <a:prstGeom prst="rect">
            <a:avLst/>
          </a:prstGeom>
          <a:noFill/>
        </p:spPr>
        <p:txBody>
          <a:bodyPr wrap="none" rtlCol="0">
            <a:spAutoFit/>
          </a:bodyPr>
          <a:lstStyle/>
          <a:p>
            <a:r>
              <a:rPr lang="en-CA" sz="900" b="0" i="0">
                <a:solidFill>
                  <a:srgbClr val="002060"/>
                </a:solidFill>
                <a:effectLst/>
                <a:latin typeface="Arial" panose="020B0604020202020204" pitchFamily="34" charset="0"/>
                <a:cs typeface="Arial" panose="020B0604020202020204" pitchFamily="34" charset="0"/>
              </a:rPr>
              <a:t>Edu-Tek </a:t>
            </a:r>
            <a:r>
              <a:rPr lang="en-CA" sz="900" b="0" i="0" err="1">
                <a:solidFill>
                  <a:srgbClr val="002060"/>
                </a:solidFill>
                <a:effectLst/>
                <a:latin typeface="Arial" panose="020B0604020202020204" pitchFamily="34" charset="0"/>
                <a:cs typeface="Arial" panose="020B0604020202020204" pitchFamily="34" charset="0"/>
              </a:rPr>
              <a:t>Equipments</a:t>
            </a:r>
            <a:r>
              <a:rPr lang="en-CA" sz="900" b="0" i="0">
                <a:solidFill>
                  <a:srgbClr val="002060"/>
                </a:solidFill>
                <a:effectLst/>
                <a:latin typeface="Arial" panose="020B0604020202020204" pitchFamily="34" charset="0"/>
                <a:cs typeface="Arial" panose="020B0604020202020204" pitchFamily="34" charset="0"/>
              </a:rPr>
              <a:t> India Private Limited - 2024 - All Rights Reserved</a:t>
            </a:r>
          </a:p>
        </p:txBody>
      </p:sp>
      <p:sp>
        <p:nvSpPr>
          <p:cNvPr id="2" name="TextBox 1">
            <a:extLst>
              <a:ext uri="{FF2B5EF4-FFF2-40B4-BE49-F238E27FC236}">
                <a16:creationId xmlns:a16="http://schemas.microsoft.com/office/drawing/2014/main" id="{1E979EBF-B4D1-479E-90A4-5BEE4CB2854C}"/>
              </a:ext>
            </a:extLst>
          </p:cNvPr>
          <p:cNvSpPr txBox="1"/>
          <p:nvPr/>
        </p:nvSpPr>
        <p:spPr>
          <a:xfrm>
            <a:off x="8375904" y="1814953"/>
            <a:ext cx="3267456" cy="2862322"/>
          </a:xfrm>
          <a:prstGeom prst="rect">
            <a:avLst/>
          </a:prstGeom>
          <a:noFill/>
        </p:spPr>
        <p:txBody>
          <a:bodyPr wrap="square" lIns="91440" tIns="45720" rIns="91440" bIns="45720" rtlCol="0" anchor="t">
            <a:spAutoFit/>
          </a:bodyPr>
          <a:lstStyle/>
          <a:p>
            <a:r>
              <a:rPr lang="en-CA" sz="1200" b="0" i="0">
                <a:solidFill>
                  <a:srgbClr val="000000"/>
                </a:solidFill>
                <a:effectLst/>
                <a:highlight>
                  <a:srgbClr val="FFFFFF"/>
                </a:highlight>
                <a:latin typeface="Arial"/>
                <a:ea typeface="Lato"/>
                <a:cs typeface="Arial"/>
              </a:rPr>
              <a:t>Item Name: Electromagnetic Engine Model</a:t>
            </a:r>
          </a:p>
          <a:p>
            <a:br>
              <a:rPr lang="en-CA" sz="1200">
                <a:latin typeface="Arial"/>
                <a:cs typeface="Arial"/>
              </a:rPr>
            </a:br>
            <a:r>
              <a:rPr lang="en-CA" sz="1200" b="0" i="0">
                <a:solidFill>
                  <a:srgbClr val="000000"/>
                </a:solidFill>
                <a:effectLst/>
                <a:highlight>
                  <a:srgbClr val="FFFFFF"/>
                </a:highlight>
                <a:latin typeface="Arial"/>
                <a:ea typeface="Lato"/>
                <a:cs typeface="Arial"/>
              </a:rPr>
              <a:t>Material: Acrylic + Copper + Stainless Steel</a:t>
            </a:r>
          </a:p>
          <a:p>
            <a:br>
              <a:rPr lang="en-CA" sz="1200">
                <a:latin typeface="Arial"/>
                <a:cs typeface="Arial"/>
              </a:rPr>
            </a:br>
            <a:r>
              <a:rPr lang="en-CA" sz="1200" b="0" i="0">
                <a:solidFill>
                  <a:srgbClr val="000000"/>
                </a:solidFill>
                <a:effectLst/>
                <a:highlight>
                  <a:srgbClr val="FFFFFF"/>
                </a:highlight>
                <a:latin typeface="Arial"/>
                <a:ea typeface="Lato"/>
                <a:cs typeface="Arial"/>
              </a:rPr>
              <a:t>Size: 28 x 10.8 x 11cm</a:t>
            </a:r>
          </a:p>
          <a:p>
            <a:br>
              <a:rPr lang="en-CA" sz="1200">
                <a:latin typeface="Arial"/>
                <a:cs typeface="Arial"/>
              </a:rPr>
            </a:br>
            <a:r>
              <a:rPr lang="en-CA" sz="1200" b="0" i="0">
                <a:solidFill>
                  <a:srgbClr val="000000"/>
                </a:solidFill>
                <a:effectLst/>
                <a:highlight>
                  <a:srgbClr val="FFFFFF"/>
                </a:highlight>
                <a:latin typeface="Arial"/>
                <a:ea typeface="Lato"/>
                <a:cs typeface="Arial"/>
              </a:rPr>
              <a:t>Weight: 920g</a:t>
            </a:r>
          </a:p>
          <a:p>
            <a:br>
              <a:rPr lang="en-CA" sz="1200">
                <a:latin typeface="Arial"/>
                <a:cs typeface="Arial"/>
              </a:rPr>
            </a:br>
            <a:r>
              <a:rPr lang="en-CA" sz="1200" b="0" i="0">
                <a:solidFill>
                  <a:srgbClr val="000000"/>
                </a:solidFill>
                <a:effectLst/>
                <a:highlight>
                  <a:srgbClr val="FFFFFF"/>
                </a:highlight>
                <a:latin typeface="Arial"/>
                <a:ea typeface="Lato"/>
                <a:cs typeface="Arial"/>
              </a:rPr>
              <a:t>Packing: Carton Box</a:t>
            </a:r>
          </a:p>
          <a:p>
            <a:endParaRPr lang="en-CA" sz="1200">
              <a:solidFill>
                <a:srgbClr val="000000"/>
              </a:solidFill>
              <a:highlight>
                <a:srgbClr val="FFFFFF"/>
              </a:highlight>
              <a:latin typeface="Arial"/>
              <a:cs typeface="Arial"/>
            </a:endParaRPr>
          </a:p>
          <a:p>
            <a:r>
              <a:rPr lang="en-CA" sz="1200">
                <a:solidFill>
                  <a:srgbClr val="000000"/>
                </a:solidFill>
                <a:highlight>
                  <a:srgbClr val="FFFFFF"/>
                </a:highlight>
                <a:latin typeface="Arial"/>
                <a:ea typeface="Lato"/>
                <a:cs typeface="Arial"/>
              </a:rPr>
              <a:t>Also available in V2, V4, V6 AND V12 Variants</a:t>
            </a:r>
          </a:p>
          <a:p>
            <a:endParaRPr lang="en-CA" sz="1200">
              <a:latin typeface="Arial"/>
              <a:cs typeface="Arial"/>
            </a:endParaRPr>
          </a:p>
          <a:p>
            <a:r>
              <a:rPr lang="en-CA" sz="1200" b="1">
                <a:highlight>
                  <a:srgbClr val="FFFFFF"/>
                </a:highlight>
                <a:latin typeface="Arial"/>
                <a:cs typeface="Arial"/>
              </a:rPr>
              <a:t>Electrically Operated</a:t>
            </a:r>
            <a:br>
              <a:rPr lang="en-CA" sz="1200">
                <a:latin typeface="Arial"/>
                <a:cs typeface="Arial"/>
              </a:rPr>
            </a:br>
            <a:endParaRPr lang="en-CA" sz="1200">
              <a:solidFill>
                <a:srgbClr val="000000"/>
              </a:solidFill>
              <a:highlight>
                <a:srgbClr val="FFFFFF"/>
              </a:highlight>
              <a:latin typeface="Arial"/>
              <a:cs typeface="Arial"/>
            </a:endParaRPr>
          </a:p>
        </p:txBody>
      </p:sp>
      <p:sp>
        <p:nvSpPr>
          <p:cNvPr id="6" name="TextBox 5">
            <a:extLst>
              <a:ext uri="{FF2B5EF4-FFF2-40B4-BE49-F238E27FC236}">
                <a16:creationId xmlns:a16="http://schemas.microsoft.com/office/drawing/2014/main" id="{3D5E35A0-B8E1-F761-4D9C-262816C4A0AE}"/>
              </a:ext>
            </a:extLst>
          </p:cNvPr>
          <p:cNvSpPr txBox="1"/>
          <p:nvPr/>
        </p:nvSpPr>
        <p:spPr>
          <a:xfrm>
            <a:off x="8375904" y="1407025"/>
            <a:ext cx="1454915" cy="307777"/>
          </a:xfrm>
          <a:prstGeom prst="rect">
            <a:avLst/>
          </a:prstGeom>
          <a:noFill/>
        </p:spPr>
        <p:txBody>
          <a:bodyPr wrap="square" rtlCol="0">
            <a:spAutoFit/>
          </a:bodyPr>
          <a:lstStyle/>
          <a:p>
            <a:pPr algn="ctr"/>
            <a:r>
              <a:rPr lang="en-US" sz="1400" b="1">
                <a:latin typeface="Arial" panose="020B0604020202020204" pitchFamily="34" charset="0"/>
                <a:cs typeface="Arial" panose="020B0604020202020204" pitchFamily="34" charset="0"/>
              </a:rPr>
              <a:t>Specifications</a:t>
            </a:r>
          </a:p>
        </p:txBody>
      </p:sp>
      <p:pic>
        <p:nvPicPr>
          <p:cNvPr id="33794" name="Picture 2" descr="V8 Electromagnetic Engine 5V 4W 8 Coils High Speed V-Shaped Automobile Engine Model for Gift Collection - enginediy">
            <a:extLst>
              <a:ext uri="{FF2B5EF4-FFF2-40B4-BE49-F238E27FC236}">
                <a16:creationId xmlns:a16="http://schemas.microsoft.com/office/drawing/2014/main" id="{8B567730-6ED4-8221-67E1-0C226FC1869B}"/>
              </a:ext>
            </a:extLst>
          </p:cNvPr>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695754" y="1614652"/>
            <a:ext cx="3628689" cy="3382582"/>
          </a:xfrm>
          <a:prstGeom prst="rect">
            <a:avLst/>
          </a:prstGeom>
          <a:noFill/>
          <a:extLst>
            <a:ext uri="{909E8E84-426E-40DD-AFC4-6F175D3DCCD1}">
              <a14:hiddenFill xmlns:a14="http://schemas.microsoft.com/office/drawing/2010/main">
                <a:solidFill>
                  <a:srgbClr val="FFFFFF"/>
                </a:solidFill>
              </a14:hiddenFill>
            </a:ext>
          </a:extLst>
        </p:spPr>
      </p:pic>
      <p:pic>
        <p:nvPicPr>
          <p:cNvPr id="33796" name="Picture 4" descr="User picture">
            <a:extLst>
              <a:ext uri="{FF2B5EF4-FFF2-40B4-BE49-F238E27FC236}">
                <a16:creationId xmlns:a16="http://schemas.microsoft.com/office/drawing/2014/main" id="{72A92802-967C-DD9A-5A23-EE8E6CD50432}"/>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4769909" y="1614652"/>
            <a:ext cx="2784115" cy="3714447"/>
          </a:xfrm>
          <a:prstGeom prst="rect">
            <a:avLst/>
          </a:prstGeom>
          <a:noFill/>
          <a:extLst>
            <a:ext uri="{909E8E84-426E-40DD-AFC4-6F175D3DCCD1}">
              <a14:hiddenFill xmlns:a14="http://schemas.microsoft.com/office/drawing/2010/main">
                <a:solidFill>
                  <a:srgbClr val="FFFFFF"/>
                </a:solidFill>
              </a14:hiddenFill>
            </a:ext>
          </a:extLst>
        </p:spPr>
      </p:pic>
      <p:sp>
        <p:nvSpPr>
          <p:cNvPr id="8" name="Title 1">
            <a:extLst>
              <a:ext uri="{FF2B5EF4-FFF2-40B4-BE49-F238E27FC236}">
                <a16:creationId xmlns:a16="http://schemas.microsoft.com/office/drawing/2014/main" id="{6F4722FA-5274-054D-EE41-50987BC4BF2B}"/>
              </a:ext>
            </a:extLst>
          </p:cNvPr>
          <p:cNvSpPr>
            <a:spLocks noGrp="1"/>
          </p:cNvSpPr>
          <p:nvPr>
            <p:ph type="title"/>
          </p:nvPr>
        </p:nvSpPr>
        <p:spPr>
          <a:xfrm>
            <a:off x="695754" y="394954"/>
            <a:ext cx="10515600" cy="779378"/>
          </a:xfrm>
        </p:spPr>
        <p:txBody>
          <a:bodyPr/>
          <a:lstStyle/>
          <a:p>
            <a:r>
              <a:rPr lang="en-US" b="1"/>
              <a:t>Others </a:t>
            </a:r>
            <a:endParaRPr lang="en-US" sz="4400" b="1"/>
          </a:p>
        </p:txBody>
      </p:sp>
      <p:pic>
        <p:nvPicPr>
          <p:cNvPr id="4" name="Picture 2">
            <a:extLst>
              <a:ext uri="{FF2B5EF4-FFF2-40B4-BE49-F238E27FC236}">
                <a16:creationId xmlns:a16="http://schemas.microsoft.com/office/drawing/2014/main" id="{373E872B-1478-4F0D-2727-DF781B449FE9}"/>
              </a:ext>
            </a:extLst>
          </p:cNvPr>
          <p:cNvPicPr>
            <a:picLocks noChangeAspect="1" noChangeArrowheads="1"/>
          </p:cNvPicPr>
          <p:nvPr/>
        </p:nvPicPr>
        <p:blipFill>
          <a:blip r:embed="rId4" cstate="email">
            <a:extLst>
              <a:ext uri="{BEBA8EAE-BF5A-486C-A8C5-ECC9F3942E4B}">
                <a14:imgProps xmlns:a14="http://schemas.microsoft.com/office/drawing/2010/main">
                  <a14:imgLayer r:embed="rId5">
                    <a14:imgEffect>
                      <a14:sharpenSoften amount="-26000"/>
                    </a14:imgEffect>
                    <a14:imgEffect>
                      <a14:colorTemperature colorTemp="6819"/>
                    </a14:imgEffect>
                    <a14:imgEffect>
                      <a14:saturation sat="200000"/>
                    </a14:imgEffect>
                    <a14:imgEffect>
                      <a14:brightnessContrast bright="-16000" contrast="59000"/>
                    </a14:imgEffect>
                  </a14:imgLayer>
                </a14:imgProps>
              </a:ext>
              <a:ext uri="{28A0092B-C50C-407E-A947-70E740481C1C}">
                <a14:useLocalDpi xmlns:a14="http://schemas.microsoft.com/office/drawing/2010/main" val="0"/>
              </a:ext>
            </a:extLst>
          </a:blip>
          <a:srcRect/>
          <a:stretch>
            <a:fillRect/>
          </a:stretch>
        </p:blipFill>
        <p:spPr bwMode="auto">
          <a:xfrm>
            <a:off x="10322201" y="63305"/>
            <a:ext cx="1815785" cy="779378"/>
          </a:xfrm>
          <a:prstGeom prst="rect">
            <a:avLst/>
          </a:prstGeom>
          <a:gradFill>
            <a:gsLst>
              <a:gs pos="2000">
                <a:schemeClr val="accent1">
                  <a:lumMod val="45000"/>
                  <a:lumOff val="55000"/>
                </a:schemeClr>
              </a:gs>
              <a:gs pos="56000">
                <a:schemeClr val="accent1">
                  <a:lumMod val="30000"/>
                  <a:lumOff val="70000"/>
                </a:schemeClr>
              </a:gs>
            </a:gsLst>
            <a:lin ang="5400000" scaled="1"/>
          </a:gradFill>
        </p:spPr>
      </p:pic>
    </p:spTree>
    <p:extLst>
      <p:ext uri="{BB962C8B-B14F-4D97-AF65-F5344CB8AC3E}">
        <p14:creationId xmlns:p14="http://schemas.microsoft.com/office/powerpoint/2010/main" val="126256658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AE52FDCB-EDAA-534F-C065-5D3DE88CF2E0}"/>
              </a:ext>
            </a:extLst>
          </p:cNvPr>
          <p:cNvSpPr txBox="1"/>
          <p:nvPr/>
        </p:nvSpPr>
        <p:spPr>
          <a:xfrm>
            <a:off x="4189068" y="6595393"/>
            <a:ext cx="3813865" cy="230832"/>
          </a:xfrm>
          <a:prstGeom prst="rect">
            <a:avLst/>
          </a:prstGeom>
          <a:noFill/>
        </p:spPr>
        <p:txBody>
          <a:bodyPr wrap="none" rtlCol="0">
            <a:spAutoFit/>
          </a:bodyPr>
          <a:lstStyle/>
          <a:p>
            <a:r>
              <a:rPr lang="en-CA" sz="900" b="0" i="0">
                <a:solidFill>
                  <a:srgbClr val="002060"/>
                </a:solidFill>
                <a:effectLst/>
                <a:latin typeface="Arial" panose="020B0604020202020204" pitchFamily="34" charset="0"/>
                <a:cs typeface="Arial" panose="020B0604020202020204" pitchFamily="34" charset="0"/>
              </a:rPr>
              <a:t>Edu-Tek </a:t>
            </a:r>
            <a:r>
              <a:rPr lang="en-CA" sz="900" b="0" i="0" err="1">
                <a:solidFill>
                  <a:srgbClr val="002060"/>
                </a:solidFill>
                <a:effectLst/>
                <a:latin typeface="Arial" panose="020B0604020202020204" pitchFamily="34" charset="0"/>
                <a:cs typeface="Arial" panose="020B0604020202020204" pitchFamily="34" charset="0"/>
              </a:rPr>
              <a:t>Equipments</a:t>
            </a:r>
            <a:r>
              <a:rPr lang="en-CA" sz="900" b="0" i="0">
                <a:solidFill>
                  <a:srgbClr val="002060"/>
                </a:solidFill>
                <a:effectLst/>
                <a:latin typeface="Arial" panose="020B0604020202020204" pitchFamily="34" charset="0"/>
                <a:cs typeface="Arial" panose="020B0604020202020204" pitchFamily="34" charset="0"/>
              </a:rPr>
              <a:t> India Private Limited - 2024 - All Rights Reserved</a:t>
            </a:r>
          </a:p>
        </p:txBody>
      </p:sp>
      <p:sp>
        <p:nvSpPr>
          <p:cNvPr id="8" name="Title 1">
            <a:extLst>
              <a:ext uri="{FF2B5EF4-FFF2-40B4-BE49-F238E27FC236}">
                <a16:creationId xmlns:a16="http://schemas.microsoft.com/office/drawing/2014/main" id="{6F4722FA-5274-054D-EE41-50987BC4BF2B}"/>
              </a:ext>
            </a:extLst>
          </p:cNvPr>
          <p:cNvSpPr>
            <a:spLocks noGrp="1"/>
          </p:cNvSpPr>
          <p:nvPr>
            <p:ph type="title"/>
          </p:nvPr>
        </p:nvSpPr>
        <p:spPr>
          <a:xfrm>
            <a:off x="695754" y="394954"/>
            <a:ext cx="10515600" cy="779378"/>
          </a:xfrm>
        </p:spPr>
        <p:txBody>
          <a:bodyPr/>
          <a:lstStyle/>
          <a:p>
            <a:pPr marL="0" indent="0">
              <a:buNone/>
            </a:pPr>
            <a:r>
              <a:rPr lang="en-US" b="1"/>
              <a:t>Others</a:t>
            </a:r>
            <a:endParaRPr lang="en-US" sz="4400" b="1"/>
          </a:p>
        </p:txBody>
      </p:sp>
      <p:pic>
        <p:nvPicPr>
          <p:cNvPr id="13" name="V8 Solenoid based_V1.">
            <a:hlinkClick r:id="" action="ppaction://media"/>
            <a:extLst>
              <a:ext uri="{FF2B5EF4-FFF2-40B4-BE49-F238E27FC236}">
                <a16:creationId xmlns:a16="http://schemas.microsoft.com/office/drawing/2014/main" id="{D1DC1309-CD14-DC52-94AE-2A51B4526300}"/>
              </a:ext>
            </a:extLst>
          </p:cNvPr>
          <p:cNvPicPr>
            <a:picLocks noGrp="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1056000" y="1505981"/>
            <a:ext cx="10080000" cy="4320000"/>
          </a:xfrm>
        </p:spPr>
      </p:pic>
      <p:pic>
        <p:nvPicPr>
          <p:cNvPr id="2" name="Picture 2">
            <a:extLst>
              <a:ext uri="{FF2B5EF4-FFF2-40B4-BE49-F238E27FC236}">
                <a16:creationId xmlns:a16="http://schemas.microsoft.com/office/drawing/2014/main" id="{40C45ECB-ECDB-D56B-AFB8-B40163820620}"/>
              </a:ext>
            </a:extLst>
          </p:cNvPr>
          <p:cNvPicPr>
            <a:picLocks noChangeAspect="1" noChangeArrowheads="1"/>
          </p:cNvPicPr>
          <p:nvPr/>
        </p:nvPicPr>
        <p:blipFill>
          <a:blip r:embed="rId5" cstate="email">
            <a:extLst>
              <a:ext uri="{BEBA8EAE-BF5A-486C-A8C5-ECC9F3942E4B}">
                <a14:imgProps xmlns:a14="http://schemas.microsoft.com/office/drawing/2010/main">
                  <a14:imgLayer r:embed="rId6">
                    <a14:imgEffect>
                      <a14:sharpenSoften amount="-26000"/>
                    </a14:imgEffect>
                    <a14:imgEffect>
                      <a14:colorTemperature colorTemp="6819"/>
                    </a14:imgEffect>
                    <a14:imgEffect>
                      <a14:saturation sat="200000"/>
                    </a14:imgEffect>
                    <a14:imgEffect>
                      <a14:brightnessContrast bright="-16000" contrast="59000"/>
                    </a14:imgEffect>
                  </a14:imgLayer>
                </a14:imgProps>
              </a:ext>
              <a:ext uri="{28A0092B-C50C-407E-A947-70E740481C1C}">
                <a14:useLocalDpi xmlns:a14="http://schemas.microsoft.com/office/drawing/2010/main" val="0"/>
              </a:ext>
            </a:extLst>
          </a:blip>
          <a:srcRect/>
          <a:stretch>
            <a:fillRect/>
          </a:stretch>
        </p:blipFill>
        <p:spPr bwMode="auto">
          <a:xfrm>
            <a:off x="10322201" y="63305"/>
            <a:ext cx="1815785" cy="779378"/>
          </a:xfrm>
          <a:prstGeom prst="rect">
            <a:avLst/>
          </a:prstGeom>
          <a:gradFill>
            <a:gsLst>
              <a:gs pos="2000">
                <a:schemeClr val="accent1">
                  <a:lumMod val="45000"/>
                  <a:lumOff val="55000"/>
                </a:schemeClr>
              </a:gs>
              <a:gs pos="56000">
                <a:schemeClr val="accent1">
                  <a:lumMod val="30000"/>
                  <a:lumOff val="70000"/>
                </a:schemeClr>
              </a:gs>
            </a:gsLst>
            <a:lin ang="5400000" scaled="1"/>
          </a:gradFill>
        </p:spPr>
      </p:pic>
      <p:sp>
        <p:nvSpPr>
          <p:cNvPr id="3" name="Content Placeholder 2">
            <a:extLst>
              <a:ext uri="{FF2B5EF4-FFF2-40B4-BE49-F238E27FC236}">
                <a16:creationId xmlns:a16="http://schemas.microsoft.com/office/drawing/2014/main" id="{81B356EC-95C5-093F-5DAD-A28573677F49}"/>
              </a:ext>
            </a:extLst>
          </p:cNvPr>
          <p:cNvSpPr txBox="1">
            <a:spLocks/>
          </p:cNvSpPr>
          <p:nvPr/>
        </p:nvSpPr>
        <p:spPr>
          <a:xfrm>
            <a:off x="289105" y="1017936"/>
            <a:ext cx="8855242" cy="41383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lvl="1" indent="0">
              <a:buFont typeface="Arial" panose="020B0604020202020204" pitchFamily="34" charset="0"/>
              <a:buNone/>
            </a:pPr>
            <a:r>
              <a:rPr lang="en-US" sz="2000" b="1">
                <a:solidFill>
                  <a:srgbClr val="0000CC"/>
                </a:solidFill>
                <a:latin typeface="+mj-lt"/>
                <a:cs typeface="Aharoni" panose="02010803020104030203" pitchFamily="2" charset="-79"/>
              </a:rPr>
              <a:t>Working Model:  </a:t>
            </a:r>
            <a:r>
              <a:rPr lang="en-CA" sz="2000" b="1">
                <a:solidFill>
                  <a:srgbClr val="0000CC"/>
                </a:solidFill>
                <a:latin typeface="+mj-lt"/>
                <a:ea typeface="Aptos" panose="020B0004020202020204" pitchFamily="34" charset="0"/>
                <a:cs typeface="Aharoni" panose="02010803020104030203" pitchFamily="2" charset="-79"/>
              </a:rPr>
              <a:t>V8 Solenoid based engine</a:t>
            </a:r>
            <a:endParaRPr lang="en-US" sz="2000" b="1">
              <a:solidFill>
                <a:srgbClr val="0000CC"/>
              </a:solidFill>
              <a:latin typeface="+mj-lt"/>
              <a:cs typeface="Aharoni" panose="02010803020104030203" pitchFamily="2" charset="-79"/>
            </a:endParaRPr>
          </a:p>
        </p:txBody>
      </p:sp>
    </p:spTree>
    <p:extLst>
      <p:ext uri="{BB962C8B-B14F-4D97-AF65-F5344CB8AC3E}">
        <p14:creationId xmlns:p14="http://schemas.microsoft.com/office/powerpoint/2010/main" val="34149885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4120" fill="hold"/>
                                        <p:tgtEl>
                                          <p:spTgt spid="1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3"/>
                </p:tgtEl>
              </p:cMediaNode>
            </p:video>
            <p:seq concurrent="1" nextAc="seek">
              <p:cTn id="8" restart="whenNotActive" fill="hold" evtFilter="cancelBubble" nodeType="interactiveSeq">
                <p:stCondLst>
                  <p:cond evt="onClick" delay="0">
                    <p:tgtEl>
                      <p:spTgt spid="1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3"/>
                                        </p:tgtEl>
                                      </p:cBhvr>
                                    </p:cmd>
                                  </p:childTnLst>
                                </p:cTn>
                              </p:par>
                            </p:childTnLst>
                          </p:cTn>
                        </p:par>
                      </p:childTnLst>
                    </p:cTn>
                  </p:par>
                </p:childTnLst>
              </p:cTn>
              <p:nextCondLst>
                <p:cond evt="onClick" delay="0">
                  <p:tgtEl>
                    <p:spTgt spid="13"/>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0971E08-8F83-F33B-F256-23411E4C7274}"/>
              </a:ext>
            </a:extLst>
          </p:cNvPr>
          <p:cNvSpPr>
            <a:spLocks noGrp="1"/>
          </p:cNvSpPr>
          <p:nvPr>
            <p:ph idx="1"/>
          </p:nvPr>
        </p:nvSpPr>
        <p:spPr>
          <a:xfrm>
            <a:off x="281328" y="1014352"/>
            <a:ext cx="8855242" cy="413836"/>
          </a:xfrm>
        </p:spPr>
        <p:txBody>
          <a:bodyPr>
            <a:normAutofit/>
          </a:bodyPr>
          <a:lstStyle/>
          <a:p>
            <a:pPr marL="457200" lvl="1" indent="0">
              <a:buNone/>
            </a:pPr>
            <a:r>
              <a:rPr lang="en-US" sz="2000" b="1">
                <a:solidFill>
                  <a:srgbClr val="0000CC"/>
                </a:solidFill>
                <a:latin typeface="+mj-lt"/>
                <a:cs typeface="Aharoni" panose="02010803020104030203" pitchFamily="2" charset="-79"/>
              </a:rPr>
              <a:t>Working Model : </a:t>
            </a:r>
            <a:r>
              <a:rPr lang="en-CA" sz="2000" b="1">
                <a:solidFill>
                  <a:srgbClr val="0000CC"/>
                </a:solidFill>
                <a:effectLst/>
                <a:latin typeface="+mj-lt"/>
                <a:ea typeface="Aptos" panose="020B0004020202020204" pitchFamily="34" charset="0"/>
                <a:cs typeface="Aharoni" panose="02010803020104030203" pitchFamily="2" charset="-79"/>
              </a:rPr>
              <a:t>Oil Rig</a:t>
            </a:r>
            <a:endParaRPr lang="en-US" sz="2000" b="1">
              <a:solidFill>
                <a:srgbClr val="0000CC"/>
              </a:solidFill>
              <a:latin typeface="+mj-lt"/>
              <a:cs typeface="Aharoni" panose="02010803020104030203" pitchFamily="2" charset="-79"/>
            </a:endParaRPr>
          </a:p>
        </p:txBody>
      </p:sp>
      <p:sp>
        <p:nvSpPr>
          <p:cNvPr id="5" name="TextBox 4">
            <a:extLst>
              <a:ext uri="{FF2B5EF4-FFF2-40B4-BE49-F238E27FC236}">
                <a16:creationId xmlns:a16="http://schemas.microsoft.com/office/drawing/2014/main" id="{AE52FDCB-EDAA-534F-C065-5D3DE88CF2E0}"/>
              </a:ext>
            </a:extLst>
          </p:cNvPr>
          <p:cNvSpPr txBox="1"/>
          <p:nvPr/>
        </p:nvSpPr>
        <p:spPr>
          <a:xfrm>
            <a:off x="4189068" y="6539121"/>
            <a:ext cx="3813865" cy="230832"/>
          </a:xfrm>
          <a:prstGeom prst="rect">
            <a:avLst/>
          </a:prstGeom>
          <a:noFill/>
        </p:spPr>
        <p:txBody>
          <a:bodyPr wrap="none" rtlCol="0">
            <a:spAutoFit/>
          </a:bodyPr>
          <a:lstStyle/>
          <a:p>
            <a:r>
              <a:rPr lang="en-CA" sz="900" b="0" i="0">
                <a:solidFill>
                  <a:srgbClr val="002060"/>
                </a:solidFill>
                <a:effectLst/>
                <a:latin typeface="Arial" panose="020B0604020202020204" pitchFamily="34" charset="0"/>
                <a:cs typeface="Arial" panose="020B0604020202020204" pitchFamily="34" charset="0"/>
              </a:rPr>
              <a:t>Edu-Tek </a:t>
            </a:r>
            <a:r>
              <a:rPr lang="en-CA" sz="900" b="0" i="0" err="1">
                <a:solidFill>
                  <a:srgbClr val="002060"/>
                </a:solidFill>
                <a:effectLst/>
                <a:latin typeface="Arial" panose="020B0604020202020204" pitchFamily="34" charset="0"/>
                <a:cs typeface="Arial" panose="020B0604020202020204" pitchFamily="34" charset="0"/>
              </a:rPr>
              <a:t>Equipments</a:t>
            </a:r>
            <a:r>
              <a:rPr lang="en-CA" sz="900" b="0" i="0">
                <a:solidFill>
                  <a:srgbClr val="002060"/>
                </a:solidFill>
                <a:effectLst/>
                <a:latin typeface="Arial" panose="020B0604020202020204" pitchFamily="34" charset="0"/>
                <a:cs typeface="Arial" panose="020B0604020202020204" pitchFamily="34" charset="0"/>
              </a:rPr>
              <a:t> India Private Limited - 2024 - All Rights Reserved</a:t>
            </a:r>
          </a:p>
        </p:txBody>
      </p:sp>
      <p:sp>
        <p:nvSpPr>
          <p:cNvPr id="2" name="TextBox 1">
            <a:extLst>
              <a:ext uri="{FF2B5EF4-FFF2-40B4-BE49-F238E27FC236}">
                <a16:creationId xmlns:a16="http://schemas.microsoft.com/office/drawing/2014/main" id="{1E979EBF-B4D1-479E-90A4-5BEE4CB2854C}"/>
              </a:ext>
            </a:extLst>
          </p:cNvPr>
          <p:cNvSpPr txBox="1"/>
          <p:nvPr/>
        </p:nvSpPr>
        <p:spPr>
          <a:xfrm>
            <a:off x="9011363" y="1558544"/>
            <a:ext cx="2780585" cy="4339650"/>
          </a:xfrm>
          <a:prstGeom prst="rect">
            <a:avLst/>
          </a:prstGeom>
          <a:noFill/>
        </p:spPr>
        <p:txBody>
          <a:bodyPr wrap="square" lIns="91440" tIns="45720" rIns="91440" bIns="45720" rtlCol="0" anchor="t">
            <a:spAutoFit/>
          </a:bodyPr>
          <a:lstStyle/>
          <a:p>
            <a:r>
              <a:rPr lang="en-CA" sz="1200" b="0" i="0">
                <a:solidFill>
                  <a:srgbClr val="000000"/>
                </a:solidFill>
                <a:effectLst/>
                <a:highlight>
                  <a:srgbClr val="FFFFFF"/>
                </a:highlight>
                <a:latin typeface="Arial"/>
                <a:ea typeface="Lato"/>
                <a:cs typeface="Arial"/>
              </a:rPr>
              <a:t>Product Name: Pumping Unit Model Kit</a:t>
            </a:r>
          </a:p>
          <a:p>
            <a:br>
              <a:rPr lang="en-CA" sz="1200">
                <a:latin typeface="Arial"/>
                <a:cs typeface="Arial"/>
              </a:rPr>
            </a:br>
            <a:r>
              <a:rPr lang="en-CA" sz="1200" b="0" i="0">
                <a:solidFill>
                  <a:srgbClr val="000000"/>
                </a:solidFill>
                <a:effectLst/>
                <a:highlight>
                  <a:srgbClr val="FFFFFF"/>
                </a:highlight>
                <a:latin typeface="Arial"/>
                <a:ea typeface="Lato"/>
                <a:cs typeface="Arial"/>
              </a:rPr>
              <a:t>Material: Aluminium Alloy + Stainless Steel</a:t>
            </a:r>
            <a:br>
              <a:rPr lang="en-CA" sz="1200">
                <a:latin typeface="Arial"/>
                <a:cs typeface="Arial"/>
              </a:rPr>
            </a:br>
            <a:br>
              <a:rPr lang="en-CA" sz="1200">
                <a:latin typeface="Arial"/>
                <a:cs typeface="Arial"/>
              </a:rPr>
            </a:br>
            <a:r>
              <a:rPr lang="en-CA" sz="1200" b="0" i="0">
                <a:solidFill>
                  <a:srgbClr val="000000"/>
                </a:solidFill>
                <a:effectLst/>
                <a:highlight>
                  <a:srgbClr val="FFFFFF"/>
                </a:highlight>
                <a:latin typeface="Arial"/>
                <a:ea typeface="Lato"/>
                <a:cs typeface="Arial"/>
              </a:rPr>
              <a:t>Finished Size: 247 x 54 x 227mm</a:t>
            </a:r>
            <a:br>
              <a:rPr lang="en-CA" sz="1200">
                <a:latin typeface="Arial"/>
                <a:cs typeface="Arial"/>
              </a:rPr>
            </a:br>
            <a:br>
              <a:rPr lang="en-CA" sz="1200">
                <a:latin typeface="Arial"/>
                <a:cs typeface="Arial"/>
              </a:rPr>
            </a:br>
            <a:br>
              <a:rPr lang="en-CA" sz="1200">
                <a:latin typeface="Arial"/>
                <a:cs typeface="Arial"/>
              </a:rPr>
            </a:br>
            <a:r>
              <a:rPr lang="en-CA" sz="1200" b="0" i="0">
                <a:solidFill>
                  <a:srgbClr val="000000"/>
                </a:solidFill>
                <a:effectLst/>
                <a:highlight>
                  <a:srgbClr val="FFFFFF"/>
                </a:highlight>
                <a:latin typeface="Arial"/>
                <a:ea typeface="Lato"/>
                <a:cs typeface="Arial"/>
              </a:rPr>
              <a:t>Charging Voltage: DC5V</a:t>
            </a:r>
            <a:br>
              <a:rPr lang="en-CA" sz="1200">
                <a:latin typeface="Arial"/>
                <a:cs typeface="Arial"/>
              </a:rPr>
            </a:br>
            <a:r>
              <a:rPr lang="en-CA" sz="1200" b="0" i="0">
                <a:solidFill>
                  <a:srgbClr val="000000"/>
                </a:solidFill>
                <a:effectLst/>
                <a:highlight>
                  <a:srgbClr val="FFFFFF"/>
                </a:highlight>
                <a:latin typeface="Arial"/>
                <a:ea typeface="Lato"/>
                <a:cs typeface="Arial"/>
              </a:rPr>
              <a:t>Battery Capacity: 500mAh</a:t>
            </a:r>
          </a:p>
          <a:p>
            <a:br>
              <a:rPr lang="en-CA" sz="1200">
                <a:latin typeface="Arial"/>
                <a:cs typeface="Arial"/>
              </a:rPr>
            </a:br>
            <a:r>
              <a:rPr lang="en-CA" sz="1200" b="0" i="0">
                <a:solidFill>
                  <a:srgbClr val="000000"/>
                </a:solidFill>
                <a:effectLst/>
                <a:highlight>
                  <a:srgbClr val="FFFFFF"/>
                </a:highlight>
                <a:latin typeface="Arial"/>
                <a:ea typeface="Lato"/>
                <a:cs typeface="Arial"/>
              </a:rPr>
              <a:t>Product Dimensions: 24.7 x 5.4 x 22.7cm</a:t>
            </a:r>
          </a:p>
          <a:p>
            <a:br>
              <a:rPr lang="en-CA" sz="1200">
                <a:latin typeface="Arial"/>
                <a:cs typeface="Arial"/>
              </a:rPr>
            </a:br>
            <a:r>
              <a:rPr lang="en-CA" sz="1200" b="0" i="0">
                <a:solidFill>
                  <a:srgbClr val="000000"/>
                </a:solidFill>
                <a:effectLst/>
                <a:highlight>
                  <a:srgbClr val="FFFFFF"/>
                </a:highlight>
                <a:latin typeface="Arial"/>
                <a:ea typeface="Lato"/>
                <a:cs typeface="Arial"/>
              </a:rPr>
              <a:t>Product Weight: 636g</a:t>
            </a:r>
          </a:p>
          <a:p>
            <a:br>
              <a:rPr lang="en-CA" sz="1200">
                <a:latin typeface="Arial"/>
                <a:cs typeface="Arial"/>
              </a:rPr>
            </a:br>
            <a:r>
              <a:rPr lang="en-CA" sz="1200" b="0" i="0">
                <a:solidFill>
                  <a:srgbClr val="000000"/>
                </a:solidFill>
                <a:effectLst/>
                <a:highlight>
                  <a:srgbClr val="FFFFFF"/>
                </a:highlight>
                <a:latin typeface="Arial"/>
                <a:ea typeface="Lato"/>
                <a:cs typeface="Arial"/>
              </a:rPr>
              <a:t>Package Dimensions: 26.2 x 5.1 x 21.5cm</a:t>
            </a:r>
          </a:p>
          <a:p>
            <a:br>
              <a:rPr lang="en-CA" sz="1200">
                <a:latin typeface="Arial"/>
                <a:cs typeface="Arial"/>
              </a:rPr>
            </a:br>
            <a:r>
              <a:rPr lang="en-CA" sz="1200" b="0" i="0">
                <a:solidFill>
                  <a:srgbClr val="000000"/>
                </a:solidFill>
                <a:effectLst/>
                <a:highlight>
                  <a:srgbClr val="FFFFFF"/>
                </a:highlight>
                <a:latin typeface="Arial"/>
                <a:ea typeface="Lato"/>
                <a:cs typeface="Arial"/>
              </a:rPr>
              <a:t>Package Weight: 1207g</a:t>
            </a:r>
          </a:p>
          <a:p>
            <a:endParaRPr lang="en-CA" sz="1200">
              <a:solidFill>
                <a:srgbClr val="000000"/>
              </a:solidFill>
              <a:highlight>
                <a:srgbClr val="FFFFFF"/>
              </a:highlight>
              <a:latin typeface="Arial"/>
              <a:ea typeface="Lato"/>
              <a:cs typeface="Arial"/>
            </a:endParaRPr>
          </a:p>
          <a:p>
            <a:r>
              <a:rPr lang="en-CA" sz="1200" b="1">
                <a:solidFill>
                  <a:srgbClr val="000000"/>
                </a:solidFill>
                <a:highlight>
                  <a:srgbClr val="FFFFFF"/>
                </a:highlight>
                <a:latin typeface="Arial"/>
                <a:ea typeface="Lato"/>
                <a:cs typeface="Arial"/>
              </a:rPr>
              <a:t>Fuel Operated</a:t>
            </a:r>
          </a:p>
        </p:txBody>
      </p:sp>
      <p:sp>
        <p:nvSpPr>
          <p:cNvPr id="6" name="TextBox 5">
            <a:extLst>
              <a:ext uri="{FF2B5EF4-FFF2-40B4-BE49-F238E27FC236}">
                <a16:creationId xmlns:a16="http://schemas.microsoft.com/office/drawing/2014/main" id="{3D5E35A0-B8E1-F761-4D9C-262816C4A0AE}"/>
              </a:ext>
            </a:extLst>
          </p:cNvPr>
          <p:cNvSpPr txBox="1"/>
          <p:nvPr/>
        </p:nvSpPr>
        <p:spPr>
          <a:xfrm>
            <a:off x="9048410" y="1186847"/>
            <a:ext cx="1454915" cy="307777"/>
          </a:xfrm>
          <a:prstGeom prst="rect">
            <a:avLst/>
          </a:prstGeom>
          <a:noFill/>
        </p:spPr>
        <p:txBody>
          <a:bodyPr wrap="square" rtlCol="0">
            <a:spAutoFit/>
          </a:bodyPr>
          <a:lstStyle/>
          <a:p>
            <a:pPr algn="ctr"/>
            <a:r>
              <a:rPr lang="en-US" sz="1400" b="1">
                <a:latin typeface="Arial" panose="020B0604020202020204" pitchFamily="34" charset="0"/>
                <a:cs typeface="Arial" panose="020B0604020202020204" pitchFamily="34" charset="0"/>
              </a:rPr>
              <a:t>Specifications</a:t>
            </a:r>
          </a:p>
        </p:txBody>
      </p:sp>
      <p:sp>
        <p:nvSpPr>
          <p:cNvPr id="8" name="Title 1">
            <a:extLst>
              <a:ext uri="{FF2B5EF4-FFF2-40B4-BE49-F238E27FC236}">
                <a16:creationId xmlns:a16="http://schemas.microsoft.com/office/drawing/2014/main" id="{6F4722FA-5274-054D-EE41-50987BC4BF2B}"/>
              </a:ext>
            </a:extLst>
          </p:cNvPr>
          <p:cNvSpPr>
            <a:spLocks noGrp="1"/>
          </p:cNvSpPr>
          <p:nvPr>
            <p:ph type="title"/>
          </p:nvPr>
        </p:nvSpPr>
        <p:spPr>
          <a:xfrm>
            <a:off x="695754" y="394954"/>
            <a:ext cx="10515600" cy="779378"/>
          </a:xfrm>
        </p:spPr>
        <p:txBody>
          <a:bodyPr/>
          <a:lstStyle/>
          <a:p>
            <a:r>
              <a:rPr lang="en-US" b="1"/>
              <a:t>Others </a:t>
            </a:r>
            <a:endParaRPr lang="en-US" sz="4400" b="1"/>
          </a:p>
        </p:txBody>
      </p:sp>
      <p:pic>
        <p:nvPicPr>
          <p:cNvPr id="37890" name="Picture 2" descr="Pumping Unit that Works - Pumping Unit Model Kit - TECHING Pumping Unit DIY Assembly 3D Metal Mechanical Puzzle Educational Toys Collection 219Pcs">
            <a:extLst>
              <a:ext uri="{FF2B5EF4-FFF2-40B4-BE49-F238E27FC236}">
                <a16:creationId xmlns:a16="http://schemas.microsoft.com/office/drawing/2014/main" id="{81AFB861-19D5-6934-AB9A-BFC0ED3CCCDD}"/>
              </a:ext>
            </a:extLst>
          </p:cNvPr>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782545" y="1558545"/>
            <a:ext cx="4009443" cy="4009443"/>
          </a:xfrm>
          <a:prstGeom prst="rect">
            <a:avLst/>
          </a:prstGeom>
          <a:noFill/>
          <a:extLst>
            <a:ext uri="{909E8E84-426E-40DD-AFC4-6F175D3DCCD1}">
              <a14:hiddenFill xmlns:a14="http://schemas.microsoft.com/office/drawing/2010/main">
                <a:solidFill>
                  <a:srgbClr val="FFFFFF"/>
                </a:solidFill>
              </a14:hiddenFill>
            </a:ext>
          </a:extLst>
        </p:spPr>
      </p:pic>
      <p:pic>
        <p:nvPicPr>
          <p:cNvPr id="37892" name="Picture 4" descr="Pumping Unit that Works - Pumping Unit Model Kit - TECHING Pumping Unit DIY Assembly 3D Metal Mechanical Puzzle Educational Toys Collection 219Pcs">
            <a:extLst>
              <a:ext uri="{FF2B5EF4-FFF2-40B4-BE49-F238E27FC236}">
                <a16:creationId xmlns:a16="http://schemas.microsoft.com/office/drawing/2014/main" id="{F0938084-BA7E-1A4C-CF64-D27DBED34C25}"/>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4896954" y="1558544"/>
            <a:ext cx="4009444" cy="4009444"/>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a:extLst>
              <a:ext uri="{FF2B5EF4-FFF2-40B4-BE49-F238E27FC236}">
                <a16:creationId xmlns:a16="http://schemas.microsoft.com/office/drawing/2014/main" id="{30174737-EFF6-E560-FF96-2D74AB36D9A5}"/>
              </a:ext>
            </a:extLst>
          </p:cNvPr>
          <p:cNvPicPr>
            <a:picLocks noChangeAspect="1" noChangeArrowheads="1"/>
          </p:cNvPicPr>
          <p:nvPr/>
        </p:nvPicPr>
        <p:blipFill>
          <a:blip r:embed="rId4" cstate="email">
            <a:extLst>
              <a:ext uri="{BEBA8EAE-BF5A-486C-A8C5-ECC9F3942E4B}">
                <a14:imgProps xmlns:a14="http://schemas.microsoft.com/office/drawing/2010/main">
                  <a14:imgLayer r:embed="rId5">
                    <a14:imgEffect>
                      <a14:sharpenSoften amount="-26000"/>
                    </a14:imgEffect>
                    <a14:imgEffect>
                      <a14:colorTemperature colorTemp="6819"/>
                    </a14:imgEffect>
                    <a14:imgEffect>
                      <a14:saturation sat="200000"/>
                    </a14:imgEffect>
                    <a14:imgEffect>
                      <a14:brightnessContrast bright="-16000" contrast="59000"/>
                    </a14:imgEffect>
                  </a14:imgLayer>
                </a14:imgProps>
              </a:ext>
              <a:ext uri="{28A0092B-C50C-407E-A947-70E740481C1C}">
                <a14:useLocalDpi xmlns:a14="http://schemas.microsoft.com/office/drawing/2010/main" val="0"/>
              </a:ext>
            </a:extLst>
          </a:blip>
          <a:srcRect/>
          <a:stretch>
            <a:fillRect/>
          </a:stretch>
        </p:blipFill>
        <p:spPr bwMode="auto">
          <a:xfrm>
            <a:off x="10322201" y="63305"/>
            <a:ext cx="1815785" cy="779378"/>
          </a:xfrm>
          <a:prstGeom prst="rect">
            <a:avLst/>
          </a:prstGeom>
          <a:gradFill>
            <a:gsLst>
              <a:gs pos="2000">
                <a:schemeClr val="accent1">
                  <a:lumMod val="45000"/>
                  <a:lumOff val="55000"/>
                </a:schemeClr>
              </a:gs>
              <a:gs pos="56000">
                <a:schemeClr val="accent1">
                  <a:lumMod val="30000"/>
                  <a:lumOff val="70000"/>
                </a:schemeClr>
              </a:gs>
            </a:gsLst>
            <a:lin ang="5400000" scaled="1"/>
          </a:gradFill>
        </p:spPr>
      </p:pic>
    </p:spTree>
    <p:extLst>
      <p:ext uri="{BB962C8B-B14F-4D97-AF65-F5344CB8AC3E}">
        <p14:creationId xmlns:p14="http://schemas.microsoft.com/office/powerpoint/2010/main" val="357590845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AE52FDCB-EDAA-534F-C065-5D3DE88CF2E0}"/>
              </a:ext>
            </a:extLst>
          </p:cNvPr>
          <p:cNvSpPr txBox="1"/>
          <p:nvPr/>
        </p:nvSpPr>
        <p:spPr>
          <a:xfrm>
            <a:off x="4189068" y="6595393"/>
            <a:ext cx="3813865" cy="230832"/>
          </a:xfrm>
          <a:prstGeom prst="rect">
            <a:avLst/>
          </a:prstGeom>
          <a:noFill/>
        </p:spPr>
        <p:txBody>
          <a:bodyPr wrap="none" rtlCol="0">
            <a:spAutoFit/>
          </a:bodyPr>
          <a:lstStyle/>
          <a:p>
            <a:r>
              <a:rPr lang="en-CA" sz="900" b="0" i="0">
                <a:solidFill>
                  <a:srgbClr val="002060"/>
                </a:solidFill>
                <a:effectLst/>
                <a:latin typeface="Arial" panose="020B0604020202020204" pitchFamily="34" charset="0"/>
                <a:cs typeface="Arial" panose="020B0604020202020204" pitchFamily="34" charset="0"/>
              </a:rPr>
              <a:t>Edu-Tek </a:t>
            </a:r>
            <a:r>
              <a:rPr lang="en-CA" sz="900" b="0" i="0" err="1">
                <a:solidFill>
                  <a:srgbClr val="002060"/>
                </a:solidFill>
                <a:effectLst/>
                <a:latin typeface="Arial" panose="020B0604020202020204" pitchFamily="34" charset="0"/>
                <a:cs typeface="Arial" panose="020B0604020202020204" pitchFamily="34" charset="0"/>
              </a:rPr>
              <a:t>Equipments</a:t>
            </a:r>
            <a:r>
              <a:rPr lang="en-CA" sz="900" b="0" i="0">
                <a:solidFill>
                  <a:srgbClr val="002060"/>
                </a:solidFill>
                <a:effectLst/>
                <a:latin typeface="Arial" panose="020B0604020202020204" pitchFamily="34" charset="0"/>
                <a:cs typeface="Arial" panose="020B0604020202020204" pitchFamily="34" charset="0"/>
              </a:rPr>
              <a:t> India Private Limited - 2024 - All Rights Reserved</a:t>
            </a:r>
          </a:p>
        </p:txBody>
      </p:sp>
      <p:sp>
        <p:nvSpPr>
          <p:cNvPr id="8" name="Title 1">
            <a:extLst>
              <a:ext uri="{FF2B5EF4-FFF2-40B4-BE49-F238E27FC236}">
                <a16:creationId xmlns:a16="http://schemas.microsoft.com/office/drawing/2014/main" id="{6F4722FA-5274-054D-EE41-50987BC4BF2B}"/>
              </a:ext>
            </a:extLst>
          </p:cNvPr>
          <p:cNvSpPr>
            <a:spLocks noGrp="1"/>
          </p:cNvSpPr>
          <p:nvPr>
            <p:ph type="title"/>
          </p:nvPr>
        </p:nvSpPr>
        <p:spPr>
          <a:xfrm>
            <a:off x="695754" y="394954"/>
            <a:ext cx="10515600" cy="779378"/>
          </a:xfrm>
        </p:spPr>
        <p:txBody>
          <a:bodyPr/>
          <a:lstStyle/>
          <a:p>
            <a:r>
              <a:rPr lang="en-US" b="1"/>
              <a:t>Others </a:t>
            </a:r>
            <a:endParaRPr lang="en-US" sz="4400" b="1"/>
          </a:p>
        </p:txBody>
      </p:sp>
      <p:pic>
        <p:nvPicPr>
          <p:cNvPr id="7" name="Oil Rig _V1">
            <a:hlinkClick r:id="" action="ppaction://media"/>
            <a:extLst>
              <a:ext uri="{FF2B5EF4-FFF2-40B4-BE49-F238E27FC236}">
                <a16:creationId xmlns:a16="http://schemas.microsoft.com/office/drawing/2014/main" id="{B0F84F8B-F32B-D1FA-BA0E-448CCFB4336D}"/>
              </a:ext>
            </a:extLst>
          </p:cNvPr>
          <p:cNvPicPr>
            <a:picLocks/>
          </p:cNvPicPr>
          <p:nvPr>
            <a:videoFile r:link="rId2"/>
            <p:extLst>
              <p:ext uri="{DAA4B4D4-6D71-4841-9C94-3DE7FCFB9230}">
                <p14:media xmlns:p14="http://schemas.microsoft.com/office/powerpoint/2010/main" r:embed="rId1"/>
              </p:ext>
            </p:extLst>
          </p:nvPr>
        </p:nvPicPr>
        <p:blipFill>
          <a:blip r:embed="rId4"/>
          <a:stretch>
            <a:fillRect/>
          </a:stretch>
        </p:blipFill>
        <p:spPr>
          <a:xfrm>
            <a:off x="1056000" y="1535102"/>
            <a:ext cx="10080000" cy="4320000"/>
          </a:xfrm>
          <a:prstGeom prst="rect">
            <a:avLst/>
          </a:prstGeom>
        </p:spPr>
      </p:pic>
      <p:pic>
        <p:nvPicPr>
          <p:cNvPr id="2" name="Picture 2">
            <a:extLst>
              <a:ext uri="{FF2B5EF4-FFF2-40B4-BE49-F238E27FC236}">
                <a16:creationId xmlns:a16="http://schemas.microsoft.com/office/drawing/2014/main" id="{27552B88-C934-BB8F-43E8-3D29A7C0A103}"/>
              </a:ext>
            </a:extLst>
          </p:cNvPr>
          <p:cNvPicPr>
            <a:picLocks noChangeAspect="1" noChangeArrowheads="1"/>
          </p:cNvPicPr>
          <p:nvPr/>
        </p:nvPicPr>
        <p:blipFill>
          <a:blip r:embed="rId5" cstate="email">
            <a:extLst>
              <a:ext uri="{BEBA8EAE-BF5A-486C-A8C5-ECC9F3942E4B}">
                <a14:imgProps xmlns:a14="http://schemas.microsoft.com/office/drawing/2010/main">
                  <a14:imgLayer r:embed="rId6">
                    <a14:imgEffect>
                      <a14:sharpenSoften amount="-26000"/>
                    </a14:imgEffect>
                    <a14:imgEffect>
                      <a14:colorTemperature colorTemp="6819"/>
                    </a14:imgEffect>
                    <a14:imgEffect>
                      <a14:saturation sat="200000"/>
                    </a14:imgEffect>
                    <a14:imgEffect>
                      <a14:brightnessContrast bright="-16000" contrast="59000"/>
                    </a14:imgEffect>
                  </a14:imgLayer>
                </a14:imgProps>
              </a:ext>
              <a:ext uri="{28A0092B-C50C-407E-A947-70E740481C1C}">
                <a14:useLocalDpi xmlns:a14="http://schemas.microsoft.com/office/drawing/2010/main" val="0"/>
              </a:ext>
            </a:extLst>
          </a:blip>
          <a:srcRect/>
          <a:stretch>
            <a:fillRect/>
          </a:stretch>
        </p:blipFill>
        <p:spPr bwMode="auto">
          <a:xfrm>
            <a:off x="10322201" y="63305"/>
            <a:ext cx="1815785" cy="779378"/>
          </a:xfrm>
          <a:prstGeom prst="rect">
            <a:avLst/>
          </a:prstGeom>
          <a:gradFill>
            <a:gsLst>
              <a:gs pos="2000">
                <a:schemeClr val="accent1">
                  <a:lumMod val="45000"/>
                  <a:lumOff val="55000"/>
                </a:schemeClr>
              </a:gs>
              <a:gs pos="56000">
                <a:schemeClr val="accent1">
                  <a:lumMod val="30000"/>
                  <a:lumOff val="70000"/>
                </a:schemeClr>
              </a:gs>
            </a:gsLst>
            <a:lin ang="5400000" scaled="1"/>
          </a:gradFill>
        </p:spPr>
      </p:pic>
      <p:sp>
        <p:nvSpPr>
          <p:cNvPr id="9" name="Content Placeholder 2">
            <a:extLst>
              <a:ext uri="{FF2B5EF4-FFF2-40B4-BE49-F238E27FC236}">
                <a16:creationId xmlns:a16="http://schemas.microsoft.com/office/drawing/2014/main" id="{E61ECE15-1949-B55E-31D2-F78205C1B982}"/>
              </a:ext>
            </a:extLst>
          </p:cNvPr>
          <p:cNvSpPr txBox="1">
            <a:spLocks/>
          </p:cNvSpPr>
          <p:nvPr/>
        </p:nvSpPr>
        <p:spPr>
          <a:xfrm>
            <a:off x="281328" y="1014352"/>
            <a:ext cx="8855242" cy="41383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lvl="1" indent="0">
              <a:buFont typeface="Arial" panose="020B0604020202020204" pitchFamily="34" charset="0"/>
              <a:buNone/>
            </a:pPr>
            <a:r>
              <a:rPr lang="en-US" sz="2000" b="1">
                <a:solidFill>
                  <a:srgbClr val="0000CC"/>
                </a:solidFill>
                <a:latin typeface="+mj-lt"/>
                <a:cs typeface="Aharoni" panose="02010803020104030203" pitchFamily="2" charset="-79"/>
              </a:rPr>
              <a:t>Working Model : </a:t>
            </a:r>
            <a:r>
              <a:rPr lang="en-CA" sz="2000" b="1">
                <a:solidFill>
                  <a:srgbClr val="0000CC"/>
                </a:solidFill>
                <a:latin typeface="+mj-lt"/>
                <a:ea typeface="Aptos" panose="020B0004020202020204" pitchFamily="34" charset="0"/>
                <a:cs typeface="Aharoni" panose="02010803020104030203" pitchFamily="2" charset="-79"/>
              </a:rPr>
              <a:t>Oil Rig</a:t>
            </a:r>
            <a:endParaRPr lang="en-US" sz="2000" b="1">
              <a:solidFill>
                <a:srgbClr val="0000CC"/>
              </a:solidFill>
              <a:latin typeface="+mj-lt"/>
              <a:cs typeface="Aharoni" panose="02010803020104030203" pitchFamily="2" charset="-79"/>
            </a:endParaRPr>
          </a:p>
        </p:txBody>
      </p:sp>
    </p:spTree>
    <p:extLst>
      <p:ext uri="{BB962C8B-B14F-4D97-AF65-F5344CB8AC3E}">
        <p14:creationId xmlns:p14="http://schemas.microsoft.com/office/powerpoint/2010/main" val="184465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617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7"/>
                </p:tgtEl>
              </p:cMediaNode>
            </p:video>
            <p:seq concurrent="1" nextAc="seek">
              <p:cTn id="8" restart="whenNotActive" fill="hold" evtFilter="cancelBubble" nodeType="interactiveSeq">
                <p:stCondLst>
                  <p:cond evt="onClick" delay="0">
                    <p:tgtEl>
                      <p:spTgt spid="7"/>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7"/>
                                        </p:tgtEl>
                                      </p:cBhvr>
                                    </p:cmd>
                                  </p:childTnLst>
                                </p:cTn>
                              </p:par>
                            </p:childTnLst>
                          </p:cTn>
                        </p:par>
                      </p:childTnLst>
                    </p:cTn>
                  </p:par>
                </p:childTnLst>
              </p:cTn>
              <p:nextCondLst>
                <p:cond evt="onClick" delay="0">
                  <p:tgtEl>
                    <p:spTgt spid="7"/>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82" name="Picture 6" descr="ENJOMOR Hot Air Stirling Engine Generator Model with LED Light and Voltmeter - Horizontally Opposed Diamond Structure Gear Drive">
            <a:extLst>
              <a:ext uri="{FF2B5EF4-FFF2-40B4-BE49-F238E27FC236}">
                <a16:creationId xmlns:a16="http://schemas.microsoft.com/office/drawing/2014/main" id="{BB4AF67B-8DD1-171C-D258-687BB3C3905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76636" y="1627369"/>
            <a:ext cx="2344403" cy="2344403"/>
          </a:xfrm>
          <a:prstGeom prst="rect">
            <a:avLst/>
          </a:prstGeom>
          <a:noFill/>
          <a:extLst>
            <a:ext uri="{909E8E84-426E-40DD-AFC4-6F175D3DCCD1}">
              <a14:hiddenFill xmlns:a14="http://schemas.microsoft.com/office/drawing/2010/main">
                <a:solidFill>
                  <a:srgbClr val="FFFFFF"/>
                </a:solidFill>
              </a14:hiddenFill>
            </a:ext>
          </a:extLst>
        </p:spPr>
      </p:pic>
      <p:pic>
        <p:nvPicPr>
          <p:cNvPr id="24578" name="Picture 2" descr="Mini Speed Adjustable Integrated Hot Air Stirling Engine Model with Wooden Base Science Experiment Educational Toy">
            <a:extLst>
              <a:ext uri="{FF2B5EF4-FFF2-40B4-BE49-F238E27FC236}">
                <a16:creationId xmlns:a16="http://schemas.microsoft.com/office/drawing/2014/main" id="{19704984-9EC9-C7D4-7156-D2087D2C17A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4449" y="1121266"/>
            <a:ext cx="3356611" cy="3356611"/>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AE52FDCB-EDAA-534F-C065-5D3DE88CF2E0}"/>
              </a:ext>
            </a:extLst>
          </p:cNvPr>
          <p:cNvSpPr txBox="1"/>
          <p:nvPr/>
        </p:nvSpPr>
        <p:spPr>
          <a:xfrm>
            <a:off x="4189068" y="6539121"/>
            <a:ext cx="3813865" cy="230832"/>
          </a:xfrm>
          <a:prstGeom prst="rect">
            <a:avLst/>
          </a:prstGeom>
          <a:noFill/>
        </p:spPr>
        <p:txBody>
          <a:bodyPr wrap="none" rtlCol="0">
            <a:spAutoFit/>
          </a:bodyPr>
          <a:lstStyle/>
          <a:p>
            <a:r>
              <a:rPr lang="en-CA" sz="900" b="0" i="0">
                <a:solidFill>
                  <a:srgbClr val="002060"/>
                </a:solidFill>
                <a:effectLst/>
                <a:latin typeface="Arial" panose="020B0604020202020204" pitchFamily="34" charset="0"/>
                <a:cs typeface="Arial" panose="020B0604020202020204" pitchFamily="34" charset="0"/>
              </a:rPr>
              <a:t>Edu-Tek </a:t>
            </a:r>
            <a:r>
              <a:rPr lang="en-CA" sz="900" b="0" i="0" err="1">
                <a:solidFill>
                  <a:srgbClr val="002060"/>
                </a:solidFill>
                <a:effectLst/>
                <a:latin typeface="Arial" panose="020B0604020202020204" pitchFamily="34" charset="0"/>
                <a:cs typeface="Arial" panose="020B0604020202020204" pitchFamily="34" charset="0"/>
              </a:rPr>
              <a:t>Equipments</a:t>
            </a:r>
            <a:r>
              <a:rPr lang="en-CA" sz="900" b="0" i="0">
                <a:solidFill>
                  <a:srgbClr val="002060"/>
                </a:solidFill>
                <a:effectLst/>
                <a:latin typeface="Arial" panose="020B0604020202020204" pitchFamily="34" charset="0"/>
                <a:cs typeface="Arial" panose="020B0604020202020204" pitchFamily="34" charset="0"/>
              </a:rPr>
              <a:t> India Private Limited - 2024 - All Rights Reserved</a:t>
            </a:r>
          </a:p>
        </p:txBody>
      </p:sp>
      <p:sp>
        <p:nvSpPr>
          <p:cNvPr id="2" name="TextBox 1">
            <a:extLst>
              <a:ext uri="{FF2B5EF4-FFF2-40B4-BE49-F238E27FC236}">
                <a16:creationId xmlns:a16="http://schemas.microsoft.com/office/drawing/2014/main" id="{1E979EBF-B4D1-479E-90A4-5BEE4CB2854C}"/>
              </a:ext>
            </a:extLst>
          </p:cNvPr>
          <p:cNvSpPr txBox="1"/>
          <p:nvPr/>
        </p:nvSpPr>
        <p:spPr>
          <a:xfrm>
            <a:off x="9011363" y="1558544"/>
            <a:ext cx="2780585" cy="5078313"/>
          </a:xfrm>
          <a:prstGeom prst="rect">
            <a:avLst/>
          </a:prstGeom>
          <a:noFill/>
        </p:spPr>
        <p:txBody>
          <a:bodyPr wrap="square" lIns="91440" tIns="45720" rIns="91440" bIns="45720" rtlCol="0" anchor="t">
            <a:spAutoFit/>
          </a:bodyPr>
          <a:lstStyle/>
          <a:p>
            <a:r>
              <a:rPr lang="en-CA" sz="1200" b="0" i="0" dirty="0">
                <a:solidFill>
                  <a:srgbClr val="000000"/>
                </a:solidFill>
                <a:effectLst/>
                <a:highlight>
                  <a:srgbClr val="FFFFFF"/>
                </a:highlight>
                <a:latin typeface="Arial"/>
                <a:cs typeface="Arial"/>
              </a:rPr>
              <a:t>Material: Metal + Wood + Quartz Glass</a:t>
            </a:r>
            <a:br>
              <a:rPr lang="en-CA" sz="1200" dirty="0">
                <a:latin typeface="Arial"/>
                <a:cs typeface="Arial"/>
              </a:rPr>
            </a:br>
            <a:endParaRPr lang="en-CA" sz="1200" dirty="0">
              <a:solidFill>
                <a:srgbClr val="000000"/>
              </a:solidFill>
              <a:highlight>
                <a:srgbClr val="FFFFFF"/>
              </a:highlight>
              <a:latin typeface="Arial"/>
              <a:cs typeface="Arial"/>
            </a:endParaRPr>
          </a:p>
          <a:p>
            <a:r>
              <a:rPr lang="en-CA" sz="1200" b="0" i="0" dirty="0">
                <a:solidFill>
                  <a:srgbClr val="000000"/>
                </a:solidFill>
                <a:effectLst/>
                <a:highlight>
                  <a:srgbClr val="FFFFFF"/>
                </a:highlight>
                <a:latin typeface="Arial"/>
                <a:cs typeface="Arial"/>
              </a:rPr>
              <a:t>Product Dimensions: 10 x 10 x 6cm</a:t>
            </a:r>
            <a:br>
              <a:rPr lang="en-CA" sz="1200" dirty="0">
                <a:latin typeface="Arial"/>
                <a:cs typeface="Arial"/>
              </a:rPr>
            </a:br>
            <a:endParaRPr lang="en-CA" sz="1200" dirty="0">
              <a:solidFill>
                <a:srgbClr val="000000"/>
              </a:solidFill>
              <a:highlight>
                <a:srgbClr val="FFFFFF"/>
              </a:highlight>
              <a:latin typeface="Arial"/>
              <a:cs typeface="Arial"/>
            </a:endParaRPr>
          </a:p>
          <a:p>
            <a:r>
              <a:rPr lang="en-CA" sz="1200" b="0" i="0" dirty="0">
                <a:solidFill>
                  <a:srgbClr val="000000"/>
                </a:solidFill>
                <a:effectLst/>
                <a:highlight>
                  <a:srgbClr val="FFFFFF"/>
                </a:highlight>
                <a:latin typeface="Arial"/>
                <a:cs typeface="Arial"/>
              </a:rPr>
              <a:t>Product Weight: 370g</a:t>
            </a:r>
            <a:br>
              <a:rPr lang="en-CA" sz="1200" dirty="0">
                <a:latin typeface="Arial"/>
                <a:cs typeface="Arial"/>
              </a:rPr>
            </a:br>
            <a:endParaRPr lang="en-CA" sz="1200" dirty="0">
              <a:solidFill>
                <a:srgbClr val="000000"/>
              </a:solidFill>
              <a:highlight>
                <a:srgbClr val="FFFFFF"/>
              </a:highlight>
              <a:latin typeface="Arial"/>
              <a:cs typeface="Arial"/>
            </a:endParaRPr>
          </a:p>
          <a:p>
            <a:r>
              <a:rPr lang="en-CA" sz="1200" b="0" i="0" dirty="0">
                <a:solidFill>
                  <a:srgbClr val="000000"/>
                </a:solidFill>
                <a:effectLst/>
                <a:highlight>
                  <a:srgbClr val="FFFFFF"/>
                </a:highlight>
                <a:latin typeface="Arial"/>
                <a:cs typeface="Arial"/>
              </a:rPr>
              <a:t>Package Dimensions: 12 x 12 x 10cm</a:t>
            </a:r>
            <a:br>
              <a:rPr lang="en-CA" sz="1200" dirty="0">
                <a:latin typeface="Arial"/>
                <a:cs typeface="Arial"/>
              </a:rPr>
            </a:br>
            <a:endParaRPr lang="en-CA" sz="1200" dirty="0">
              <a:solidFill>
                <a:srgbClr val="000000"/>
              </a:solidFill>
              <a:highlight>
                <a:srgbClr val="FFFFFF"/>
              </a:highlight>
              <a:latin typeface="Arial"/>
              <a:cs typeface="Arial"/>
            </a:endParaRPr>
          </a:p>
          <a:p>
            <a:r>
              <a:rPr lang="en-CA" sz="1200" b="0" i="0" dirty="0">
                <a:solidFill>
                  <a:srgbClr val="000000"/>
                </a:solidFill>
                <a:effectLst/>
                <a:highlight>
                  <a:srgbClr val="FFFFFF"/>
                </a:highlight>
                <a:latin typeface="Arial"/>
                <a:cs typeface="Arial"/>
              </a:rPr>
              <a:t>Package Weight: 470g</a:t>
            </a:r>
            <a:br>
              <a:rPr lang="en-CA" sz="1200" dirty="0">
                <a:latin typeface="Arial"/>
                <a:cs typeface="Arial"/>
              </a:rPr>
            </a:br>
            <a:endParaRPr lang="en-CA" sz="1200" dirty="0">
              <a:solidFill>
                <a:srgbClr val="000000"/>
              </a:solidFill>
              <a:highlight>
                <a:srgbClr val="FFFFFF"/>
              </a:highlight>
              <a:latin typeface="Arial"/>
              <a:cs typeface="Arial"/>
            </a:endParaRPr>
          </a:p>
          <a:p>
            <a:r>
              <a:rPr lang="en-CA" sz="1200" b="0" i="0" dirty="0">
                <a:solidFill>
                  <a:srgbClr val="000000"/>
                </a:solidFill>
                <a:effectLst/>
                <a:highlight>
                  <a:srgbClr val="FFFFFF"/>
                </a:highlight>
                <a:latin typeface="Arial"/>
                <a:cs typeface="Arial"/>
              </a:rPr>
              <a:t>Packing: Box</a:t>
            </a:r>
          </a:p>
          <a:p>
            <a:endParaRPr lang="en-CA" sz="1200" dirty="0">
              <a:solidFill>
                <a:srgbClr val="000000"/>
              </a:solidFill>
              <a:highlight>
                <a:srgbClr val="FFFFFF"/>
              </a:highlight>
              <a:latin typeface="Arial"/>
              <a:cs typeface="Arial"/>
            </a:endParaRPr>
          </a:p>
          <a:p>
            <a:r>
              <a:rPr lang="en-CA" sz="1200" b="1" dirty="0">
                <a:solidFill>
                  <a:srgbClr val="000000"/>
                </a:solidFill>
                <a:highlight>
                  <a:srgbClr val="FFFFFF"/>
                </a:highlight>
                <a:latin typeface="Arial"/>
                <a:cs typeface="Arial"/>
              </a:rPr>
              <a:t>Fuel Operated</a:t>
            </a:r>
          </a:p>
          <a:p>
            <a:endParaRPr lang="en-CA" sz="1200" dirty="0">
              <a:solidFill>
                <a:srgbClr val="000000"/>
              </a:solidFill>
              <a:highlight>
                <a:srgbClr val="FFFFFF"/>
              </a:highlight>
              <a:latin typeface="Arial"/>
              <a:cs typeface="Arial"/>
            </a:endParaRPr>
          </a:p>
          <a:p>
            <a:r>
              <a:rPr lang="en-CA" sz="1600" b="1" dirty="0">
                <a:solidFill>
                  <a:srgbClr val="000000"/>
                </a:solidFill>
                <a:highlight>
                  <a:srgbClr val="FFFFFF"/>
                </a:highlight>
                <a:latin typeface="Arial"/>
                <a:cs typeface="Arial"/>
              </a:rPr>
              <a:t>Note: We have more than 50 models of Stirling Engines and can send more detailed information about the dimensions, specifications and other details on special requests. This slide just shows a few products. </a:t>
            </a:r>
          </a:p>
        </p:txBody>
      </p:sp>
      <p:sp>
        <p:nvSpPr>
          <p:cNvPr id="6" name="TextBox 5">
            <a:extLst>
              <a:ext uri="{FF2B5EF4-FFF2-40B4-BE49-F238E27FC236}">
                <a16:creationId xmlns:a16="http://schemas.microsoft.com/office/drawing/2014/main" id="{3D5E35A0-B8E1-F761-4D9C-262816C4A0AE}"/>
              </a:ext>
            </a:extLst>
          </p:cNvPr>
          <p:cNvSpPr txBox="1"/>
          <p:nvPr/>
        </p:nvSpPr>
        <p:spPr>
          <a:xfrm>
            <a:off x="9048410" y="1186847"/>
            <a:ext cx="1454915" cy="307777"/>
          </a:xfrm>
          <a:prstGeom prst="rect">
            <a:avLst/>
          </a:prstGeom>
          <a:noFill/>
        </p:spPr>
        <p:txBody>
          <a:bodyPr wrap="square" rtlCol="0">
            <a:spAutoFit/>
          </a:bodyPr>
          <a:lstStyle/>
          <a:p>
            <a:pPr algn="ctr"/>
            <a:r>
              <a:rPr lang="en-US" sz="1400" b="1">
                <a:latin typeface="Arial" panose="020B0604020202020204" pitchFamily="34" charset="0"/>
                <a:cs typeface="Arial" panose="020B0604020202020204" pitchFamily="34" charset="0"/>
              </a:rPr>
              <a:t>Specifications</a:t>
            </a:r>
          </a:p>
        </p:txBody>
      </p:sp>
      <p:sp>
        <p:nvSpPr>
          <p:cNvPr id="8" name="Title 1">
            <a:extLst>
              <a:ext uri="{FF2B5EF4-FFF2-40B4-BE49-F238E27FC236}">
                <a16:creationId xmlns:a16="http://schemas.microsoft.com/office/drawing/2014/main" id="{6F4722FA-5274-054D-EE41-50987BC4BF2B}"/>
              </a:ext>
            </a:extLst>
          </p:cNvPr>
          <p:cNvSpPr>
            <a:spLocks noGrp="1"/>
          </p:cNvSpPr>
          <p:nvPr>
            <p:ph type="title"/>
          </p:nvPr>
        </p:nvSpPr>
        <p:spPr>
          <a:xfrm>
            <a:off x="695754" y="394954"/>
            <a:ext cx="10515600" cy="779378"/>
          </a:xfrm>
        </p:spPr>
        <p:txBody>
          <a:bodyPr/>
          <a:lstStyle/>
          <a:p>
            <a:r>
              <a:rPr lang="en-US" b="1"/>
              <a:t>Others </a:t>
            </a:r>
            <a:endParaRPr lang="en-US" sz="4400" b="1"/>
          </a:p>
        </p:txBody>
      </p:sp>
      <p:pic>
        <p:nvPicPr>
          <p:cNvPr id="24580" name="Picture 4" descr="Stirling Engine Kit Hot Air Stirling Engine Electricity Generator with Colorful LED - Enginediy - enginediy">
            <a:extLst>
              <a:ext uri="{FF2B5EF4-FFF2-40B4-BE49-F238E27FC236}">
                <a16:creationId xmlns:a16="http://schemas.microsoft.com/office/drawing/2014/main" id="{EFC45441-4C5E-875B-BBBE-058625C6D03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23366" y="1284383"/>
            <a:ext cx="2934049" cy="2934049"/>
          </a:xfrm>
          <a:prstGeom prst="rect">
            <a:avLst/>
          </a:prstGeom>
          <a:noFill/>
          <a:extLst>
            <a:ext uri="{909E8E84-426E-40DD-AFC4-6F175D3DCCD1}">
              <a14:hiddenFill xmlns:a14="http://schemas.microsoft.com/office/drawing/2010/main">
                <a:solidFill>
                  <a:srgbClr val="FFFFFF"/>
                </a:solidFill>
              </a14:hiddenFill>
            </a:ext>
          </a:extLst>
        </p:spPr>
      </p:pic>
      <p:sp>
        <p:nvSpPr>
          <p:cNvPr id="9" name="Content Placeholder 2">
            <a:extLst>
              <a:ext uri="{FF2B5EF4-FFF2-40B4-BE49-F238E27FC236}">
                <a16:creationId xmlns:a16="http://schemas.microsoft.com/office/drawing/2014/main" id="{A4727AC6-21D8-E30E-C048-C6325DD895B8}"/>
              </a:ext>
            </a:extLst>
          </p:cNvPr>
          <p:cNvSpPr txBox="1">
            <a:spLocks/>
          </p:cNvSpPr>
          <p:nvPr/>
        </p:nvSpPr>
        <p:spPr>
          <a:xfrm>
            <a:off x="281328" y="1011538"/>
            <a:ext cx="8855242" cy="41383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lvl="1" indent="0">
              <a:buFont typeface="Arial" panose="020B0604020202020204" pitchFamily="34" charset="0"/>
              <a:buNone/>
            </a:pPr>
            <a:r>
              <a:rPr lang="en-US" sz="2000" b="1">
                <a:solidFill>
                  <a:srgbClr val="0000CC"/>
                </a:solidFill>
                <a:latin typeface="+mj-lt"/>
                <a:cs typeface="Aharoni" panose="02010803020104030203" pitchFamily="2" charset="-79"/>
              </a:rPr>
              <a:t>Working Model:  Wide </a:t>
            </a:r>
            <a:r>
              <a:rPr lang="en-CA" sz="2000" b="1">
                <a:solidFill>
                  <a:srgbClr val="0000CC"/>
                </a:solidFill>
                <a:latin typeface="+mj-lt"/>
                <a:ea typeface="Aptos" panose="020B0004020202020204" pitchFamily="34" charset="0"/>
                <a:cs typeface="Aharoni" panose="02010803020104030203" pitchFamily="2" charset="-79"/>
              </a:rPr>
              <a:t>Variety of Stirling Engine</a:t>
            </a:r>
            <a:endParaRPr lang="en-US" sz="2000" b="1">
              <a:solidFill>
                <a:srgbClr val="0000CC"/>
              </a:solidFill>
              <a:latin typeface="+mj-lt"/>
              <a:cs typeface="Aharoni" panose="02010803020104030203" pitchFamily="2" charset="-79"/>
            </a:endParaRPr>
          </a:p>
        </p:txBody>
      </p:sp>
      <p:pic>
        <p:nvPicPr>
          <p:cNvPr id="24584" name="Picture 8" descr="User picture">
            <a:extLst>
              <a:ext uri="{FF2B5EF4-FFF2-40B4-BE49-F238E27FC236}">
                <a16:creationId xmlns:a16="http://schemas.microsoft.com/office/drawing/2014/main" id="{5326E90D-5208-C001-A7A6-20FA145E5AE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392498" y="3971772"/>
            <a:ext cx="2043684" cy="2029645"/>
          </a:xfrm>
          <a:prstGeom prst="rect">
            <a:avLst/>
          </a:prstGeom>
          <a:noFill/>
          <a:extLst>
            <a:ext uri="{909E8E84-426E-40DD-AFC4-6F175D3DCCD1}">
              <a14:hiddenFill xmlns:a14="http://schemas.microsoft.com/office/drawing/2010/main">
                <a:solidFill>
                  <a:srgbClr val="FFFFFF"/>
                </a:solidFill>
              </a14:hiddenFill>
            </a:ext>
          </a:extLst>
        </p:spPr>
      </p:pic>
      <p:pic>
        <p:nvPicPr>
          <p:cNvPr id="24586" name="Picture 10">
            <a:extLst>
              <a:ext uri="{FF2B5EF4-FFF2-40B4-BE49-F238E27FC236}">
                <a16:creationId xmlns:a16="http://schemas.microsoft.com/office/drawing/2014/main" id="{1DD98E0E-248D-9AE3-A306-BED9B1428845}"/>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444169" y="4012967"/>
            <a:ext cx="2491921" cy="1947254"/>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2">
            <a:extLst>
              <a:ext uri="{FF2B5EF4-FFF2-40B4-BE49-F238E27FC236}">
                <a16:creationId xmlns:a16="http://schemas.microsoft.com/office/drawing/2014/main" id="{15136BFE-8551-E360-4FF8-4B5922E7A3C2}"/>
              </a:ext>
            </a:extLst>
          </p:cNvPr>
          <p:cNvPicPr>
            <a:picLocks noChangeAspect="1" noChangeArrowheads="1"/>
          </p:cNvPicPr>
          <p:nvPr/>
        </p:nvPicPr>
        <p:blipFill>
          <a:blip r:embed="rId7" cstate="email">
            <a:extLst>
              <a:ext uri="{BEBA8EAE-BF5A-486C-A8C5-ECC9F3942E4B}">
                <a14:imgProps xmlns:a14="http://schemas.microsoft.com/office/drawing/2010/main">
                  <a14:imgLayer r:embed="rId8">
                    <a14:imgEffect>
                      <a14:sharpenSoften amount="-26000"/>
                    </a14:imgEffect>
                    <a14:imgEffect>
                      <a14:colorTemperature colorTemp="6819"/>
                    </a14:imgEffect>
                    <a14:imgEffect>
                      <a14:saturation sat="200000"/>
                    </a14:imgEffect>
                    <a14:imgEffect>
                      <a14:brightnessContrast bright="-16000" contrast="59000"/>
                    </a14:imgEffect>
                  </a14:imgLayer>
                </a14:imgProps>
              </a:ext>
              <a:ext uri="{28A0092B-C50C-407E-A947-70E740481C1C}">
                <a14:useLocalDpi xmlns:a14="http://schemas.microsoft.com/office/drawing/2010/main" val="0"/>
              </a:ext>
            </a:extLst>
          </a:blip>
          <a:srcRect/>
          <a:stretch>
            <a:fillRect/>
          </a:stretch>
        </p:blipFill>
        <p:spPr bwMode="auto">
          <a:xfrm>
            <a:off x="10322201" y="63305"/>
            <a:ext cx="1815785" cy="779378"/>
          </a:xfrm>
          <a:prstGeom prst="rect">
            <a:avLst/>
          </a:prstGeom>
          <a:gradFill>
            <a:gsLst>
              <a:gs pos="2000">
                <a:schemeClr val="accent1">
                  <a:lumMod val="45000"/>
                  <a:lumOff val="55000"/>
                </a:schemeClr>
              </a:gs>
              <a:gs pos="56000">
                <a:schemeClr val="accent1">
                  <a:lumMod val="30000"/>
                  <a:lumOff val="70000"/>
                </a:schemeClr>
              </a:gs>
            </a:gsLst>
            <a:lin ang="5400000" scaled="1"/>
          </a:gradFill>
        </p:spPr>
      </p:pic>
    </p:spTree>
    <p:extLst>
      <p:ext uri="{BB962C8B-B14F-4D97-AF65-F5344CB8AC3E}">
        <p14:creationId xmlns:p14="http://schemas.microsoft.com/office/powerpoint/2010/main" val="263913887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AE52FDCB-EDAA-534F-C065-5D3DE88CF2E0}"/>
              </a:ext>
            </a:extLst>
          </p:cNvPr>
          <p:cNvSpPr txBox="1"/>
          <p:nvPr/>
        </p:nvSpPr>
        <p:spPr>
          <a:xfrm>
            <a:off x="4189068" y="6595393"/>
            <a:ext cx="3813865" cy="230832"/>
          </a:xfrm>
          <a:prstGeom prst="rect">
            <a:avLst/>
          </a:prstGeom>
          <a:noFill/>
        </p:spPr>
        <p:txBody>
          <a:bodyPr wrap="none" rtlCol="0">
            <a:spAutoFit/>
          </a:bodyPr>
          <a:lstStyle/>
          <a:p>
            <a:r>
              <a:rPr lang="en-CA" sz="900" b="0" i="0">
                <a:solidFill>
                  <a:srgbClr val="002060"/>
                </a:solidFill>
                <a:effectLst/>
                <a:latin typeface="Arial" panose="020B0604020202020204" pitchFamily="34" charset="0"/>
                <a:cs typeface="Arial" panose="020B0604020202020204" pitchFamily="34" charset="0"/>
              </a:rPr>
              <a:t>Edu-Tek </a:t>
            </a:r>
            <a:r>
              <a:rPr lang="en-CA" sz="900" b="0" i="0" err="1">
                <a:solidFill>
                  <a:srgbClr val="002060"/>
                </a:solidFill>
                <a:effectLst/>
                <a:latin typeface="Arial" panose="020B0604020202020204" pitchFamily="34" charset="0"/>
                <a:cs typeface="Arial" panose="020B0604020202020204" pitchFamily="34" charset="0"/>
              </a:rPr>
              <a:t>Equipments</a:t>
            </a:r>
            <a:r>
              <a:rPr lang="en-CA" sz="900" b="0" i="0">
                <a:solidFill>
                  <a:srgbClr val="002060"/>
                </a:solidFill>
                <a:effectLst/>
                <a:latin typeface="Arial" panose="020B0604020202020204" pitchFamily="34" charset="0"/>
                <a:cs typeface="Arial" panose="020B0604020202020204" pitchFamily="34" charset="0"/>
              </a:rPr>
              <a:t> India Private Limited - 2024 - All Rights Reserved</a:t>
            </a:r>
          </a:p>
        </p:txBody>
      </p:sp>
      <p:sp>
        <p:nvSpPr>
          <p:cNvPr id="8" name="Title 1">
            <a:extLst>
              <a:ext uri="{FF2B5EF4-FFF2-40B4-BE49-F238E27FC236}">
                <a16:creationId xmlns:a16="http://schemas.microsoft.com/office/drawing/2014/main" id="{6F4722FA-5274-054D-EE41-50987BC4BF2B}"/>
              </a:ext>
            </a:extLst>
          </p:cNvPr>
          <p:cNvSpPr>
            <a:spLocks noGrp="1"/>
          </p:cNvSpPr>
          <p:nvPr>
            <p:ph type="title"/>
          </p:nvPr>
        </p:nvSpPr>
        <p:spPr>
          <a:xfrm>
            <a:off x="695754" y="394954"/>
            <a:ext cx="10515600" cy="779378"/>
          </a:xfrm>
        </p:spPr>
        <p:txBody>
          <a:bodyPr/>
          <a:lstStyle/>
          <a:p>
            <a:r>
              <a:rPr lang="en-US" b="1"/>
              <a:t>Others </a:t>
            </a:r>
            <a:endParaRPr lang="en-US" sz="4400" b="1"/>
          </a:p>
        </p:txBody>
      </p:sp>
      <p:sp>
        <p:nvSpPr>
          <p:cNvPr id="6" name="Content Placeholder 2">
            <a:extLst>
              <a:ext uri="{FF2B5EF4-FFF2-40B4-BE49-F238E27FC236}">
                <a16:creationId xmlns:a16="http://schemas.microsoft.com/office/drawing/2014/main" id="{9A4E7DB8-BA43-F709-AC85-05CFEA2EEA40}"/>
              </a:ext>
            </a:extLst>
          </p:cNvPr>
          <p:cNvSpPr txBox="1">
            <a:spLocks/>
          </p:cNvSpPr>
          <p:nvPr/>
        </p:nvSpPr>
        <p:spPr>
          <a:xfrm>
            <a:off x="293520" y="1011538"/>
            <a:ext cx="8855242" cy="41383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lvl="1" indent="0">
              <a:buFont typeface="Arial" panose="020B0604020202020204" pitchFamily="34" charset="0"/>
              <a:buNone/>
            </a:pPr>
            <a:r>
              <a:rPr lang="en-US" sz="2000" b="1" dirty="0">
                <a:solidFill>
                  <a:srgbClr val="0000CC"/>
                </a:solidFill>
                <a:latin typeface="+mj-lt"/>
                <a:cs typeface="Aharoni" panose="02010803020104030203" pitchFamily="2" charset="-79"/>
              </a:rPr>
              <a:t>Working Model:  Wide </a:t>
            </a:r>
            <a:r>
              <a:rPr lang="en-CA" sz="2000" b="1" dirty="0">
                <a:solidFill>
                  <a:srgbClr val="0000CC"/>
                </a:solidFill>
                <a:latin typeface="+mj-lt"/>
                <a:ea typeface="Aptos" panose="020B0004020202020204" pitchFamily="34" charset="0"/>
                <a:cs typeface="Aharoni" panose="02010803020104030203" pitchFamily="2" charset="-79"/>
              </a:rPr>
              <a:t>Variety of Stirling Engine</a:t>
            </a:r>
            <a:endParaRPr lang="en-US" sz="2000" b="1" dirty="0">
              <a:solidFill>
                <a:srgbClr val="0000CC"/>
              </a:solidFill>
              <a:latin typeface="+mj-lt"/>
              <a:cs typeface="Aharoni" panose="02010803020104030203" pitchFamily="2" charset="-79"/>
            </a:endParaRPr>
          </a:p>
        </p:txBody>
      </p:sp>
      <p:pic>
        <p:nvPicPr>
          <p:cNvPr id="9" name="Stirling 8 (1)">
            <a:hlinkClick r:id="" action="ppaction://media"/>
            <a:extLst>
              <a:ext uri="{FF2B5EF4-FFF2-40B4-BE49-F238E27FC236}">
                <a16:creationId xmlns:a16="http://schemas.microsoft.com/office/drawing/2014/main" id="{618E0EA7-E94D-D450-B909-03FFC0A43E1E}"/>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056000" y="1622568"/>
            <a:ext cx="10080000" cy="4320000"/>
          </a:xfrm>
          <a:prstGeom prst="rect">
            <a:avLst/>
          </a:prstGeom>
        </p:spPr>
      </p:pic>
      <p:pic>
        <p:nvPicPr>
          <p:cNvPr id="11" name="Picture 2">
            <a:extLst>
              <a:ext uri="{FF2B5EF4-FFF2-40B4-BE49-F238E27FC236}">
                <a16:creationId xmlns:a16="http://schemas.microsoft.com/office/drawing/2014/main" id="{9272831F-906C-69B2-017D-6A04D2D410D3}"/>
              </a:ext>
            </a:extLst>
          </p:cNvPr>
          <p:cNvPicPr>
            <a:picLocks noChangeAspect="1" noChangeArrowheads="1"/>
          </p:cNvPicPr>
          <p:nvPr/>
        </p:nvPicPr>
        <p:blipFill>
          <a:blip r:embed="rId5" cstate="email">
            <a:extLst>
              <a:ext uri="{BEBA8EAE-BF5A-486C-A8C5-ECC9F3942E4B}">
                <a14:imgProps xmlns:a14="http://schemas.microsoft.com/office/drawing/2010/main">
                  <a14:imgLayer r:embed="rId6">
                    <a14:imgEffect>
                      <a14:sharpenSoften amount="-26000"/>
                    </a14:imgEffect>
                    <a14:imgEffect>
                      <a14:colorTemperature colorTemp="6819"/>
                    </a14:imgEffect>
                    <a14:imgEffect>
                      <a14:saturation sat="200000"/>
                    </a14:imgEffect>
                    <a14:imgEffect>
                      <a14:brightnessContrast bright="-16000" contrast="59000"/>
                    </a14:imgEffect>
                  </a14:imgLayer>
                </a14:imgProps>
              </a:ext>
              <a:ext uri="{28A0092B-C50C-407E-A947-70E740481C1C}">
                <a14:useLocalDpi xmlns:a14="http://schemas.microsoft.com/office/drawing/2010/main" val="0"/>
              </a:ext>
            </a:extLst>
          </a:blip>
          <a:srcRect/>
          <a:stretch>
            <a:fillRect/>
          </a:stretch>
        </p:blipFill>
        <p:spPr bwMode="auto">
          <a:xfrm>
            <a:off x="10322201" y="63305"/>
            <a:ext cx="1815785" cy="779378"/>
          </a:xfrm>
          <a:prstGeom prst="rect">
            <a:avLst/>
          </a:prstGeom>
          <a:gradFill>
            <a:gsLst>
              <a:gs pos="2000">
                <a:schemeClr val="accent1">
                  <a:lumMod val="45000"/>
                  <a:lumOff val="55000"/>
                </a:schemeClr>
              </a:gs>
              <a:gs pos="56000">
                <a:schemeClr val="accent1">
                  <a:lumMod val="30000"/>
                  <a:lumOff val="70000"/>
                </a:schemeClr>
              </a:gs>
            </a:gsLst>
            <a:lin ang="5400000" scaled="1"/>
          </a:gradFill>
        </p:spPr>
      </p:pic>
    </p:spTree>
    <p:extLst>
      <p:ext uri="{BB962C8B-B14F-4D97-AF65-F5344CB8AC3E}">
        <p14:creationId xmlns:p14="http://schemas.microsoft.com/office/powerpoint/2010/main" val="42334783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7595"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100000">
                <p:cTn id="7" fill="hold" display="0">
                  <p:stCondLst>
                    <p:cond delay="indefinite"/>
                  </p:stCondLst>
                </p:cTn>
                <p:tgtEl>
                  <p:spTgt spid="9"/>
                </p:tgtEl>
              </p:cMediaNode>
            </p:video>
            <p:seq concurrent="1" nextAc="seek">
              <p:cTn id="8" restart="whenNotActive" fill="hold" evtFilter="cancelBubble" nodeType="interactiveSeq">
                <p:stCondLst>
                  <p:cond evt="onClick" delay="0">
                    <p:tgtEl>
                      <p:spTgt spid="9"/>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9"/>
                                        </p:tgtEl>
                                      </p:cBhvr>
                                    </p:cmd>
                                  </p:childTnLst>
                                </p:cTn>
                              </p:par>
                            </p:childTnLst>
                          </p:cTn>
                        </p:par>
                      </p:childTnLst>
                    </p:cTn>
                  </p:par>
                </p:childTnLst>
              </p:cTn>
              <p:nextCondLst>
                <p:cond evt="onClick" delay="0">
                  <p:tgtEl>
                    <p:spTgt spid="9"/>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AE52FDCB-EDAA-534F-C065-5D3DE88CF2E0}"/>
              </a:ext>
            </a:extLst>
          </p:cNvPr>
          <p:cNvSpPr txBox="1"/>
          <p:nvPr/>
        </p:nvSpPr>
        <p:spPr>
          <a:xfrm>
            <a:off x="4189068" y="6539121"/>
            <a:ext cx="3813865" cy="230832"/>
          </a:xfrm>
          <a:prstGeom prst="rect">
            <a:avLst/>
          </a:prstGeom>
          <a:noFill/>
        </p:spPr>
        <p:txBody>
          <a:bodyPr wrap="none" rtlCol="0">
            <a:spAutoFit/>
          </a:bodyPr>
          <a:lstStyle/>
          <a:p>
            <a:r>
              <a:rPr lang="en-CA" sz="900" b="0" i="0">
                <a:solidFill>
                  <a:srgbClr val="002060"/>
                </a:solidFill>
                <a:effectLst/>
                <a:latin typeface="Arial" panose="020B0604020202020204" pitchFamily="34" charset="0"/>
                <a:cs typeface="Arial" panose="020B0604020202020204" pitchFamily="34" charset="0"/>
              </a:rPr>
              <a:t>Edu-Tek </a:t>
            </a:r>
            <a:r>
              <a:rPr lang="en-CA" sz="900" b="0" i="0" err="1">
                <a:solidFill>
                  <a:srgbClr val="002060"/>
                </a:solidFill>
                <a:effectLst/>
                <a:latin typeface="Arial" panose="020B0604020202020204" pitchFamily="34" charset="0"/>
                <a:cs typeface="Arial" panose="020B0604020202020204" pitchFamily="34" charset="0"/>
              </a:rPr>
              <a:t>Equipments</a:t>
            </a:r>
            <a:r>
              <a:rPr lang="en-CA" sz="900" b="0" i="0">
                <a:solidFill>
                  <a:srgbClr val="002060"/>
                </a:solidFill>
                <a:effectLst/>
                <a:latin typeface="Arial" panose="020B0604020202020204" pitchFamily="34" charset="0"/>
                <a:cs typeface="Arial" panose="020B0604020202020204" pitchFamily="34" charset="0"/>
              </a:rPr>
              <a:t> India Private Limited - 2024 - All Rights Reserved</a:t>
            </a:r>
          </a:p>
        </p:txBody>
      </p:sp>
      <p:sp>
        <p:nvSpPr>
          <p:cNvPr id="2" name="TextBox 1">
            <a:extLst>
              <a:ext uri="{FF2B5EF4-FFF2-40B4-BE49-F238E27FC236}">
                <a16:creationId xmlns:a16="http://schemas.microsoft.com/office/drawing/2014/main" id="{1E979EBF-B4D1-479E-90A4-5BEE4CB2854C}"/>
              </a:ext>
            </a:extLst>
          </p:cNvPr>
          <p:cNvSpPr txBox="1"/>
          <p:nvPr/>
        </p:nvSpPr>
        <p:spPr>
          <a:xfrm>
            <a:off x="8916058" y="2107135"/>
            <a:ext cx="2780585" cy="1200329"/>
          </a:xfrm>
          <a:prstGeom prst="rect">
            <a:avLst/>
          </a:prstGeom>
          <a:noFill/>
        </p:spPr>
        <p:txBody>
          <a:bodyPr wrap="square" lIns="91440" tIns="45720" rIns="91440" bIns="45720" rtlCol="0" anchor="t">
            <a:spAutoFit/>
          </a:bodyPr>
          <a:lstStyle/>
          <a:p>
            <a:r>
              <a:rPr lang="en-CA" sz="1200" dirty="0">
                <a:solidFill>
                  <a:srgbClr val="000000"/>
                </a:solidFill>
                <a:highlight>
                  <a:srgbClr val="FFFFFF"/>
                </a:highlight>
                <a:latin typeface="Arial"/>
                <a:cs typeface="Arial"/>
              </a:rPr>
              <a:t>Material: Plastic + Metal + Electronic Components</a:t>
            </a:r>
            <a:br>
              <a:rPr lang="en-CA" sz="1200" dirty="0">
                <a:solidFill>
                  <a:srgbClr val="000000"/>
                </a:solidFill>
                <a:highlight>
                  <a:srgbClr val="FFFFFF"/>
                </a:highlight>
                <a:latin typeface="Arial"/>
                <a:cs typeface="Arial"/>
              </a:rPr>
            </a:br>
            <a:r>
              <a:rPr lang="en-CA" sz="1200" dirty="0">
                <a:solidFill>
                  <a:srgbClr val="000000"/>
                </a:solidFill>
                <a:highlight>
                  <a:srgbClr val="FFFFFF"/>
                </a:highlight>
                <a:latin typeface="Arial"/>
                <a:cs typeface="Arial"/>
              </a:rPr>
              <a:t>Product Weight: 415g</a:t>
            </a:r>
            <a:br>
              <a:rPr lang="en-CA" sz="1200" dirty="0">
                <a:solidFill>
                  <a:srgbClr val="000000"/>
                </a:solidFill>
                <a:highlight>
                  <a:srgbClr val="FFFFFF"/>
                </a:highlight>
                <a:latin typeface="Arial"/>
                <a:cs typeface="Arial"/>
              </a:rPr>
            </a:br>
            <a:r>
              <a:rPr lang="en-CA" sz="1200" dirty="0">
                <a:solidFill>
                  <a:srgbClr val="000000"/>
                </a:solidFill>
                <a:highlight>
                  <a:srgbClr val="FFFFFF"/>
                </a:highlight>
                <a:latin typeface="Arial"/>
                <a:cs typeface="Arial"/>
              </a:rPr>
              <a:t>Package Dimensions: 15 x 15 x 15cm</a:t>
            </a:r>
            <a:br>
              <a:rPr lang="en-CA" sz="1200" dirty="0">
                <a:solidFill>
                  <a:srgbClr val="000000"/>
                </a:solidFill>
                <a:highlight>
                  <a:srgbClr val="FFFFFF"/>
                </a:highlight>
                <a:latin typeface="Arial"/>
                <a:cs typeface="Arial"/>
              </a:rPr>
            </a:br>
            <a:r>
              <a:rPr lang="en-CA" sz="1200" dirty="0">
                <a:solidFill>
                  <a:srgbClr val="000000"/>
                </a:solidFill>
                <a:highlight>
                  <a:srgbClr val="FFFFFF"/>
                </a:highlight>
                <a:latin typeface="Arial"/>
                <a:cs typeface="Arial"/>
              </a:rPr>
              <a:t>Package Weight: 850g</a:t>
            </a:r>
            <a:br>
              <a:rPr lang="en-CA" sz="1200" dirty="0">
                <a:solidFill>
                  <a:srgbClr val="000000"/>
                </a:solidFill>
                <a:highlight>
                  <a:srgbClr val="FFFFFF"/>
                </a:highlight>
                <a:latin typeface="Arial"/>
                <a:cs typeface="Arial"/>
              </a:rPr>
            </a:br>
            <a:r>
              <a:rPr lang="en-CA" sz="1200" dirty="0">
                <a:solidFill>
                  <a:srgbClr val="000000"/>
                </a:solidFill>
                <a:highlight>
                  <a:srgbClr val="FFFFFF"/>
                </a:highlight>
                <a:latin typeface="Arial"/>
                <a:cs typeface="Arial"/>
              </a:rPr>
              <a:t>Packing: Graphic Carton </a:t>
            </a:r>
          </a:p>
        </p:txBody>
      </p:sp>
      <p:sp>
        <p:nvSpPr>
          <p:cNvPr id="6" name="TextBox 5">
            <a:extLst>
              <a:ext uri="{FF2B5EF4-FFF2-40B4-BE49-F238E27FC236}">
                <a16:creationId xmlns:a16="http://schemas.microsoft.com/office/drawing/2014/main" id="{3D5E35A0-B8E1-F761-4D9C-262816C4A0AE}"/>
              </a:ext>
            </a:extLst>
          </p:cNvPr>
          <p:cNvSpPr txBox="1"/>
          <p:nvPr/>
        </p:nvSpPr>
        <p:spPr>
          <a:xfrm>
            <a:off x="8916058" y="1619985"/>
            <a:ext cx="1454915" cy="307777"/>
          </a:xfrm>
          <a:prstGeom prst="rect">
            <a:avLst/>
          </a:prstGeom>
          <a:noFill/>
        </p:spPr>
        <p:txBody>
          <a:bodyPr wrap="square" rtlCol="0">
            <a:spAutoFit/>
          </a:bodyPr>
          <a:lstStyle/>
          <a:p>
            <a:pPr algn="ctr"/>
            <a:r>
              <a:rPr lang="en-US" sz="1400" b="1" dirty="0">
                <a:latin typeface="Arial" panose="020B0604020202020204" pitchFamily="34" charset="0"/>
                <a:cs typeface="Arial" panose="020B0604020202020204" pitchFamily="34" charset="0"/>
              </a:rPr>
              <a:t>Specifications</a:t>
            </a:r>
          </a:p>
        </p:txBody>
      </p:sp>
      <p:sp>
        <p:nvSpPr>
          <p:cNvPr id="8" name="Title 1">
            <a:extLst>
              <a:ext uri="{FF2B5EF4-FFF2-40B4-BE49-F238E27FC236}">
                <a16:creationId xmlns:a16="http://schemas.microsoft.com/office/drawing/2014/main" id="{6F4722FA-5274-054D-EE41-50987BC4BF2B}"/>
              </a:ext>
            </a:extLst>
          </p:cNvPr>
          <p:cNvSpPr>
            <a:spLocks noGrp="1"/>
          </p:cNvSpPr>
          <p:nvPr>
            <p:ph type="title"/>
          </p:nvPr>
        </p:nvSpPr>
        <p:spPr>
          <a:xfrm>
            <a:off x="695754" y="394954"/>
            <a:ext cx="10515600" cy="779378"/>
          </a:xfrm>
        </p:spPr>
        <p:txBody>
          <a:bodyPr/>
          <a:lstStyle/>
          <a:p>
            <a:r>
              <a:rPr lang="en-US" b="1"/>
              <a:t>Others </a:t>
            </a:r>
            <a:endParaRPr lang="en-US" sz="4400" b="1"/>
          </a:p>
        </p:txBody>
      </p:sp>
      <p:sp>
        <p:nvSpPr>
          <p:cNvPr id="9" name="Content Placeholder 2">
            <a:extLst>
              <a:ext uri="{FF2B5EF4-FFF2-40B4-BE49-F238E27FC236}">
                <a16:creationId xmlns:a16="http://schemas.microsoft.com/office/drawing/2014/main" id="{A4727AC6-21D8-E30E-C048-C6325DD895B8}"/>
              </a:ext>
            </a:extLst>
          </p:cNvPr>
          <p:cNvSpPr txBox="1">
            <a:spLocks/>
          </p:cNvSpPr>
          <p:nvPr/>
        </p:nvSpPr>
        <p:spPr>
          <a:xfrm>
            <a:off x="64756" y="1023570"/>
            <a:ext cx="7840450" cy="639545"/>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lvl="1" indent="0" algn="ctr">
              <a:buFont typeface="Arial" panose="020B0604020202020204" pitchFamily="34" charset="0"/>
              <a:buNone/>
            </a:pPr>
            <a:r>
              <a:rPr lang="en-CA" sz="2000" b="1" i="0" dirty="0">
                <a:solidFill>
                  <a:srgbClr val="0000CC"/>
                </a:solidFill>
                <a:effectLst/>
                <a:highlight>
                  <a:srgbClr val="FFFFFF"/>
                </a:highlight>
                <a:latin typeface="+mj-lt"/>
              </a:rPr>
              <a:t>Car Manual Transmission 5 Forward Gears plus R Reverse Gear with Clutch Differential</a:t>
            </a:r>
            <a:endParaRPr lang="en-US" sz="2000" b="1" dirty="0">
              <a:solidFill>
                <a:srgbClr val="0000CC"/>
              </a:solidFill>
              <a:latin typeface="+mj-lt"/>
              <a:cs typeface="Aharoni" panose="02010803020104030203" pitchFamily="2" charset="-79"/>
            </a:endParaRPr>
          </a:p>
        </p:txBody>
      </p:sp>
      <p:pic>
        <p:nvPicPr>
          <p:cNvPr id="12" name="Picture 2">
            <a:extLst>
              <a:ext uri="{FF2B5EF4-FFF2-40B4-BE49-F238E27FC236}">
                <a16:creationId xmlns:a16="http://schemas.microsoft.com/office/drawing/2014/main" id="{15136BFE-8551-E360-4FF8-4B5922E7A3C2}"/>
              </a:ext>
            </a:extLst>
          </p:cNvPr>
          <p:cNvPicPr>
            <a:picLocks noChangeAspect="1" noChangeArrowheads="1"/>
          </p:cNvPicPr>
          <p:nvPr/>
        </p:nvPicPr>
        <p:blipFill>
          <a:blip r:embed="rId2" cstate="email">
            <a:extLst>
              <a:ext uri="{BEBA8EAE-BF5A-486C-A8C5-ECC9F3942E4B}">
                <a14:imgProps xmlns:a14="http://schemas.microsoft.com/office/drawing/2010/main">
                  <a14:imgLayer r:embed="rId3">
                    <a14:imgEffect>
                      <a14:sharpenSoften amount="-26000"/>
                    </a14:imgEffect>
                    <a14:imgEffect>
                      <a14:colorTemperature colorTemp="6819"/>
                    </a14:imgEffect>
                    <a14:imgEffect>
                      <a14:saturation sat="200000"/>
                    </a14:imgEffect>
                    <a14:imgEffect>
                      <a14:brightnessContrast bright="-16000" contrast="59000"/>
                    </a14:imgEffect>
                  </a14:imgLayer>
                </a14:imgProps>
              </a:ext>
              <a:ext uri="{28A0092B-C50C-407E-A947-70E740481C1C}">
                <a14:useLocalDpi xmlns:a14="http://schemas.microsoft.com/office/drawing/2010/main" val="0"/>
              </a:ext>
            </a:extLst>
          </a:blip>
          <a:srcRect/>
          <a:stretch>
            <a:fillRect/>
          </a:stretch>
        </p:blipFill>
        <p:spPr bwMode="auto">
          <a:xfrm>
            <a:off x="10322201" y="63305"/>
            <a:ext cx="1815785" cy="779378"/>
          </a:xfrm>
          <a:prstGeom prst="rect">
            <a:avLst/>
          </a:prstGeom>
          <a:gradFill>
            <a:gsLst>
              <a:gs pos="2000">
                <a:schemeClr val="accent1">
                  <a:lumMod val="45000"/>
                  <a:lumOff val="55000"/>
                </a:schemeClr>
              </a:gs>
              <a:gs pos="56000">
                <a:schemeClr val="accent1">
                  <a:lumMod val="30000"/>
                  <a:lumOff val="70000"/>
                </a:schemeClr>
              </a:gs>
            </a:gsLst>
            <a:lin ang="5400000" scaled="1"/>
          </a:gradFill>
        </p:spPr>
      </p:pic>
      <p:pic>
        <p:nvPicPr>
          <p:cNvPr id="1028" name="Picture 4" descr="Car Manual Transmission Drive Model 5 Forward Gears plus R Reverse Gear with Clutch Differential Motor 3D Plastic Assembly Model">
            <a:extLst>
              <a:ext uri="{FF2B5EF4-FFF2-40B4-BE49-F238E27FC236}">
                <a16:creationId xmlns:a16="http://schemas.microsoft.com/office/drawing/2014/main" id="{C058C496-BDDF-A906-A05B-A849AD70C9B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5754" y="1673997"/>
            <a:ext cx="4032657" cy="4032657"/>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Car Manual Transmission Drive Model 5 Forward Gears plus R Reverse Gear with Clutch Differential Motor 3D Plastic Assembly Model">
            <a:extLst>
              <a:ext uri="{FF2B5EF4-FFF2-40B4-BE49-F238E27FC236}">
                <a16:creationId xmlns:a16="http://schemas.microsoft.com/office/drawing/2014/main" id="{F7D8072A-1792-D62D-670F-0DD91596525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793247" y="1673997"/>
            <a:ext cx="4032657" cy="40326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1138815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AE52FDCB-EDAA-534F-C065-5D3DE88CF2E0}"/>
              </a:ext>
            </a:extLst>
          </p:cNvPr>
          <p:cNvSpPr txBox="1"/>
          <p:nvPr/>
        </p:nvSpPr>
        <p:spPr>
          <a:xfrm>
            <a:off x="4189068" y="6539121"/>
            <a:ext cx="3813865" cy="230832"/>
          </a:xfrm>
          <a:prstGeom prst="rect">
            <a:avLst/>
          </a:prstGeom>
          <a:noFill/>
        </p:spPr>
        <p:txBody>
          <a:bodyPr wrap="none" rtlCol="0">
            <a:spAutoFit/>
          </a:bodyPr>
          <a:lstStyle/>
          <a:p>
            <a:r>
              <a:rPr lang="en-CA" sz="900" b="0" i="0">
                <a:solidFill>
                  <a:srgbClr val="002060"/>
                </a:solidFill>
                <a:effectLst/>
                <a:latin typeface="Arial" panose="020B0604020202020204" pitchFamily="34" charset="0"/>
                <a:cs typeface="Arial" panose="020B0604020202020204" pitchFamily="34" charset="0"/>
              </a:rPr>
              <a:t>Edu-Tek </a:t>
            </a:r>
            <a:r>
              <a:rPr lang="en-CA" sz="900" b="0" i="0" err="1">
                <a:solidFill>
                  <a:srgbClr val="002060"/>
                </a:solidFill>
                <a:effectLst/>
                <a:latin typeface="Arial" panose="020B0604020202020204" pitchFamily="34" charset="0"/>
                <a:cs typeface="Arial" panose="020B0604020202020204" pitchFamily="34" charset="0"/>
              </a:rPr>
              <a:t>Equipments</a:t>
            </a:r>
            <a:r>
              <a:rPr lang="en-CA" sz="900" b="0" i="0">
                <a:solidFill>
                  <a:srgbClr val="002060"/>
                </a:solidFill>
                <a:effectLst/>
                <a:latin typeface="Arial" panose="020B0604020202020204" pitchFamily="34" charset="0"/>
                <a:cs typeface="Arial" panose="020B0604020202020204" pitchFamily="34" charset="0"/>
              </a:rPr>
              <a:t> India Private Limited - 2024 - All Rights Reserved</a:t>
            </a:r>
          </a:p>
        </p:txBody>
      </p:sp>
      <p:sp>
        <p:nvSpPr>
          <p:cNvPr id="2" name="TextBox 1">
            <a:extLst>
              <a:ext uri="{FF2B5EF4-FFF2-40B4-BE49-F238E27FC236}">
                <a16:creationId xmlns:a16="http://schemas.microsoft.com/office/drawing/2014/main" id="{1E979EBF-B4D1-479E-90A4-5BEE4CB2854C}"/>
              </a:ext>
            </a:extLst>
          </p:cNvPr>
          <p:cNvSpPr txBox="1"/>
          <p:nvPr/>
        </p:nvSpPr>
        <p:spPr>
          <a:xfrm>
            <a:off x="8952154" y="1950732"/>
            <a:ext cx="2780585" cy="1754326"/>
          </a:xfrm>
          <a:prstGeom prst="rect">
            <a:avLst/>
          </a:prstGeom>
          <a:noFill/>
        </p:spPr>
        <p:txBody>
          <a:bodyPr wrap="square" lIns="91440" tIns="45720" rIns="91440" bIns="45720" rtlCol="0" anchor="t">
            <a:spAutoFit/>
          </a:bodyPr>
          <a:lstStyle/>
          <a:p>
            <a:r>
              <a:rPr lang="en-CA" sz="1200" dirty="0">
                <a:solidFill>
                  <a:srgbClr val="000000"/>
                </a:solidFill>
                <a:highlight>
                  <a:srgbClr val="FFFFFF"/>
                </a:highlight>
                <a:latin typeface="Arial"/>
                <a:cs typeface="Arial"/>
              </a:rPr>
              <a:t>Item Name: Hydraulic Press Machine</a:t>
            </a:r>
            <a:br>
              <a:rPr lang="en-CA" sz="1200" dirty="0">
                <a:solidFill>
                  <a:srgbClr val="000000"/>
                </a:solidFill>
                <a:highlight>
                  <a:srgbClr val="FFFFFF"/>
                </a:highlight>
                <a:latin typeface="Arial"/>
                <a:cs typeface="Arial"/>
              </a:rPr>
            </a:br>
            <a:r>
              <a:rPr lang="en-CA" sz="1200" dirty="0">
                <a:solidFill>
                  <a:srgbClr val="000000"/>
                </a:solidFill>
                <a:highlight>
                  <a:srgbClr val="FFFFFF"/>
                </a:highlight>
                <a:latin typeface="Arial"/>
                <a:cs typeface="Arial"/>
              </a:rPr>
              <a:t>Material: Metal</a:t>
            </a:r>
            <a:br>
              <a:rPr lang="en-CA" sz="1200" dirty="0">
                <a:solidFill>
                  <a:srgbClr val="000000"/>
                </a:solidFill>
                <a:highlight>
                  <a:srgbClr val="FFFFFF"/>
                </a:highlight>
                <a:latin typeface="Arial"/>
                <a:cs typeface="Arial"/>
              </a:rPr>
            </a:br>
            <a:r>
              <a:rPr lang="en-CA" sz="1200" dirty="0">
                <a:solidFill>
                  <a:srgbClr val="000000"/>
                </a:solidFill>
                <a:highlight>
                  <a:srgbClr val="FFFFFF"/>
                </a:highlight>
                <a:latin typeface="Arial"/>
                <a:cs typeface="Arial"/>
              </a:rPr>
              <a:t>Small Piston Size: 1.4cm, Area: 1.54cm</a:t>
            </a:r>
            <a:br>
              <a:rPr lang="en-CA" sz="1200" dirty="0">
                <a:solidFill>
                  <a:srgbClr val="000000"/>
                </a:solidFill>
                <a:highlight>
                  <a:srgbClr val="FFFFFF"/>
                </a:highlight>
                <a:latin typeface="Arial"/>
                <a:cs typeface="Arial"/>
              </a:rPr>
            </a:br>
            <a:r>
              <a:rPr lang="en-CA" sz="1200" dirty="0">
                <a:solidFill>
                  <a:srgbClr val="000000"/>
                </a:solidFill>
                <a:highlight>
                  <a:srgbClr val="FFFFFF"/>
                </a:highlight>
                <a:latin typeface="Arial"/>
                <a:cs typeface="Arial"/>
              </a:rPr>
              <a:t>Large Piston Size: 4.8cm, Area: 18cm</a:t>
            </a:r>
            <a:br>
              <a:rPr lang="en-CA" sz="1200" dirty="0">
                <a:solidFill>
                  <a:srgbClr val="000000"/>
                </a:solidFill>
                <a:highlight>
                  <a:srgbClr val="FFFFFF"/>
                </a:highlight>
                <a:latin typeface="Arial"/>
                <a:cs typeface="Arial"/>
              </a:rPr>
            </a:br>
            <a:r>
              <a:rPr lang="en-CA" sz="1200" dirty="0">
                <a:solidFill>
                  <a:srgbClr val="000000"/>
                </a:solidFill>
                <a:highlight>
                  <a:srgbClr val="FFFFFF"/>
                </a:highlight>
                <a:latin typeface="Arial"/>
                <a:cs typeface="Arial"/>
              </a:rPr>
              <a:t>Normal pressure: 2—2.2Mpa</a:t>
            </a:r>
            <a:br>
              <a:rPr lang="en-CA" sz="1200" dirty="0">
                <a:solidFill>
                  <a:srgbClr val="000000"/>
                </a:solidFill>
                <a:highlight>
                  <a:srgbClr val="FFFFFF"/>
                </a:highlight>
                <a:latin typeface="Arial"/>
                <a:cs typeface="Arial"/>
              </a:rPr>
            </a:br>
            <a:r>
              <a:rPr lang="en-CA" sz="1200" dirty="0">
                <a:solidFill>
                  <a:srgbClr val="000000"/>
                </a:solidFill>
                <a:highlight>
                  <a:srgbClr val="FFFFFF"/>
                </a:highlight>
                <a:latin typeface="Arial"/>
                <a:cs typeface="Arial"/>
              </a:rPr>
              <a:t>Product Dimensions: 25 x 14 x 29cm</a:t>
            </a:r>
            <a:br>
              <a:rPr lang="en-CA" sz="1200" dirty="0">
                <a:solidFill>
                  <a:srgbClr val="000000"/>
                </a:solidFill>
                <a:highlight>
                  <a:srgbClr val="FFFFFF"/>
                </a:highlight>
                <a:latin typeface="Arial"/>
                <a:cs typeface="Arial"/>
              </a:rPr>
            </a:br>
            <a:r>
              <a:rPr lang="en-CA" sz="1200" dirty="0">
                <a:solidFill>
                  <a:srgbClr val="000000"/>
                </a:solidFill>
                <a:highlight>
                  <a:srgbClr val="FFFFFF"/>
                </a:highlight>
                <a:latin typeface="Arial"/>
                <a:cs typeface="Arial"/>
              </a:rPr>
              <a:t>Product Weight: 4500g</a:t>
            </a:r>
            <a:br>
              <a:rPr lang="en-CA" sz="1200" dirty="0">
                <a:solidFill>
                  <a:srgbClr val="000000"/>
                </a:solidFill>
                <a:highlight>
                  <a:srgbClr val="FFFFFF"/>
                </a:highlight>
                <a:latin typeface="Arial"/>
                <a:cs typeface="Arial"/>
              </a:rPr>
            </a:br>
            <a:r>
              <a:rPr lang="en-CA" sz="1200" dirty="0">
                <a:solidFill>
                  <a:srgbClr val="000000"/>
                </a:solidFill>
                <a:highlight>
                  <a:srgbClr val="FFFFFF"/>
                </a:highlight>
                <a:latin typeface="Arial"/>
                <a:cs typeface="Arial"/>
              </a:rPr>
              <a:t>Package Weight: 5500g</a:t>
            </a:r>
          </a:p>
        </p:txBody>
      </p:sp>
      <p:sp>
        <p:nvSpPr>
          <p:cNvPr id="6" name="TextBox 5">
            <a:extLst>
              <a:ext uri="{FF2B5EF4-FFF2-40B4-BE49-F238E27FC236}">
                <a16:creationId xmlns:a16="http://schemas.microsoft.com/office/drawing/2014/main" id="{3D5E35A0-B8E1-F761-4D9C-262816C4A0AE}"/>
              </a:ext>
            </a:extLst>
          </p:cNvPr>
          <p:cNvSpPr txBox="1"/>
          <p:nvPr/>
        </p:nvSpPr>
        <p:spPr>
          <a:xfrm>
            <a:off x="8940122" y="1668126"/>
            <a:ext cx="1454915" cy="307777"/>
          </a:xfrm>
          <a:prstGeom prst="rect">
            <a:avLst/>
          </a:prstGeom>
          <a:noFill/>
        </p:spPr>
        <p:txBody>
          <a:bodyPr wrap="square" rtlCol="0">
            <a:spAutoFit/>
          </a:bodyPr>
          <a:lstStyle/>
          <a:p>
            <a:pPr algn="ctr"/>
            <a:r>
              <a:rPr lang="en-US" sz="1400" b="1" dirty="0">
                <a:latin typeface="Arial" panose="020B0604020202020204" pitchFamily="34" charset="0"/>
                <a:cs typeface="Arial" panose="020B0604020202020204" pitchFamily="34" charset="0"/>
              </a:rPr>
              <a:t>Specifications</a:t>
            </a:r>
          </a:p>
        </p:txBody>
      </p:sp>
      <p:sp>
        <p:nvSpPr>
          <p:cNvPr id="8" name="Title 1">
            <a:extLst>
              <a:ext uri="{FF2B5EF4-FFF2-40B4-BE49-F238E27FC236}">
                <a16:creationId xmlns:a16="http://schemas.microsoft.com/office/drawing/2014/main" id="{6F4722FA-5274-054D-EE41-50987BC4BF2B}"/>
              </a:ext>
            </a:extLst>
          </p:cNvPr>
          <p:cNvSpPr>
            <a:spLocks noGrp="1"/>
          </p:cNvSpPr>
          <p:nvPr>
            <p:ph type="title"/>
          </p:nvPr>
        </p:nvSpPr>
        <p:spPr>
          <a:xfrm>
            <a:off x="695754" y="394954"/>
            <a:ext cx="10515600" cy="779378"/>
          </a:xfrm>
        </p:spPr>
        <p:txBody>
          <a:bodyPr/>
          <a:lstStyle/>
          <a:p>
            <a:r>
              <a:rPr lang="en-US" b="1" dirty="0"/>
              <a:t>Others </a:t>
            </a:r>
            <a:endParaRPr lang="en-US" sz="4400" b="1" dirty="0"/>
          </a:p>
        </p:txBody>
      </p:sp>
      <p:sp>
        <p:nvSpPr>
          <p:cNvPr id="9" name="Content Placeholder 2">
            <a:extLst>
              <a:ext uri="{FF2B5EF4-FFF2-40B4-BE49-F238E27FC236}">
                <a16:creationId xmlns:a16="http://schemas.microsoft.com/office/drawing/2014/main" id="{A4727AC6-21D8-E30E-C048-C6325DD895B8}"/>
              </a:ext>
            </a:extLst>
          </p:cNvPr>
          <p:cNvSpPr txBox="1">
            <a:spLocks/>
          </p:cNvSpPr>
          <p:nvPr/>
        </p:nvSpPr>
        <p:spPr>
          <a:xfrm>
            <a:off x="64625" y="1010388"/>
            <a:ext cx="3990473" cy="63954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lvl="1" indent="0" algn="ctr">
              <a:buFont typeface="Arial" panose="020B0604020202020204" pitchFamily="34" charset="0"/>
              <a:buNone/>
            </a:pPr>
            <a:r>
              <a:rPr lang="en-CA" sz="2000" b="1" i="0" dirty="0">
                <a:solidFill>
                  <a:srgbClr val="0000CC"/>
                </a:solidFill>
                <a:effectLst/>
                <a:highlight>
                  <a:srgbClr val="FFFFFF"/>
                </a:highlight>
                <a:latin typeface="+mj-lt"/>
              </a:rPr>
              <a:t>Hydraulic Press Lab Model</a:t>
            </a:r>
            <a:endParaRPr lang="en-US" sz="2800" b="1" dirty="0">
              <a:solidFill>
                <a:srgbClr val="0000CC"/>
              </a:solidFill>
              <a:latin typeface="+mj-lt"/>
              <a:cs typeface="Aharoni" panose="02010803020104030203" pitchFamily="2" charset="-79"/>
            </a:endParaRPr>
          </a:p>
        </p:txBody>
      </p:sp>
      <p:pic>
        <p:nvPicPr>
          <p:cNvPr id="12" name="Picture 2">
            <a:extLst>
              <a:ext uri="{FF2B5EF4-FFF2-40B4-BE49-F238E27FC236}">
                <a16:creationId xmlns:a16="http://schemas.microsoft.com/office/drawing/2014/main" id="{15136BFE-8551-E360-4FF8-4B5922E7A3C2}"/>
              </a:ext>
            </a:extLst>
          </p:cNvPr>
          <p:cNvPicPr>
            <a:picLocks noChangeAspect="1" noChangeArrowheads="1"/>
          </p:cNvPicPr>
          <p:nvPr/>
        </p:nvPicPr>
        <p:blipFill>
          <a:blip r:embed="rId2" cstate="email">
            <a:extLst>
              <a:ext uri="{BEBA8EAE-BF5A-486C-A8C5-ECC9F3942E4B}">
                <a14:imgProps xmlns:a14="http://schemas.microsoft.com/office/drawing/2010/main">
                  <a14:imgLayer r:embed="rId3">
                    <a14:imgEffect>
                      <a14:sharpenSoften amount="-26000"/>
                    </a14:imgEffect>
                    <a14:imgEffect>
                      <a14:colorTemperature colorTemp="6819"/>
                    </a14:imgEffect>
                    <a14:imgEffect>
                      <a14:saturation sat="200000"/>
                    </a14:imgEffect>
                    <a14:imgEffect>
                      <a14:brightnessContrast bright="-16000" contrast="59000"/>
                    </a14:imgEffect>
                  </a14:imgLayer>
                </a14:imgProps>
              </a:ext>
              <a:ext uri="{28A0092B-C50C-407E-A947-70E740481C1C}">
                <a14:useLocalDpi xmlns:a14="http://schemas.microsoft.com/office/drawing/2010/main" val="0"/>
              </a:ext>
            </a:extLst>
          </a:blip>
          <a:srcRect/>
          <a:stretch>
            <a:fillRect/>
          </a:stretch>
        </p:blipFill>
        <p:spPr bwMode="auto">
          <a:xfrm>
            <a:off x="10322201" y="63305"/>
            <a:ext cx="1815785" cy="779378"/>
          </a:xfrm>
          <a:prstGeom prst="rect">
            <a:avLst/>
          </a:prstGeom>
          <a:gradFill>
            <a:gsLst>
              <a:gs pos="2000">
                <a:schemeClr val="accent1">
                  <a:lumMod val="45000"/>
                  <a:lumOff val="55000"/>
                </a:schemeClr>
              </a:gs>
              <a:gs pos="56000">
                <a:schemeClr val="accent1">
                  <a:lumMod val="30000"/>
                  <a:lumOff val="70000"/>
                </a:schemeClr>
              </a:gs>
            </a:gsLst>
            <a:lin ang="5400000" scaled="1"/>
          </a:gradFill>
        </p:spPr>
      </p:pic>
      <p:pic>
        <p:nvPicPr>
          <p:cNvPr id="3074" name="Picture 2" descr="Hydraulic Press Machine Hydraulic Press Lab Model - Enginediy - enginediy">
            <a:extLst>
              <a:ext uri="{FF2B5EF4-FFF2-40B4-BE49-F238E27FC236}">
                <a16:creationId xmlns:a16="http://schemas.microsoft.com/office/drawing/2014/main" id="{BF97BD32-8D1E-0F7A-4017-F716DB3962A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5754" y="1746189"/>
            <a:ext cx="3990474" cy="3990474"/>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Hydraulic Press Machine Hydraulic Press Lab Model - Enginediy - enginediy">
            <a:extLst>
              <a:ext uri="{FF2B5EF4-FFF2-40B4-BE49-F238E27FC236}">
                <a16:creationId xmlns:a16="http://schemas.microsoft.com/office/drawing/2014/main" id="{26D8AA5A-A5F6-1772-CFB8-B684FE06208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890128" y="1746189"/>
            <a:ext cx="3906253" cy="39062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2516434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346AC0-BFBB-FE4A-F585-B6C6C3F8031A}"/>
              </a:ext>
            </a:extLst>
          </p:cNvPr>
          <p:cNvSpPr>
            <a:spLocks noGrp="1"/>
          </p:cNvSpPr>
          <p:nvPr>
            <p:ph type="title"/>
          </p:nvPr>
        </p:nvSpPr>
        <p:spPr>
          <a:xfrm>
            <a:off x="556840" y="262607"/>
            <a:ext cx="10515600" cy="779378"/>
          </a:xfrm>
        </p:spPr>
        <p:txBody>
          <a:bodyPr>
            <a:normAutofit/>
          </a:bodyPr>
          <a:lstStyle/>
          <a:p>
            <a:pPr marL="0" indent="0">
              <a:buNone/>
            </a:pPr>
            <a:r>
              <a:rPr lang="en-US" sz="3600" b="1"/>
              <a:t>List of other available engines and products</a:t>
            </a:r>
          </a:p>
        </p:txBody>
      </p:sp>
      <p:sp>
        <p:nvSpPr>
          <p:cNvPr id="5" name="TextBox 4">
            <a:extLst>
              <a:ext uri="{FF2B5EF4-FFF2-40B4-BE49-F238E27FC236}">
                <a16:creationId xmlns:a16="http://schemas.microsoft.com/office/drawing/2014/main" id="{AE52FDCB-EDAA-534F-C065-5D3DE88CF2E0}"/>
              </a:ext>
            </a:extLst>
          </p:cNvPr>
          <p:cNvSpPr txBox="1"/>
          <p:nvPr/>
        </p:nvSpPr>
        <p:spPr>
          <a:xfrm>
            <a:off x="4189068" y="6595393"/>
            <a:ext cx="3813865" cy="230832"/>
          </a:xfrm>
          <a:prstGeom prst="rect">
            <a:avLst/>
          </a:prstGeom>
          <a:noFill/>
        </p:spPr>
        <p:txBody>
          <a:bodyPr wrap="none" rtlCol="0">
            <a:spAutoFit/>
          </a:bodyPr>
          <a:lstStyle/>
          <a:p>
            <a:r>
              <a:rPr lang="en-CA" sz="900" b="0" i="0">
                <a:solidFill>
                  <a:srgbClr val="002060"/>
                </a:solidFill>
                <a:effectLst/>
                <a:latin typeface="Arial" panose="020B0604020202020204" pitchFamily="34" charset="0"/>
                <a:cs typeface="Arial" panose="020B0604020202020204" pitchFamily="34" charset="0"/>
              </a:rPr>
              <a:t>Edu-Tek </a:t>
            </a:r>
            <a:r>
              <a:rPr lang="en-CA" sz="900" b="0" i="0" err="1">
                <a:solidFill>
                  <a:srgbClr val="002060"/>
                </a:solidFill>
                <a:effectLst/>
                <a:latin typeface="Arial" panose="020B0604020202020204" pitchFamily="34" charset="0"/>
                <a:cs typeface="Arial" panose="020B0604020202020204" pitchFamily="34" charset="0"/>
              </a:rPr>
              <a:t>Equipments</a:t>
            </a:r>
            <a:r>
              <a:rPr lang="en-CA" sz="900" b="0" i="0">
                <a:solidFill>
                  <a:srgbClr val="002060"/>
                </a:solidFill>
                <a:effectLst/>
                <a:latin typeface="Arial" panose="020B0604020202020204" pitchFamily="34" charset="0"/>
                <a:cs typeface="Arial" panose="020B0604020202020204" pitchFamily="34" charset="0"/>
              </a:rPr>
              <a:t> India Private Limited - 2024 - All Rights Reserved</a:t>
            </a:r>
          </a:p>
        </p:txBody>
      </p:sp>
      <p:graphicFrame>
        <p:nvGraphicFramePr>
          <p:cNvPr id="10" name="Table 9">
            <a:extLst>
              <a:ext uri="{FF2B5EF4-FFF2-40B4-BE49-F238E27FC236}">
                <a16:creationId xmlns:a16="http://schemas.microsoft.com/office/drawing/2014/main" id="{CC6FED20-E71A-C734-B7A2-E5AD4239FA96}"/>
              </a:ext>
            </a:extLst>
          </p:cNvPr>
          <p:cNvGraphicFramePr>
            <a:graphicFrameLocks noGrp="1"/>
          </p:cNvGraphicFramePr>
          <p:nvPr>
            <p:extLst>
              <p:ext uri="{D42A27DB-BD31-4B8C-83A1-F6EECF244321}">
                <p14:modId xmlns:p14="http://schemas.microsoft.com/office/powerpoint/2010/main" val="1801325002"/>
              </p:ext>
            </p:extLst>
          </p:nvPr>
        </p:nvGraphicFramePr>
        <p:xfrm>
          <a:off x="509588" y="1311593"/>
          <a:ext cx="11172824" cy="4234815"/>
        </p:xfrm>
        <a:graphic>
          <a:graphicData uri="http://schemas.openxmlformats.org/drawingml/2006/table">
            <a:tbl>
              <a:tblPr>
                <a:tableStyleId>{E8034E78-7F5D-4C2E-B375-FC64B27BC917}</a:tableStyleId>
              </a:tblPr>
              <a:tblGrid>
                <a:gridCol w="821668">
                  <a:extLst>
                    <a:ext uri="{9D8B030D-6E8A-4147-A177-3AD203B41FA5}">
                      <a16:colId xmlns:a16="http://schemas.microsoft.com/office/drawing/2014/main" val="447197833"/>
                    </a:ext>
                  </a:extLst>
                </a:gridCol>
                <a:gridCol w="2185667">
                  <a:extLst>
                    <a:ext uri="{9D8B030D-6E8A-4147-A177-3AD203B41FA5}">
                      <a16:colId xmlns:a16="http://schemas.microsoft.com/office/drawing/2014/main" val="615683306"/>
                    </a:ext>
                  </a:extLst>
                </a:gridCol>
                <a:gridCol w="8165489">
                  <a:extLst>
                    <a:ext uri="{9D8B030D-6E8A-4147-A177-3AD203B41FA5}">
                      <a16:colId xmlns:a16="http://schemas.microsoft.com/office/drawing/2014/main" val="3551600240"/>
                    </a:ext>
                  </a:extLst>
                </a:gridCol>
              </a:tblGrid>
              <a:tr h="132655">
                <a:tc>
                  <a:txBody>
                    <a:bodyPr/>
                    <a:lstStyle/>
                    <a:p>
                      <a:pPr algn="ctr" fontAlgn="ctr"/>
                      <a:r>
                        <a:rPr lang="en-CA" sz="1400" b="1" u="none" strike="noStrike">
                          <a:solidFill>
                            <a:srgbClr val="002060"/>
                          </a:solidFill>
                          <a:effectLst/>
                        </a:rPr>
                        <a:t>1</a:t>
                      </a:r>
                      <a:endParaRPr lang="en-CA" sz="1400" b="1" i="0" u="none" strike="noStrike">
                        <a:solidFill>
                          <a:srgbClr val="00206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CA" sz="1400" b="1" u="none" strike="noStrike">
                          <a:solidFill>
                            <a:srgbClr val="0000CC"/>
                          </a:solidFill>
                          <a:effectLst/>
                        </a:rPr>
                        <a:t>Aeroplane Engine</a:t>
                      </a:r>
                      <a:endParaRPr lang="en-CA" sz="1400" b="1" i="0" u="none" strike="noStrike">
                        <a:solidFill>
                          <a:srgbClr val="0000CC"/>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CA" sz="1400" u="none" strike="noStrike">
                          <a:solidFill>
                            <a:srgbClr val="002060"/>
                          </a:solidFill>
                          <a:effectLst/>
                        </a:rPr>
                        <a:t>Radial Engine</a:t>
                      </a:r>
                      <a:endParaRPr lang="en-CA" sz="1400" b="0" i="0" u="none" strike="noStrike">
                        <a:solidFill>
                          <a:srgbClr val="00206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61078770"/>
                  </a:ext>
                </a:extLst>
              </a:tr>
              <a:tr h="132655">
                <a:tc>
                  <a:txBody>
                    <a:bodyPr/>
                    <a:lstStyle/>
                    <a:p>
                      <a:pPr algn="ctr" fontAlgn="ctr"/>
                      <a:r>
                        <a:rPr lang="en-CA" sz="1400" b="1" u="none" strike="noStrike">
                          <a:solidFill>
                            <a:srgbClr val="002060"/>
                          </a:solidFill>
                          <a:effectLst/>
                        </a:rPr>
                        <a:t>2</a:t>
                      </a:r>
                      <a:endParaRPr lang="en-CA" sz="1400" b="1" i="0" u="none" strike="noStrike">
                        <a:solidFill>
                          <a:srgbClr val="00206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CA" sz="1400" b="1" u="none" strike="noStrike">
                          <a:solidFill>
                            <a:srgbClr val="0000CC"/>
                          </a:solidFill>
                          <a:effectLst/>
                        </a:rPr>
                        <a:t>Aeroplane Engine</a:t>
                      </a:r>
                      <a:endParaRPr lang="en-CA" sz="1400" b="1" i="0" u="none" strike="noStrike">
                        <a:solidFill>
                          <a:srgbClr val="0000CC"/>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CA" sz="1400" u="none" strike="noStrike">
                          <a:solidFill>
                            <a:srgbClr val="002060"/>
                          </a:solidFill>
                          <a:effectLst/>
                        </a:rPr>
                        <a:t>Turbofan Engine</a:t>
                      </a:r>
                      <a:endParaRPr lang="en-CA" sz="1400" b="0" i="0" u="none" strike="noStrike">
                        <a:solidFill>
                          <a:srgbClr val="00206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423029131"/>
                  </a:ext>
                </a:extLst>
              </a:tr>
              <a:tr h="132655">
                <a:tc>
                  <a:txBody>
                    <a:bodyPr/>
                    <a:lstStyle/>
                    <a:p>
                      <a:pPr algn="ctr" fontAlgn="ctr"/>
                      <a:r>
                        <a:rPr lang="en-CA" sz="1400" b="1" u="none" strike="noStrike">
                          <a:solidFill>
                            <a:srgbClr val="002060"/>
                          </a:solidFill>
                          <a:effectLst/>
                        </a:rPr>
                        <a:t>3</a:t>
                      </a:r>
                      <a:endParaRPr lang="en-CA" sz="1400" b="1" i="0" u="none" strike="noStrike">
                        <a:solidFill>
                          <a:srgbClr val="00206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CA" sz="1400" b="1" u="none" strike="noStrike">
                          <a:solidFill>
                            <a:srgbClr val="0000CC"/>
                          </a:solidFill>
                          <a:effectLst/>
                        </a:rPr>
                        <a:t>Aeroplane Engine</a:t>
                      </a:r>
                      <a:endParaRPr lang="en-CA" sz="1400" b="1" i="0" u="none" strike="noStrike">
                        <a:solidFill>
                          <a:srgbClr val="0000CC"/>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CA" sz="1400" u="none" strike="noStrike">
                          <a:solidFill>
                            <a:srgbClr val="002060"/>
                          </a:solidFill>
                          <a:effectLst/>
                        </a:rPr>
                        <a:t>Gasoline Powered Jet engine</a:t>
                      </a:r>
                      <a:endParaRPr lang="en-CA" sz="1400" b="0" i="0" u="none" strike="noStrike">
                        <a:solidFill>
                          <a:srgbClr val="00206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788013924"/>
                  </a:ext>
                </a:extLst>
              </a:tr>
              <a:tr h="132655">
                <a:tc>
                  <a:txBody>
                    <a:bodyPr/>
                    <a:lstStyle/>
                    <a:p>
                      <a:pPr algn="ctr" fontAlgn="ctr"/>
                      <a:r>
                        <a:rPr lang="en-CA" sz="1400" b="1" u="none" strike="noStrike">
                          <a:solidFill>
                            <a:srgbClr val="002060"/>
                          </a:solidFill>
                          <a:effectLst/>
                        </a:rPr>
                        <a:t>4</a:t>
                      </a:r>
                      <a:endParaRPr lang="en-CA" sz="1400" b="1" i="0" u="none" strike="noStrike">
                        <a:solidFill>
                          <a:srgbClr val="00206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CA" sz="1400" b="1" u="none" strike="noStrike">
                          <a:solidFill>
                            <a:srgbClr val="0000CC"/>
                          </a:solidFill>
                          <a:effectLst/>
                        </a:rPr>
                        <a:t>V8 Engine</a:t>
                      </a:r>
                      <a:endParaRPr lang="en-CA" sz="1400" b="1" i="0" u="none" strike="noStrike">
                        <a:solidFill>
                          <a:srgbClr val="0000CC"/>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CA" sz="1400" u="none" strike="noStrike">
                          <a:solidFill>
                            <a:srgbClr val="002060"/>
                          </a:solidFill>
                          <a:effectLst/>
                        </a:rPr>
                        <a:t>V8 Engine model kit</a:t>
                      </a:r>
                      <a:endParaRPr lang="en-CA" sz="1400" b="0" i="0" u="none" strike="noStrike">
                        <a:solidFill>
                          <a:srgbClr val="00206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425979685"/>
                  </a:ext>
                </a:extLst>
              </a:tr>
              <a:tr h="132655">
                <a:tc>
                  <a:txBody>
                    <a:bodyPr/>
                    <a:lstStyle/>
                    <a:p>
                      <a:pPr algn="ctr" fontAlgn="ctr"/>
                      <a:r>
                        <a:rPr lang="en-CA" sz="1400" b="1" u="none" strike="noStrike">
                          <a:solidFill>
                            <a:srgbClr val="002060"/>
                          </a:solidFill>
                          <a:effectLst/>
                        </a:rPr>
                        <a:t>5</a:t>
                      </a:r>
                      <a:endParaRPr lang="en-CA" sz="1400" b="1" i="0" u="none" strike="noStrike">
                        <a:solidFill>
                          <a:srgbClr val="00206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CA" sz="1400" b="1" u="none" strike="noStrike">
                          <a:solidFill>
                            <a:srgbClr val="0000CC"/>
                          </a:solidFill>
                          <a:effectLst/>
                        </a:rPr>
                        <a:t>V8 Engine</a:t>
                      </a:r>
                      <a:endParaRPr lang="en-CA" sz="1400" b="1" i="0" u="none" strike="noStrike">
                        <a:solidFill>
                          <a:srgbClr val="0000CC"/>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CA" sz="1400" u="none" strike="noStrike">
                          <a:solidFill>
                            <a:srgbClr val="002060"/>
                          </a:solidFill>
                          <a:effectLst/>
                        </a:rPr>
                        <a:t>Gasoline based water cooled</a:t>
                      </a:r>
                      <a:endParaRPr lang="en-CA" sz="1400" b="0" i="0" u="none" strike="noStrike">
                        <a:solidFill>
                          <a:srgbClr val="00206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545343110"/>
                  </a:ext>
                </a:extLst>
              </a:tr>
              <a:tr h="132655">
                <a:tc>
                  <a:txBody>
                    <a:bodyPr/>
                    <a:lstStyle/>
                    <a:p>
                      <a:pPr algn="ctr" fontAlgn="ctr"/>
                      <a:r>
                        <a:rPr lang="en-CA" sz="1400" b="1" u="none" strike="noStrike">
                          <a:solidFill>
                            <a:srgbClr val="002060"/>
                          </a:solidFill>
                          <a:effectLst/>
                        </a:rPr>
                        <a:t>6</a:t>
                      </a:r>
                      <a:endParaRPr lang="en-CA" sz="1400" b="1" i="0" u="none" strike="noStrike">
                        <a:solidFill>
                          <a:srgbClr val="00206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CA" sz="1400" b="1" u="none" strike="noStrike">
                          <a:solidFill>
                            <a:srgbClr val="0000CC"/>
                          </a:solidFill>
                          <a:effectLst/>
                        </a:rPr>
                        <a:t>V8 Engine</a:t>
                      </a:r>
                      <a:endParaRPr lang="en-CA" sz="1400" b="1" i="0" u="none" strike="noStrike">
                        <a:solidFill>
                          <a:srgbClr val="0000CC"/>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CA" sz="1400" u="none" strike="noStrike">
                          <a:solidFill>
                            <a:srgbClr val="002060"/>
                          </a:solidFill>
                          <a:effectLst/>
                        </a:rPr>
                        <a:t>Electromagnetic V8 engine</a:t>
                      </a:r>
                      <a:endParaRPr lang="en-CA" sz="1400" b="0" i="0" u="none" strike="noStrike">
                        <a:solidFill>
                          <a:srgbClr val="00206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97575166"/>
                  </a:ext>
                </a:extLst>
              </a:tr>
              <a:tr h="132655">
                <a:tc>
                  <a:txBody>
                    <a:bodyPr/>
                    <a:lstStyle/>
                    <a:p>
                      <a:pPr algn="ctr" fontAlgn="ctr"/>
                      <a:r>
                        <a:rPr lang="en-CA" sz="1400" b="1" u="none" strike="noStrike">
                          <a:solidFill>
                            <a:srgbClr val="002060"/>
                          </a:solidFill>
                          <a:effectLst/>
                        </a:rPr>
                        <a:t>7</a:t>
                      </a:r>
                      <a:endParaRPr lang="en-CA" sz="1400" b="1" i="0" u="none" strike="noStrike">
                        <a:solidFill>
                          <a:srgbClr val="00206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CA" sz="1400" b="1" u="none" strike="noStrike">
                          <a:solidFill>
                            <a:srgbClr val="0000CC"/>
                          </a:solidFill>
                          <a:effectLst/>
                        </a:rPr>
                        <a:t>Steam Engine</a:t>
                      </a:r>
                      <a:endParaRPr lang="en-CA" sz="1400" b="1" i="0" u="none" strike="noStrike">
                        <a:solidFill>
                          <a:srgbClr val="0000CC"/>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CA" sz="1400" u="none" strike="noStrike">
                          <a:solidFill>
                            <a:srgbClr val="002060"/>
                          </a:solidFill>
                          <a:effectLst/>
                        </a:rPr>
                        <a:t>Steam engine with boiler</a:t>
                      </a:r>
                      <a:endParaRPr lang="en-CA" sz="1400" b="0" i="0" u="none" strike="noStrike">
                        <a:solidFill>
                          <a:srgbClr val="00206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477518004"/>
                  </a:ext>
                </a:extLst>
              </a:tr>
              <a:tr h="132655">
                <a:tc>
                  <a:txBody>
                    <a:bodyPr/>
                    <a:lstStyle/>
                    <a:p>
                      <a:pPr algn="ctr" fontAlgn="ctr"/>
                      <a:r>
                        <a:rPr lang="en-CA" sz="1400" b="1" u="none" strike="noStrike">
                          <a:solidFill>
                            <a:srgbClr val="002060"/>
                          </a:solidFill>
                          <a:effectLst/>
                        </a:rPr>
                        <a:t>8</a:t>
                      </a:r>
                      <a:endParaRPr lang="en-CA" sz="1400" b="1" i="0" u="none" strike="noStrike">
                        <a:solidFill>
                          <a:srgbClr val="00206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CA" sz="1400" b="1" u="none" strike="noStrike">
                          <a:solidFill>
                            <a:srgbClr val="0000CC"/>
                          </a:solidFill>
                          <a:effectLst/>
                        </a:rPr>
                        <a:t>Steam Engine</a:t>
                      </a:r>
                      <a:endParaRPr lang="en-CA" sz="1400" b="1" i="0" u="none" strike="noStrike">
                        <a:solidFill>
                          <a:srgbClr val="0000CC"/>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CA" sz="1400" u="none" strike="noStrike">
                          <a:solidFill>
                            <a:srgbClr val="002060"/>
                          </a:solidFill>
                          <a:effectLst/>
                        </a:rPr>
                        <a:t>Mini Steam Engine Full Metal</a:t>
                      </a:r>
                      <a:endParaRPr lang="en-CA" sz="1400" b="0" i="0" u="none" strike="noStrike">
                        <a:solidFill>
                          <a:srgbClr val="00206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2104017"/>
                  </a:ext>
                </a:extLst>
              </a:tr>
              <a:tr h="132655">
                <a:tc>
                  <a:txBody>
                    <a:bodyPr/>
                    <a:lstStyle/>
                    <a:p>
                      <a:pPr algn="ctr" fontAlgn="ctr"/>
                      <a:r>
                        <a:rPr lang="en-CA" sz="1400" b="1" u="none" strike="noStrike">
                          <a:solidFill>
                            <a:srgbClr val="002060"/>
                          </a:solidFill>
                          <a:effectLst/>
                        </a:rPr>
                        <a:t>9</a:t>
                      </a:r>
                      <a:endParaRPr lang="en-CA" sz="1400" b="1" i="0" u="none" strike="noStrike">
                        <a:solidFill>
                          <a:srgbClr val="00206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CA" sz="1400" b="1" u="none" strike="noStrike">
                          <a:solidFill>
                            <a:srgbClr val="0000CC"/>
                          </a:solidFill>
                          <a:effectLst/>
                        </a:rPr>
                        <a:t>Steam Engine</a:t>
                      </a:r>
                      <a:endParaRPr lang="en-CA" sz="1400" b="1" i="0" u="none" strike="noStrike">
                        <a:solidFill>
                          <a:srgbClr val="0000CC"/>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CA" sz="1400" u="none" strike="noStrike">
                          <a:solidFill>
                            <a:srgbClr val="002060"/>
                          </a:solidFill>
                          <a:effectLst/>
                        </a:rPr>
                        <a:t>Steam Engine Experiment Model</a:t>
                      </a:r>
                      <a:endParaRPr lang="en-CA" sz="1400" b="0" i="0" u="none" strike="noStrike">
                        <a:solidFill>
                          <a:srgbClr val="00206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593678016"/>
                  </a:ext>
                </a:extLst>
              </a:tr>
              <a:tr h="132655">
                <a:tc>
                  <a:txBody>
                    <a:bodyPr/>
                    <a:lstStyle/>
                    <a:p>
                      <a:pPr algn="ctr" fontAlgn="ctr"/>
                      <a:r>
                        <a:rPr lang="en-CA" sz="1400" b="1" u="none" strike="noStrike">
                          <a:solidFill>
                            <a:srgbClr val="002060"/>
                          </a:solidFill>
                          <a:effectLst/>
                        </a:rPr>
                        <a:t>10</a:t>
                      </a:r>
                      <a:endParaRPr lang="en-CA" sz="1400" b="1" i="0" u="none" strike="noStrike">
                        <a:solidFill>
                          <a:srgbClr val="00206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CA" sz="1400" b="1" u="none" strike="noStrike">
                          <a:solidFill>
                            <a:srgbClr val="0000CC"/>
                          </a:solidFill>
                          <a:effectLst/>
                        </a:rPr>
                        <a:t>Steam Engine</a:t>
                      </a:r>
                      <a:endParaRPr lang="en-CA" sz="1400" b="1" i="0" u="none" strike="noStrike">
                        <a:solidFill>
                          <a:srgbClr val="0000CC"/>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CA" sz="1400" u="none" strike="noStrike">
                          <a:solidFill>
                            <a:srgbClr val="002060"/>
                          </a:solidFill>
                          <a:effectLst/>
                        </a:rPr>
                        <a:t>Mini Steam Engine Full Metal</a:t>
                      </a:r>
                      <a:endParaRPr lang="en-CA" sz="1400" b="0" i="0" u="none" strike="noStrike">
                        <a:solidFill>
                          <a:srgbClr val="00206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710400280"/>
                  </a:ext>
                </a:extLst>
              </a:tr>
              <a:tr h="132655">
                <a:tc>
                  <a:txBody>
                    <a:bodyPr/>
                    <a:lstStyle/>
                    <a:p>
                      <a:pPr algn="ctr" fontAlgn="ctr"/>
                      <a:r>
                        <a:rPr lang="en-CA" sz="1400" b="1" u="none" strike="noStrike">
                          <a:solidFill>
                            <a:srgbClr val="002060"/>
                          </a:solidFill>
                          <a:effectLst/>
                        </a:rPr>
                        <a:t>11</a:t>
                      </a:r>
                      <a:endParaRPr lang="en-CA" sz="1400" b="1" i="0" u="none" strike="noStrike">
                        <a:solidFill>
                          <a:srgbClr val="00206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CA" sz="1400" b="1" u="none" strike="noStrike">
                          <a:solidFill>
                            <a:srgbClr val="0000CC"/>
                          </a:solidFill>
                          <a:effectLst/>
                        </a:rPr>
                        <a:t>Steam Engine</a:t>
                      </a:r>
                      <a:endParaRPr lang="en-CA" sz="1400" b="1" i="0" u="none" strike="noStrike">
                        <a:solidFill>
                          <a:srgbClr val="0000CC"/>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CA" sz="1400" u="none" strike="noStrike">
                          <a:solidFill>
                            <a:srgbClr val="002060"/>
                          </a:solidFill>
                          <a:effectLst/>
                        </a:rPr>
                        <a:t>Steam engine producing electricity and rotational motion</a:t>
                      </a:r>
                      <a:endParaRPr lang="en-CA" sz="1400" b="0" i="0" u="none" strike="noStrike">
                        <a:solidFill>
                          <a:srgbClr val="00206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689890584"/>
                  </a:ext>
                </a:extLst>
              </a:tr>
              <a:tr h="132655">
                <a:tc>
                  <a:txBody>
                    <a:bodyPr/>
                    <a:lstStyle/>
                    <a:p>
                      <a:pPr algn="ctr" fontAlgn="ctr"/>
                      <a:r>
                        <a:rPr lang="en-CA" sz="1400" b="1" u="none" strike="noStrike">
                          <a:solidFill>
                            <a:srgbClr val="002060"/>
                          </a:solidFill>
                          <a:effectLst/>
                        </a:rPr>
                        <a:t>12</a:t>
                      </a:r>
                      <a:endParaRPr lang="en-CA" sz="1400" b="1" i="0" u="none" strike="noStrike">
                        <a:solidFill>
                          <a:srgbClr val="00206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CA" sz="1400" b="1" u="none" strike="noStrike">
                          <a:solidFill>
                            <a:srgbClr val="0000CC"/>
                          </a:solidFill>
                          <a:effectLst/>
                        </a:rPr>
                        <a:t>Steam Engine</a:t>
                      </a:r>
                      <a:endParaRPr lang="en-CA" sz="1400" b="1" i="0" u="none" strike="noStrike">
                        <a:solidFill>
                          <a:srgbClr val="0000CC"/>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CA" sz="1400" u="none" strike="noStrike">
                          <a:solidFill>
                            <a:srgbClr val="002060"/>
                          </a:solidFill>
                          <a:effectLst/>
                        </a:rPr>
                        <a:t>Mini Steam Boiler Steam Engine </a:t>
                      </a:r>
                      <a:endParaRPr lang="en-CA" sz="1400" b="0" i="0" u="none" strike="noStrike">
                        <a:solidFill>
                          <a:srgbClr val="00206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717965807"/>
                  </a:ext>
                </a:extLst>
              </a:tr>
              <a:tr h="132655">
                <a:tc>
                  <a:txBody>
                    <a:bodyPr/>
                    <a:lstStyle/>
                    <a:p>
                      <a:pPr algn="ctr" fontAlgn="ctr"/>
                      <a:r>
                        <a:rPr lang="en-CA" sz="1400" b="1" u="none" strike="noStrike">
                          <a:solidFill>
                            <a:srgbClr val="002060"/>
                          </a:solidFill>
                          <a:effectLst/>
                        </a:rPr>
                        <a:t>13</a:t>
                      </a:r>
                      <a:endParaRPr lang="en-CA" sz="1400" b="1" i="0" u="none" strike="noStrike">
                        <a:solidFill>
                          <a:srgbClr val="00206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CA" sz="1400" b="1" u="none" strike="noStrike">
                          <a:solidFill>
                            <a:srgbClr val="0000CC"/>
                          </a:solidFill>
                          <a:effectLst/>
                        </a:rPr>
                        <a:t>Steam Engine</a:t>
                      </a:r>
                      <a:endParaRPr lang="en-CA" sz="1400" b="1" i="0" u="none" strike="noStrike">
                        <a:solidFill>
                          <a:srgbClr val="0000CC"/>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CA" sz="1400" u="none" strike="noStrike">
                          <a:solidFill>
                            <a:srgbClr val="002060"/>
                          </a:solidFill>
                          <a:effectLst/>
                        </a:rPr>
                        <a:t>Mini V4-Steam Engine Miniature Steam Engine -No boiler</a:t>
                      </a:r>
                      <a:endParaRPr lang="en-CA" sz="1400" b="0" i="0" u="none" strike="noStrike">
                        <a:solidFill>
                          <a:srgbClr val="00206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26415757"/>
                  </a:ext>
                </a:extLst>
              </a:tr>
              <a:tr h="132655">
                <a:tc>
                  <a:txBody>
                    <a:bodyPr/>
                    <a:lstStyle/>
                    <a:p>
                      <a:pPr algn="ctr" fontAlgn="ctr"/>
                      <a:r>
                        <a:rPr lang="en-CA" sz="1400" b="1" u="none" strike="noStrike">
                          <a:solidFill>
                            <a:srgbClr val="002060"/>
                          </a:solidFill>
                          <a:effectLst/>
                        </a:rPr>
                        <a:t>14</a:t>
                      </a:r>
                      <a:endParaRPr lang="en-CA" sz="1400" b="1" i="0" u="none" strike="noStrike">
                        <a:solidFill>
                          <a:srgbClr val="00206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CA" sz="1400" b="1" u="none" strike="noStrike">
                          <a:solidFill>
                            <a:srgbClr val="0000CC"/>
                          </a:solidFill>
                          <a:effectLst/>
                        </a:rPr>
                        <a:t>Steam Engine</a:t>
                      </a:r>
                      <a:endParaRPr lang="en-CA" sz="1400" b="1" i="0" u="none" strike="noStrike">
                        <a:solidFill>
                          <a:srgbClr val="0000CC"/>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CA" sz="1400" u="none" strike="noStrike">
                          <a:solidFill>
                            <a:srgbClr val="002060"/>
                          </a:solidFill>
                          <a:effectLst/>
                        </a:rPr>
                        <a:t>Opposed 4-Cylinder Steam Engine Model With Gearbox- No Boiler</a:t>
                      </a:r>
                      <a:endParaRPr lang="en-CA" sz="1400" b="0" i="0" u="none" strike="noStrike">
                        <a:solidFill>
                          <a:srgbClr val="00206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365044148"/>
                  </a:ext>
                </a:extLst>
              </a:tr>
              <a:tr h="137739">
                <a:tc>
                  <a:txBody>
                    <a:bodyPr/>
                    <a:lstStyle/>
                    <a:p>
                      <a:pPr algn="ctr" fontAlgn="ctr"/>
                      <a:r>
                        <a:rPr lang="en-CA" sz="1400" b="1" u="none" strike="noStrike">
                          <a:solidFill>
                            <a:srgbClr val="002060"/>
                          </a:solidFill>
                          <a:effectLst/>
                        </a:rPr>
                        <a:t>15</a:t>
                      </a:r>
                      <a:endParaRPr lang="en-CA" sz="1400" b="1" i="0" u="none" strike="noStrike">
                        <a:solidFill>
                          <a:srgbClr val="00206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CA" sz="1400" b="1" u="none" strike="noStrike">
                          <a:solidFill>
                            <a:srgbClr val="0000CC"/>
                          </a:solidFill>
                          <a:effectLst/>
                        </a:rPr>
                        <a:t>Steam Engine (Accessory)</a:t>
                      </a:r>
                      <a:endParaRPr lang="en-CA" sz="1400" b="1" i="0" u="none" strike="noStrike">
                        <a:solidFill>
                          <a:srgbClr val="0000CC"/>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CA" sz="1400" u="none" strike="noStrike">
                          <a:solidFill>
                            <a:srgbClr val="002060"/>
                          </a:solidFill>
                          <a:effectLst/>
                        </a:rPr>
                        <a:t>Mini Steam Engine Flyball Speed Governor</a:t>
                      </a:r>
                      <a:endParaRPr lang="en-CA" sz="1400" b="0" i="0" u="none" strike="noStrike">
                        <a:solidFill>
                          <a:srgbClr val="00206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494676097"/>
                  </a:ext>
                </a:extLst>
              </a:tr>
              <a:tr h="132655">
                <a:tc>
                  <a:txBody>
                    <a:bodyPr/>
                    <a:lstStyle/>
                    <a:p>
                      <a:pPr algn="ctr" fontAlgn="ctr"/>
                      <a:r>
                        <a:rPr lang="en-CA" sz="1400" b="1" u="none" strike="noStrike">
                          <a:solidFill>
                            <a:srgbClr val="002060"/>
                          </a:solidFill>
                          <a:effectLst/>
                        </a:rPr>
                        <a:t>16</a:t>
                      </a:r>
                      <a:endParaRPr lang="en-CA" sz="1400" b="1" i="0" u="none" strike="noStrike">
                        <a:solidFill>
                          <a:srgbClr val="00206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CA" sz="1400" b="1" u="none" strike="noStrike">
                          <a:solidFill>
                            <a:srgbClr val="0000CC"/>
                          </a:solidFill>
                          <a:effectLst/>
                        </a:rPr>
                        <a:t>Steam Engine</a:t>
                      </a:r>
                      <a:endParaRPr lang="en-CA" sz="1400" b="1" i="0" u="none" strike="noStrike">
                        <a:solidFill>
                          <a:srgbClr val="0000CC"/>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CA" sz="1400" u="none" strike="noStrike">
                          <a:solidFill>
                            <a:srgbClr val="002060"/>
                          </a:solidFill>
                          <a:effectLst/>
                        </a:rPr>
                        <a:t>Metal Steam Turbine Engine Model -No boiler</a:t>
                      </a:r>
                      <a:endParaRPr lang="en-CA" sz="1400" b="0" i="0" u="none" strike="noStrike">
                        <a:solidFill>
                          <a:srgbClr val="00206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614563018"/>
                  </a:ext>
                </a:extLst>
              </a:tr>
              <a:tr h="132655">
                <a:tc>
                  <a:txBody>
                    <a:bodyPr/>
                    <a:lstStyle/>
                    <a:p>
                      <a:pPr algn="ctr" fontAlgn="ctr"/>
                      <a:r>
                        <a:rPr lang="en-CA" sz="1400" b="1" u="none" strike="noStrike">
                          <a:solidFill>
                            <a:srgbClr val="002060"/>
                          </a:solidFill>
                          <a:effectLst/>
                        </a:rPr>
                        <a:t>17</a:t>
                      </a:r>
                      <a:endParaRPr lang="en-CA" sz="1400" b="1" i="0" u="none" strike="noStrike">
                        <a:solidFill>
                          <a:srgbClr val="00206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CA" sz="1400" b="1" u="none" strike="noStrike">
                          <a:solidFill>
                            <a:srgbClr val="0000CC"/>
                          </a:solidFill>
                          <a:effectLst/>
                        </a:rPr>
                        <a:t>Steam Engine</a:t>
                      </a:r>
                      <a:endParaRPr lang="en-CA" sz="1400" b="1" i="0" u="none" strike="noStrike">
                        <a:solidFill>
                          <a:srgbClr val="0000CC"/>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CA" sz="1400" u="none" strike="noStrike">
                          <a:solidFill>
                            <a:srgbClr val="002060"/>
                          </a:solidFill>
                          <a:effectLst/>
                        </a:rPr>
                        <a:t>Steam Engine 3-cylinder -no boiler</a:t>
                      </a:r>
                      <a:endParaRPr lang="en-CA" sz="1400" b="0" i="0" u="none" strike="noStrike">
                        <a:solidFill>
                          <a:srgbClr val="00206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104119330"/>
                  </a:ext>
                </a:extLst>
              </a:tr>
              <a:tr h="132655">
                <a:tc>
                  <a:txBody>
                    <a:bodyPr/>
                    <a:lstStyle/>
                    <a:p>
                      <a:pPr algn="ctr" fontAlgn="ctr"/>
                      <a:r>
                        <a:rPr lang="en-CA" sz="1400" b="1" u="none" strike="noStrike">
                          <a:solidFill>
                            <a:srgbClr val="002060"/>
                          </a:solidFill>
                          <a:effectLst/>
                        </a:rPr>
                        <a:t>18</a:t>
                      </a:r>
                      <a:endParaRPr lang="en-CA" sz="1400" b="1" i="0" u="none" strike="noStrike">
                        <a:solidFill>
                          <a:srgbClr val="00206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CA" sz="1400" b="1" u="none" strike="noStrike">
                          <a:solidFill>
                            <a:srgbClr val="0000CC"/>
                          </a:solidFill>
                          <a:effectLst/>
                        </a:rPr>
                        <a:t>Steam Engine</a:t>
                      </a:r>
                      <a:endParaRPr lang="en-CA" sz="1400" b="1" i="0" u="none" strike="noStrike">
                        <a:solidFill>
                          <a:srgbClr val="0000CC"/>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CA" sz="1400" u="none" strike="noStrike">
                          <a:solidFill>
                            <a:srgbClr val="002060"/>
                          </a:solidFill>
                          <a:effectLst/>
                        </a:rPr>
                        <a:t>Mini Steam Engine with Steam Boiler</a:t>
                      </a:r>
                      <a:endParaRPr lang="en-CA" sz="1400" b="0" i="0" u="none" strike="noStrike">
                        <a:solidFill>
                          <a:srgbClr val="00206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76581422"/>
                  </a:ext>
                </a:extLst>
              </a:tr>
              <a:tr h="132655">
                <a:tc>
                  <a:txBody>
                    <a:bodyPr/>
                    <a:lstStyle/>
                    <a:p>
                      <a:pPr algn="ctr" fontAlgn="ctr"/>
                      <a:r>
                        <a:rPr lang="en-CA" sz="1400" b="1" u="none" strike="noStrike">
                          <a:solidFill>
                            <a:srgbClr val="002060"/>
                          </a:solidFill>
                          <a:effectLst/>
                        </a:rPr>
                        <a:t>19</a:t>
                      </a:r>
                      <a:endParaRPr lang="en-CA" sz="1400" b="1" i="0" u="none" strike="noStrike">
                        <a:solidFill>
                          <a:srgbClr val="00206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CA" sz="1400" b="1" u="none" strike="noStrike">
                          <a:solidFill>
                            <a:srgbClr val="0000CC"/>
                          </a:solidFill>
                          <a:effectLst/>
                        </a:rPr>
                        <a:t>Steam Engine</a:t>
                      </a:r>
                      <a:endParaRPr lang="en-CA" sz="1400" b="1" i="0" u="none" strike="noStrike">
                        <a:solidFill>
                          <a:srgbClr val="0000CC"/>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CA" sz="1400" u="none" strike="noStrike">
                          <a:solidFill>
                            <a:srgbClr val="002060"/>
                          </a:solidFill>
                          <a:effectLst/>
                        </a:rPr>
                        <a:t>Single Stage Steam Turbine</a:t>
                      </a:r>
                      <a:endParaRPr lang="en-CA" sz="1400" b="0" i="0" u="none" strike="noStrike">
                        <a:solidFill>
                          <a:srgbClr val="00206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510385350"/>
                  </a:ext>
                </a:extLst>
              </a:tr>
            </a:tbl>
          </a:graphicData>
        </a:graphic>
      </p:graphicFrame>
      <p:pic>
        <p:nvPicPr>
          <p:cNvPr id="3" name="Picture 2">
            <a:extLst>
              <a:ext uri="{FF2B5EF4-FFF2-40B4-BE49-F238E27FC236}">
                <a16:creationId xmlns:a16="http://schemas.microsoft.com/office/drawing/2014/main" id="{CC6A75BE-0618-AF3F-97B0-9E4E356990FC}"/>
              </a:ext>
            </a:extLst>
          </p:cNvPr>
          <p:cNvPicPr>
            <a:picLocks noChangeAspect="1" noChangeArrowheads="1"/>
          </p:cNvPicPr>
          <p:nvPr/>
        </p:nvPicPr>
        <p:blipFill>
          <a:blip r:embed="rId2" cstate="email">
            <a:extLst>
              <a:ext uri="{BEBA8EAE-BF5A-486C-A8C5-ECC9F3942E4B}">
                <a14:imgProps xmlns:a14="http://schemas.microsoft.com/office/drawing/2010/main">
                  <a14:imgLayer r:embed="rId3">
                    <a14:imgEffect>
                      <a14:sharpenSoften amount="-26000"/>
                    </a14:imgEffect>
                    <a14:imgEffect>
                      <a14:colorTemperature colorTemp="6819"/>
                    </a14:imgEffect>
                    <a14:imgEffect>
                      <a14:saturation sat="200000"/>
                    </a14:imgEffect>
                    <a14:imgEffect>
                      <a14:brightnessContrast bright="-16000" contrast="59000"/>
                    </a14:imgEffect>
                  </a14:imgLayer>
                </a14:imgProps>
              </a:ext>
              <a:ext uri="{28A0092B-C50C-407E-A947-70E740481C1C}">
                <a14:useLocalDpi xmlns:a14="http://schemas.microsoft.com/office/drawing/2010/main" val="0"/>
              </a:ext>
            </a:extLst>
          </a:blip>
          <a:srcRect/>
          <a:stretch>
            <a:fillRect/>
          </a:stretch>
        </p:blipFill>
        <p:spPr bwMode="auto">
          <a:xfrm>
            <a:off x="10322201" y="63305"/>
            <a:ext cx="1815785" cy="779378"/>
          </a:xfrm>
          <a:prstGeom prst="rect">
            <a:avLst/>
          </a:prstGeom>
          <a:gradFill>
            <a:gsLst>
              <a:gs pos="2000">
                <a:schemeClr val="accent1">
                  <a:lumMod val="45000"/>
                  <a:lumOff val="55000"/>
                </a:schemeClr>
              </a:gs>
              <a:gs pos="56000">
                <a:schemeClr val="accent1">
                  <a:lumMod val="30000"/>
                  <a:lumOff val="70000"/>
                </a:schemeClr>
              </a:gs>
            </a:gsLst>
            <a:lin ang="5400000" scaled="1"/>
          </a:gradFill>
        </p:spPr>
      </p:pic>
    </p:spTree>
    <p:extLst>
      <p:ext uri="{BB962C8B-B14F-4D97-AF65-F5344CB8AC3E}">
        <p14:creationId xmlns:p14="http://schemas.microsoft.com/office/powerpoint/2010/main" val="123186951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AE52FDCB-EDAA-534F-C065-5D3DE88CF2E0}"/>
              </a:ext>
            </a:extLst>
          </p:cNvPr>
          <p:cNvSpPr txBox="1"/>
          <p:nvPr/>
        </p:nvSpPr>
        <p:spPr>
          <a:xfrm>
            <a:off x="4189068" y="6595393"/>
            <a:ext cx="3813865" cy="230832"/>
          </a:xfrm>
          <a:prstGeom prst="rect">
            <a:avLst/>
          </a:prstGeom>
          <a:noFill/>
        </p:spPr>
        <p:txBody>
          <a:bodyPr wrap="none" rtlCol="0">
            <a:spAutoFit/>
          </a:bodyPr>
          <a:lstStyle/>
          <a:p>
            <a:r>
              <a:rPr lang="en-CA" sz="900" b="0" i="0">
                <a:solidFill>
                  <a:srgbClr val="002060"/>
                </a:solidFill>
                <a:effectLst/>
                <a:latin typeface="Arial" panose="020B0604020202020204" pitchFamily="34" charset="0"/>
                <a:cs typeface="Arial" panose="020B0604020202020204" pitchFamily="34" charset="0"/>
              </a:rPr>
              <a:t>Edu-Tek </a:t>
            </a:r>
            <a:r>
              <a:rPr lang="en-CA" sz="900" b="0" i="0" err="1">
                <a:solidFill>
                  <a:srgbClr val="002060"/>
                </a:solidFill>
                <a:effectLst/>
                <a:latin typeface="Arial" panose="020B0604020202020204" pitchFamily="34" charset="0"/>
                <a:cs typeface="Arial" panose="020B0604020202020204" pitchFamily="34" charset="0"/>
              </a:rPr>
              <a:t>Equipments</a:t>
            </a:r>
            <a:r>
              <a:rPr lang="en-CA" sz="900" b="0" i="0">
                <a:solidFill>
                  <a:srgbClr val="002060"/>
                </a:solidFill>
                <a:effectLst/>
                <a:latin typeface="Arial" panose="020B0604020202020204" pitchFamily="34" charset="0"/>
                <a:cs typeface="Arial" panose="020B0604020202020204" pitchFamily="34" charset="0"/>
              </a:rPr>
              <a:t> India Private Limited - 2024 - All Rights Reserved</a:t>
            </a:r>
          </a:p>
        </p:txBody>
      </p:sp>
      <p:graphicFrame>
        <p:nvGraphicFramePr>
          <p:cNvPr id="3" name="Table 2">
            <a:extLst>
              <a:ext uri="{FF2B5EF4-FFF2-40B4-BE49-F238E27FC236}">
                <a16:creationId xmlns:a16="http://schemas.microsoft.com/office/drawing/2014/main" id="{2E55C7C3-CCA8-86DB-829D-00F6FEB17585}"/>
              </a:ext>
            </a:extLst>
          </p:cNvPr>
          <p:cNvGraphicFramePr>
            <a:graphicFrameLocks noGrp="1"/>
          </p:cNvGraphicFramePr>
          <p:nvPr>
            <p:extLst>
              <p:ext uri="{D42A27DB-BD31-4B8C-83A1-F6EECF244321}">
                <p14:modId xmlns:p14="http://schemas.microsoft.com/office/powerpoint/2010/main" val="925035253"/>
              </p:ext>
            </p:extLst>
          </p:nvPr>
        </p:nvGraphicFramePr>
        <p:xfrm>
          <a:off x="535672" y="1130832"/>
          <a:ext cx="11120656" cy="4596336"/>
        </p:xfrm>
        <a:graphic>
          <a:graphicData uri="http://schemas.openxmlformats.org/drawingml/2006/table">
            <a:tbl>
              <a:tblPr>
                <a:tableStyleId>{E8034E78-7F5D-4C2E-B375-FC64B27BC917}</a:tableStyleId>
              </a:tblPr>
              <a:tblGrid>
                <a:gridCol w="772623">
                  <a:extLst>
                    <a:ext uri="{9D8B030D-6E8A-4147-A177-3AD203B41FA5}">
                      <a16:colId xmlns:a16="http://schemas.microsoft.com/office/drawing/2014/main" val="1470368568"/>
                    </a:ext>
                  </a:extLst>
                </a:gridCol>
                <a:gridCol w="1786597">
                  <a:extLst>
                    <a:ext uri="{9D8B030D-6E8A-4147-A177-3AD203B41FA5}">
                      <a16:colId xmlns:a16="http://schemas.microsoft.com/office/drawing/2014/main" val="420602263"/>
                    </a:ext>
                  </a:extLst>
                </a:gridCol>
                <a:gridCol w="8561436">
                  <a:extLst>
                    <a:ext uri="{9D8B030D-6E8A-4147-A177-3AD203B41FA5}">
                      <a16:colId xmlns:a16="http://schemas.microsoft.com/office/drawing/2014/main" val="247837016"/>
                    </a:ext>
                  </a:extLst>
                </a:gridCol>
              </a:tblGrid>
              <a:tr h="149383">
                <a:tc>
                  <a:txBody>
                    <a:bodyPr/>
                    <a:lstStyle/>
                    <a:p>
                      <a:pPr algn="ctr" fontAlgn="ctr"/>
                      <a:r>
                        <a:rPr lang="en-CA" sz="1400" b="1" u="none" strike="noStrike">
                          <a:solidFill>
                            <a:srgbClr val="002060"/>
                          </a:solidFill>
                          <a:effectLst/>
                        </a:rPr>
                        <a:t>20</a:t>
                      </a:r>
                      <a:endParaRPr lang="en-CA" sz="1400" b="1" i="0" u="none" strike="noStrike">
                        <a:solidFill>
                          <a:srgbClr val="002060"/>
                        </a:solidFill>
                        <a:effectLst/>
                        <a:latin typeface="Calibri" panose="020F0502020204030204" pitchFamily="34" charset="0"/>
                      </a:endParaRPr>
                    </a:p>
                  </a:txBody>
                  <a:tcPr marL="6432" marR="6432" marT="64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CA" sz="1400" b="1" u="none" strike="noStrike">
                          <a:solidFill>
                            <a:srgbClr val="0000CC"/>
                          </a:solidFill>
                          <a:effectLst/>
                        </a:rPr>
                        <a:t>IC Engine</a:t>
                      </a:r>
                      <a:endParaRPr lang="en-CA" sz="1400" b="1" i="0" u="none" strike="noStrike">
                        <a:solidFill>
                          <a:srgbClr val="0000CC"/>
                        </a:solidFill>
                        <a:effectLst/>
                        <a:latin typeface="Calibri" panose="020F0502020204030204" pitchFamily="34" charset="0"/>
                      </a:endParaRPr>
                    </a:p>
                  </a:txBody>
                  <a:tcPr marL="6432" marR="6432" marT="64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CA" sz="1400" u="none" strike="noStrike">
                          <a:solidFill>
                            <a:srgbClr val="002060"/>
                          </a:solidFill>
                          <a:effectLst/>
                        </a:rPr>
                        <a:t>4.2CC Mini V2 Engine OHV V-Twin Motorcycle Engine Double-cylinder Four-stroke </a:t>
                      </a:r>
                      <a:endParaRPr lang="en-CA" sz="1400" b="0" i="0" u="none" strike="noStrike">
                        <a:solidFill>
                          <a:srgbClr val="002060"/>
                        </a:solidFill>
                        <a:effectLst/>
                        <a:latin typeface="Calibri" panose="020F0502020204030204" pitchFamily="34" charset="0"/>
                      </a:endParaRPr>
                    </a:p>
                  </a:txBody>
                  <a:tcPr marL="6432" marR="6432" marT="64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116757331"/>
                  </a:ext>
                </a:extLst>
              </a:tr>
              <a:tr h="149383">
                <a:tc>
                  <a:txBody>
                    <a:bodyPr/>
                    <a:lstStyle/>
                    <a:p>
                      <a:pPr algn="ctr" fontAlgn="ctr"/>
                      <a:r>
                        <a:rPr lang="en-CA" sz="1400" b="1" u="none" strike="noStrike">
                          <a:solidFill>
                            <a:srgbClr val="002060"/>
                          </a:solidFill>
                          <a:effectLst/>
                        </a:rPr>
                        <a:t>21</a:t>
                      </a:r>
                      <a:endParaRPr lang="en-CA" sz="1400" b="1" i="0" u="none" strike="noStrike">
                        <a:solidFill>
                          <a:srgbClr val="002060"/>
                        </a:solidFill>
                        <a:effectLst/>
                        <a:latin typeface="Calibri" panose="020F0502020204030204" pitchFamily="34" charset="0"/>
                      </a:endParaRPr>
                    </a:p>
                  </a:txBody>
                  <a:tcPr marL="6432" marR="6432" marT="64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CA" sz="1400" b="1" u="none" strike="noStrike">
                          <a:solidFill>
                            <a:srgbClr val="0000CC"/>
                          </a:solidFill>
                          <a:effectLst/>
                        </a:rPr>
                        <a:t>IC Engine</a:t>
                      </a:r>
                      <a:endParaRPr lang="en-CA" sz="1400" b="1" i="0" u="none" strike="noStrike">
                        <a:solidFill>
                          <a:srgbClr val="0000CC"/>
                        </a:solidFill>
                        <a:effectLst/>
                        <a:latin typeface="Calibri" panose="020F0502020204030204" pitchFamily="34" charset="0"/>
                      </a:endParaRPr>
                    </a:p>
                  </a:txBody>
                  <a:tcPr marL="6432" marR="6432" marT="64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CA" sz="1400" u="none" strike="noStrike">
                          <a:solidFill>
                            <a:srgbClr val="002060"/>
                          </a:solidFill>
                          <a:effectLst/>
                        </a:rPr>
                        <a:t>4-Stroke Hot-bulb Engine Simulation Horizontal Water-cooled Gasoline Tractor Engine </a:t>
                      </a:r>
                      <a:endParaRPr lang="en-CA" sz="1400" b="0" i="0" u="none" strike="noStrike">
                        <a:solidFill>
                          <a:srgbClr val="002060"/>
                        </a:solidFill>
                        <a:effectLst/>
                        <a:latin typeface="Calibri" panose="020F0502020204030204" pitchFamily="34" charset="0"/>
                      </a:endParaRPr>
                    </a:p>
                  </a:txBody>
                  <a:tcPr marL="6432" marR="6432" marT="64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5711722"/>
                  </a:ext>
                </a:extLst>
              </a:tr>
              <a:tr h="149383">
                <a:tc>
                  <a:txBody>
                    <a:bodyPr/>
                    <a:lstStyle/>
                    <a:p>
                      <a:pPr algn="ctr" fontAlgn="ctr"/>
                      <a:r>
                        <a:rPr lang="en-CA" sz="1400" b="1" u="none" strike="noStrike">
                          <a:solidFill>
                            <a:srgbClr val="002060"/>
                          </a:solidFill>
                          <a:effectLst/>
                        </a:rPr>
                        <a:t>22</a:t>
                      </a:r>
                      <a:endParaRPr lang="en-CA" sz="1400" b="1" i="0" u="none" strike="noStrike">
                        <a:solidFill>
                          <a:srgbClr val="002060"/>
                        </a:solidFill>
                        <a:effectLst/>
                        <a:latin typeface="Calibri" panose="020F0502020204030204" pitchFamily="34" charset="0"/>
                      </a:endParaRPr>
                    </a:p>
                  </a:txBody>
                  <a:tcPr marL="6432" marR="6432" marT="64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CA" sz="1400" b="1" u="none" strike="noStrike">
                          <a:solidFill>
                            <a:srgbClr val="0000CC"/>
                          </a:solidFill>
                          <a:effectLst/>
                        </a:rPr>
                        <a:t>IC Engine</a:t>
                      </a:r>
                      <a:endParaRPr lang="en-CA" sz="1400" b="1" i="0" u="none" strike="noStrike">
                        <a:solidFill>
                          <a:srgbClr val="0000CC"/>
                        </a:solidFill>
                        <a:effectLst/>
                        <a:latin typeface="Calibri" panose="020F0502020204030204" pitchFamily="34" charset="0"/>
                      </a:endParaRPr>
                    </a:p>
                  </a:txBody>
                  <a:tcPr marL="6432" marR="6432" marT="64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CA" sz="1400" u="none" strike="noStrike">
                          <a:solidFill>
                            <a:srgbClr val="002060"/>
                          </a:solidFill>
                          <a:effectLst/>
                        </a:rPr>
                        <a:t>M12 1.6cc Mini 4 Stroke Retro Water-cooled Gasoline Gas Engine</a:t>
                      </a:r>
                      <a:endParaRPr lang="en-CA" sz="1400" b="0" i="0" u="none" strike="noStrike">
                        <a:solidFill>
                          <a:srgbClr val="002060"/>
                        </a:solidFill>
                        <a:effectLst/>
                        <a:latin typeface="Calibri" panose="020F0502020204030204" pitchFamily="34" charset="0"/>
                      </a:endParaRPr>
                    </a:p>
                  </a:txBody>
                  <a:tcPr marL="6432" marR="6432" marT="64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92756157"/>
                  </a:ext>
                </a:extLst>
              </a:tr>
              <a:tr h="294394">
                <a:tc>
                  <a:txBody>
                    <a:bodyPr/>
                    <a:lstStyle/>
                    <a:p>
                      <a:pPr algn="ctr" fontAlgn="ctr"/>
                      <a:r>
                        <a:rPr lang="en-CA" sz="1400" b="1" u="none" strike="noStrike">
                          <a:solidFill>
                            <a:srgbClr val="002060"/>
                          </a:solidFill>
                          <a:effectLst/>
                        </a:rPr>
                        <a:t>23</a:t>
                      </a:r>
                      <a:endParaRPr lang="en-CA" sz="1400" b="1" i="0" u="none" strike="noStrike">
                        <a:solidFill>
                          <a:srgbClr val="002060"/>
                        </a:solidFill>
                        <a:effectLst/>
                        <a:latin typeface="Calibri" panose="020F0502020204030204" pitchFamily="34" charset="0"/>
                      </a:endParaRPr>
                    </a:p>
                  </a:txBody>
                  <a:tcPr marL="6432" marR="6432" marT="64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CA" sz="1400" b="1" u="none" strike="noStrike">
                          <a:solidFill>
                            <a:srgbClr val="0000CC"/>
                          </a:solidFill>
                          <a:effectLst/>
                        </a:rPr>
                        <a:t>IC Engine</a:t>
                      </a:r>
                      <a:endParaRPr lang="en-CA" sz="1400" b="1" i="0" u="none" strike="noStrike">
                        <a:solidFill>
                          <a:srgbClr val="0000CC"/>
                        </a:solidFill>
                        <a:effectLst/>
                        <a:latin typeface="Calibri" panose="020F0502020204030204" pitchFamily="34" charset="0"/>
                      </a:endParaRPr>
                    </a:p>
                  </a:txBody>
                  <a:tcPr marL="6432" marR="6432" marT="64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CA" sz="1400" u="none" strike="noStrike">
                          <a:solidFill>
                            <a:srgbClr val="002060"/>
                          </a:solidFill>
                          <a:effectLst/>
                        </a:rPr>
                        <a:t>Vertical 4-cylinder OHV Gas Engine Internal Combustion Engine Tractor Engine Model with Mechanical Speed Limit Complete Water Circulation Cooling System</a:t>
                      </a:r>
                      <a:endParaRPr lang="en-CA" sz="1400" b="0" i="0" u="none" strike="noStrike">
                        <a:solidFill>
                          <a:srgbClr val="002060"/>
                        </a:solidFill>
                        <a:effectLst/>
                        <a:latin typeface="Calibri" panose="020F0502020204030204" pitchFamily="34" charset="0"/>
                      </a:endParaRPr>
                    </a:p>
                  </a:txBody>
                  <a:tcPr marL="6432" marR="6432" marT="64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177801232"/>
                  </a:ext>
                </a:extLst>
              </a:tr>
              <a:tr h="149383">
                <a:tc>
                  <a:txBody>
                    <a:bodyPr/>
                    <a:lstStyle/>
                    <a:p>
                      <a:pPr algn="ctr" fontAlgn="ctr"/>
                      <a:r>
                        <a:rPr lang="en-CA" sz="1400" b="1" u="none" strike="noStrike">
                          <a:solidFill>
                            <a:srgbClr val="002060"/>
                          </a:solidFill>
                          <a:effectLst/>
                        </a:rPr>
                        <a:t>24</a:t>
                      </a:r>
                      <a:endParaRPr lang="en-CA" sz="1400" b="1" i="0" u="none" strike="noStrike">
                        <a:solidFill>
                          <a:srgbClr val="002060"/>
                        </a:solidFill>
                        <a:effectLst/>
                        <a:latin typeface="Calibri" panose="020F0502020204030204" pitchFamily="34" charset="0"/>
                      </a:endParaRPr>
                    </a:p>
                  </a:txBody>
                  <a:tcPr marL="6432" marR="6432" marT="64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CA" sz="1400" b="1" u="none" strike="noStrike">
                          <a:solidFill>
                            <a:srgbClr val="0000CC"/>
                          </a:solidFill>
                          <a:effectLst/>
                        </a:rPr>
                        <a:t>IC Engine</a:t>
                      </a:r>
                      <a:endParaRPr lang="en-CA" sz="1400" b="1" i="0" u="none" strike="noStrike">
                        <a:solidFill>
                          <a:srgbClr val="0000CC"/>
                        </a:solidFill>
                        <a:effectLst/>
                        <a:latin typeface="Calibri" panose="020F0502020204030204" pitchFamily="34" charset="0"/>
                      </a:endParaRPr>
                    </a:p>
                  </a:txBody>
                  <a:tcPr marL="6432" marR="6432" marT="64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CA" sz="1400" u="none" strike="noStrike">
                          <a:solidFill>
                            <a:srgbClr val="002060"/>
                          </a:solidFill>
                          <a:effectLst/>
                        </a:rPr>
                        <a:t>1.9CC Horizontal Single Cylinder Four-stroke Engine Internal Combustion Engine Model for Three-Wheelers</a:t>
                      </a:r>
                      <a:endParaRPr lang="en-CA" sz="1400" b="0" i="0" u="none" strike="noStrike">
                        <a:solidFill>
                          <a:srgbClr val="002060"/>
                        </a:solidFill>
                        <a:effectLst/>
                        <a:latin typeface="Calibri" panose="020F0502020204030204" pitchFamily="34" charset="0"/>
                      </a:endParaRPr>
                    </a:p>
                  </a:txBody>
                  <a:tcPr marL="6432" marR="6432" marT="64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384218148"/>
                  </a:ext>
                </a:extLst>
              </a:tr>
              <a:tr h="149383">
                <a:tc>
                  <a:txBody>
                    <a:bodyPr/>
                    <a:lstStyle/>
                    <a:p>
                      <a:pPr algn="ctr" fontAlgn="ctr"/>
                      <a:r>
                        <a:rPr lang="en-CA" sz="1400" b="1" u="none" strike="noStrike">
                          <a:solidFill>
                            <a:srgbClr val="002060"/>
                          </a:solidFill>
                          <a:effectLst/>
                        </a:rPr>
                        <a:t>25</a:t>
                      </a:r>
                      <a:endParaRPr lang="en-CA" sz="1400" b="1" i="0" u="none" strike="noStrike">
                        <a:solidFill>
                          <a:srgbClr val="002060"/>
                        </a:solidFill>
                        <a:effectLst/>
                        <a:latin typeface="Calibri" panose="020F0502020204030204" pitchFamily="34" charset="0"/>
                      </a:endParaRPr>
                    </a:p>
                  </a:txBody>
                  <a:tcPr marL="6432" marR="6432" marT="64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CA" sz="1400" b="1" u="none" strike="noStrike">
                          <a:solidFill>
                            <a:srgbClr val="0000CC"/>
                          </a:solidFill>
                          <a:effectLst/>
                        </a:rPr>
                        <a:t>IC Engine</a:t>
                      </a:r>
                      <a:endParaRPr lang="en-CA" sz="1400" b="1" i="0" u="none" strike="noStrike">
                        <a:solidFill>
                          <a:srgbClr val="0000CC"/>
                        </a:solidFill>
                        <a:effectLst/>
                        <a:latin typeface="Calibri" panose="020F0502020204030204" pitchFamily="34" charset="0"/>
                      </a:endParaRPr>
                    </a:p>
                  </a:txBody>
                  <a:tcPr marL="6432" marR="6432" marT="64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CA" sz="1400" u="none" strike="noStrike">
                          <a:solidFill>
                            <a:srgbClr val="002060"/>
                          </a:solidFill>
                          <a:effectLst/>
                        </a:rPr>
                        <a:t>1.6cc Mini 4 Stroke Gasoline Engine Model Vertical Air-cooled Single-cylinder</a:t>
                      </a:r>
                      <a:endParaRPr lang="en-CA" sz="1400" b="0" i="0" u="none" strike="noStrike">
                        <a:solidFill>
                          <a:srgbClr val="002060"/>
                        </a:solidFill>
                        <a:effectLst/>
                        <a:latin typeface="Calibri" panose="020F0502020204030204" pitchFamily="34" charset="0"/>
                      </a:endParaRPr>
                    </a:p>
                  </a:txBody>
                  <a:tcPr marL="6432" marR="6432" marT="64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478485262"/>
                  </a:ext>
                </a:extLst>
              </a:tr>
              <a:tr h="149383">
                <a:tc>
                  <a:txBody>
                    <a:bodyPr/>
                    <a:lstStyle/>
                    <a:p>
                      <a:pPr algn="ctr" fontAlgn="ctr"/>
                      <a:r>
                        <a:rPr lang="en-CA" sz="1400" b="1" u="none" strike="noStrike">
                          <a:solidFill>
                            <a:srgbClr val="002060"/>
                          </a:solidFill>
                          <a:effectLst/>
                        </a:rPr>
                        <a:t>26</a:t>
                      </a:r>
                      <a:endParaRPr lang="en-CA" sz="1400" b="1" i="0" u="none" strike="noStrike">
                        <a:solidFill>
                          <a:srgbClr val="002060"/>
                        </a:solidFill>
                        <a:effectLst/>
                        <a:latin typeface="Calibri" panose="020F0502020204030204" pitchFamily="34" charset="0"/>
                      </a:endParaRPr>
                    </a:p>
                  </a:txBody>
                  <a:tcPr marL="6432" marR="6432" marT="64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CA" sz="1400" b="1" u="none" strike="noStrike">
                          <a:solidFill>
                            <a:srgbClr val="0000CC"/>
                          </a:solidFill>
                          <a:effectLst/>
                        </a:rPr>
                        <a:t>IC Engine</a:t>
                      </a:r>
                      <a:endParaRPr lang="en-CA" sz="1400" b="1" i="0" u="none" strike="noStrike">
                        <a:solidFill>
                          <a:srgbClr val="0000CC"/>
                        </a:solidFill>
                        <a:effectLst/>
                        <a:latin typeface="Calibri" panose="020F0502020204030204" pitchFamily="34" charset="0"/>
                      </a:endParaRPr>
                    </a:p>
                  </a:txBody>
                  <a:tcPr marL="6432" marR="6432" marT="64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CA" sz="1400" u="none" strike="noStrike">
                          <a:solidFill>
                            <a:srgbClr val="002060"/>
                          </a:solidFill>
                          <a:effectLst/>
                        </a:rPr>
                        <a:t>M14 1.9cc Mini 4 Stroke Gas Engine  Internal Combustion Engine Model Atkinson Differential Opposed Piston</a:t>
                      </a:r>
                      <a:endParaRPr lang="en-CA" sz="1400" b="0" i="0" u="none" strike="noStrike">
                        <a:solidFill>
                          <a:srgbClr val="002060"/>
                        </a:solidFill>
                        <a:effectLst/>
                        <a:latin typeface="Calibri" panose="020F0502020204030204" pitchFamily="34" charset="0"/>
                      </a:endParaRPr>
                    </a:p>
                  </a:txBody>
                  <a:tcPr marL="6432" marR="6432" marT="64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73318377"/>
                  </a:ext>
                </a:extLst>
              </a:tr>
              <a:tr h="294394">
                <a:tc>
                  <a:txBody>
                    <a:bodyPr/>
                    <a:lstStyle/>
                    <a:p>
                      <a:pPr algn="ctr" fontAlgn="ctr"/>
                      <a:r>
                        <a:rPr lang="en-CA" sz="1400" b="1" u="none" strike="noStrike">
                          <a:solidFill>
                            <a:srgbClr val="002060"/>
                          </a:solidFill>
                          <a:effectLst/>
                        </a:rPr>
                        <a:t>27</a:t>
                      </a:r>
                      <a:endParaRPr lang="en-CA" sz="1400" b="1" i="0" u="none" strike="noStrike">
                        <a:solidFill>
                          <a:srgbClr val="002060"/>
                        </a:solidFill>
                        <a:effectLst/>
                        <a:latin typeface="Calibri" panose="020F0502020204030204" pitchFamily="34" charset="0"/>
                      </a:endParaRPr>
                    </a:p>
                  </a:txBody>
                  <a:tcPr marL="6432" marR="6432" marT="64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CA" sz="1400" b="1" u="none" strike="noStrike">
                          <a:solidFill>
                            <a:srgbClr val="0000CC"/>
                          </a:solidFill>
                          <a:effectLst/>
                        </a:rPr>
                        <a:t>IC Engine</a:t>
                      </a:r>
                      <a:endParaRPr lang="en-CA" sz="1400" b="1" i="0" u="none" strike="noStrike">
                        <a:solidFill>
                          <a:srgbClr val="0000CC"/>
                        </a:solidFill>
                        <a:effectLst/>
                        <a:latin typeface="Calibri" panose="020F0502020204030204" pitchFamily="34" charset="0"/>
                      </a:endParaRPr>
                    </a:p>
                  </a:txBody>
                  <a:tcPr marL="6432" marR="6432" marT="64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CA" sz="1400" u="none" strike="noStrike">
                          <a:solidFill>
                            <a:srgbClr val="002060"/>
                          </a:solidFill>
                          <a:effectLst/>
                        </a:rPr>
                        <a:t>3.5cc Mini Evaporative Cooled Single-cylinder 4-stroke Gasoline Engine Internal Combustion Engine Model 8000rpm</a:t>
                      </a:r>
                      <a:endParaRPr lang="en-CA" sz="1400" b="0" i="0" u="none" strike="noStrike">
                        <a:solidFill>
                          <a:srgbClr val="002060"/>
                        </a:solidFill>
                        <a:effectLst/>
                        <a:latin typeface="Calibri" panose="020F0502020204030204" pitchFamily="34" charset="0"/>
                      </a:endParaRPr>
                    </a:p>
                  </a:txBody>
                  <a:tcPr marL="6432" marR="6432" marT="64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3211006"/>
                  </a:ext>
                </a:extLst>
              </a:tr>
              <a:tr h="149383">
                <a:tc>
                  <a:txBody>
                    <a:bodyPr/>
                    <a:lstStyle/>
                    <a:p>
                      <a:pPr algn="ctr" fontAlgn="ctr"/>
                      <a:r>
                        <a:rPr lang="en-CA" sz="1400" b="1" u="none" strike="noStrike">
                          <a:solidFill>
                            <a:srgbClr val="002060"/>
                          </a:solidFill>
                          <a:effectLst/>
                        </a:rPr>
                        <a:t>28</a:t>
                      </a:r>
                      <a:endParaRPr lang="en-CA" sz="1400" b="1" i="0" u="none" strike="noStrike">
                        <a:solidFill>
                          <a:srgbClr val="002060"/>
                        </a:solidFill>
                        <a:effectLst/>
                        <a:latin typeface="Calibri" panose="020F0502020204030204" pitchFamily="34" charset="0"/>
                      </a:endParaRPr>
                    </a:p>
                  </a:txBody>
                  <a:tcPr marL="6432" marR="6432" marT="64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CA" sz="1400" b="1" u="none" strike="noStrike">
                          <a:solidFill>
                            <a:srgbClr val="0000CC"/>
                          </a:solidFill>
                          <a:effectLst/>
                        </a:rPr>
                        <a:t>IC Engine</a:t>
                      </a:r>
                      <a:endParaRPr lang="en-CA" sz="1400" b="1" i="0" u="none" strike="noStrike">
                        <a:solidFill>
                          <a:srgbClr val="0000CC"/>
                        </a:solidFill>
                        <a:effectLst/>
                        <a:latin typeface="Calibri" panose="020F0502020204030204" pitchFamily="34" charset="0"/>
                      </a:endParaRPr>
                    </a:p>
                  </a:txBody>
                  <a:tcPr marL="6432" marR="6432" marT="64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CA" sz="1400" u="none" strike="noStrike">
                          <a:solidFill>
                            <a:srgbClr val="002060"/>
                          </a:solidFill>
                          <a:effectLst/>
                        </a:rPr>
                        <a:t>L6-210 Engine 1/8 Scale 21cc Mini Inline 6 Cylinder 4 Stroke Water-cooled L6 Gasoline Engine</a:t>
                      </a:r>
                      <a:endParaRPr lang="en-CA" sz="1400" b="0" i="0" u="none" strike="noStrike">
                        <a:solidFill>
                          <a:srgbClr val="002060"/>
                        </a:solidFill>
                        <a:effectLst/>
                        <a:latin typeface="Calibri" panose="020F0502020204030204" pitchFamily="34" charset="0"/>
                      </a:endParaRPr>
                    </a:p>
                  </a:txBody>
                  <a:tcPr marL="6432" marR="6432" marT="64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866164526"/>
                  </a:ext>
                </a:extLst>
              </a:tr>
              <a:tr h="149383">
                <a:tc>
                  <a:txBody>
                    <a:bodyPr/>
                    <a:lstStyle/>
                    <a:p>
                      <a:pPr algn="ctr" fontAlgn="ctr"/>
                      <a:r>
                        <a:rPr lang="en-CA" sz="1400" b="1" u="none" strike="noStrike">
                          <a:solidFill>
                            <a:srgbClr val="002060"/>
                          </a:solidFill>
                          <a:effectLst/>
                        </a:rPr>
                        <a:t>29</a:t>
                      </a:r>
                      <a:endParaRPr lang="en-CA" sz="1400" b="1" i="0" u="none" strike="noStrike">
                        <a:solidFill>
                          <a:srgbClr val="002060"/>
                        </a:solidFill>
                        <a:effectLst/>
                        <a:latin typeface="Calibri" panose="020F0502020204030204" pitchFamily="34" charset="0"/>
                      </a:endParaRPr>
                    </a:p>
                  </a:txBody>
                  <a:tcPr marL="6432" marR="6432" marT="64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CA" sz="1400" b="1" u="none" strike="noStrike">
                          <a:solidFill>
                            <a:srgbClr val="0000CC"/>
                          </a:solidFill>
                          <a:effectLst/>
                        </a:rPr>
                        <a:t>IC Engine</a:t>
                      </a:r>
                      <a:endParaRPr lang="en-CA" sz="1400" b="1" i="0" u="none" strike="noStrike">
                        <a:solidFill>
                          <a:srgbClr val="0000CC"/>
                        </a:solidFill>
                        <a:effectLst/>
                        <a:latin typeface="Calibri" panose="020F0502020204030204" pitchFamily="34" charset="0"/>
                      </a:endParaRPr>
                    </a:p>
                  </a:txBody>
                  <a:tcPr marL="6432" marR="6432" marT="64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CA" sz="1400" u="none" strike="noStrike">
                          <a:solidFill>
                            <a:srgbClr val="002060"/>
                          </a:solidFill>
                          <a:effectLst/>
                        </a:rPr>
                        <a:t>V2 Engine 4.2CC OHV V-Twin Four-Stroke Gasoline Engine Mini Retro Motorcycle Engine Model with Pedal Start</a:t>
                      </a:r>
                      <a:endParaRPr lang="en-CA" sz="1400" b="0" i="0" u="none" strike="noStrike">
                        <a:solidFill>
                          <a:srgbClr val="002060"/>
                        </a:solidFill>
                        <a:effectLst/>
                        <a:latin typeface="Calibri" panose="020F0502020204030204" pitchFamily="34" charset="0"/>
                      </a:endParaRPr>
                    </a:p>
                  </a:txBody>
                  <a:tcPr marL="6432" marR="6432" marT="64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662307680"/>
                  </a:ext>
                </a:extLst>
              </a:tr>
              <a:tr h="149383">
                <a:tc>
                  <a:txBody>
                    <a:bodyPr/>
                    <a:lstStyle/>
                    <a:p>
                      <a:pPr algn="ctr" fontAlgn="ctr"/>
                      <a:r>
                        <a:rPr lang="en-CA" sz="1400" b="1" u="none" strike="noStrike">
                          <a:solidFill>
                            <a:srgbClr val="002060"/>
                          </a:solidFill>
                          <a:effectLst/>
                        </a:rPr>
                        <a:t>30</a:t>
                      </a:r>
                      <a:endParaRPr lang="en-CA" sz="1400" b="1" i="0" u="none" strike="noStrike">
                        <a:solidFill>
                          <a:srgbClr val="002060"/>
                        </a:solidFill>
                        <a:effectLst/>
                        <a:latin typeface="Calibri" panose="020F0502020204030204" pitchFamily="34" charset="0"/>
                      </a:endParaRPr>
                    </a:p>
                  </a:txBody>
                  <a:tcPr marL="6432" marR="6432" marT="64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CA" sz="1400" b="1" u="none" strike="noStrike">
                          <a:solidFill>
                            <a:srgbClr val="0000CC"/>
                          </a:solidFill>
                          <a:effectLst/>
                        </a:rPr>
                        <a:t>IC Engine</a:t>
                      </a:r>
                      <a:endParaRPr lang="en-CA" sz="1400" b="1" i="0" u="none" strike="noStrike">
                        <a:solidFill>
                          <a:srgbClr val="0000CC"/>
                        </a:solidFill>
                        <a:effectLst/>
                        <a:latin typeface="Calibri" panose="020F0502020204030204" pitchFamily="34" charset="0"/>
                      </a:endParaRPr>
                    </a:p>
                  </a:txBody>
                  <a:tcPr marL="6432" marR="6432" marT="64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CA" sz="1400" u="none" strike="noStrike">
                          <a:solidFill>
                            <a:srgbClr val="002060"/>
                          </a:solidFill>
                          <a:effectLst/>
                        </a:rPr>
                        <a:t>Small-block 44CC 1/6 Scale Water-Cooled OHV 4-Stroke V8 Gas Engine Internal Combustion Engine</a:t>
                      </a:r>
                      <a:endParaRPr lang="en-CA" sz="1400" b="0" i="0" u="none" strike="noStrike">
                        <a:solidFill>
                          <a:srgbClr val="002060"/>
                        </a:solidFill>
                        <a:effectLst/>
                        <a:latin typeface="Calibri" panose="020F0502020204030204" pitchFamily="34" charset="0"/>
                      </a:endParaRPr>
                    </a:p>
                  </a:txBody>
                  <a:tcPr marL="6432" marR="6432" marT="64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277428809"/>
                  </a:ext>
                </a:extLst>
              </a:tr>
              <a:tr h="294394">
                <a:tc>
                  <a:txBody>
                    <a:bodyPr/>
                    <a:lstStyle/>
                    <a:p>
                      <a:pPr algn="ctr" fontAlgn="ctr"/>
                      <a:r>
                        <a:rPr lang="en-CA" sz="1400" b="1" u="none" strike="noStrike">
                          <a:solidFill>
                            <a:srgbClr val="002060"/>
                          </a:solidFill>
                          <a:effectLst/>
                        </a:rPr>
                        <a:t>31</a:t>
                      </a:r>
                      <a:endParaRPr lang="en-CA" sz="1400" b="1" i="0" u="none" strike="noStrike">
                        <a:solidFill>
                          <a:srgbClr val="002060"/>
                        </a:solidFill>
                        <a:effectLst/>
                        <a:latin typeface="Calibri" panose="020F0502020204030204" pitchFamily="34" charset="0"/>
                      </a:endParaRPr>
                    </a:p>
                  </a:txBody>
                  <a:tcPr marL="6432" marR="6432" marT="64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CA" sz="1400" b="1" u="none" strike="noStrike">
                          <a:solidFill>
                            <a:srgbClr val="0000CC"/>
                          </a:solidFill>
                          <a:effectLst/>
                        </a:rPr>
                        <a:t>IC Engine</a:t>
                      </a:r>
                      <a:endParaRPr lang="en-CA" sz="1400" b="1" i="0" u="none" strike="noStrike">
                        <a:solidFill>
                          <a:srgbClr val="0000CC"/>
                        </a:solidFill>
                        <a:effectLst/>
                        <a:latin typeface="Calibri" panose="020F0502020204030204" pitchFamily="34" charset="0"/>
                      </a:endParaRPr>
                    </a:p>
                  </a:txBody>
                  <a:tcPr marL="6432" marR="6432" marT="64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CA" sz="1400" u="none" strike="noStrike">
                          <a:solidFill>
                            <a:srgbClr val="002060"/>
                          </a:solidFill>
                          <a:effectLst/>
                        </a:rPr>
                        <a:t> 78CC DOHC Four-Stroke V-Shaped Eight-Cylinder Water-cooled Electric Gasoline Internal Combustion Engine Model - V8 Engine Model That Works</a:t>
                      </a:r>
                      <a:endParaRPr lang="en-CA" sz="1400" b="0" i="0" u="none" strike="noStrike">
                        <a:solidFill>
                          <a:srgbClr val="002060"/>
                        </a:solidFill>
                        <a:effectLst/>
                        <a:latin typeface="Calibri" panose="020F0502020204030204" pitchFamily="34" charset="0"/>
                      </a:endParaRPr>
                    </a:p>
                  </a:txBody>
                  <a:tcPr marL="6432" marR="6432" marT="64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342006726"/>
                  </a:ext>
                </a:extLst>
              </a:tr>
              <a:tr h="149383">
                <a:tc>
                  <a:txBody>
                    <a:bodyPr/>
                    <a:lstStyle/>
                    <a:p>
                      <a:pPr algn="ctr" fontAlgn="ctr"/>
                      <a:r>
                        <a:rPr lang="en-CA" sz="1400" b="1" u="none" strike="noStrike">
                          <a:solidFill>
                            <a:srgbClr val="002060"/>
                          </a:solidFill>
                          <a:effectLst/>
                        </a:rPr>
                        <a:t>32</a:t>
                      </a:r>
                      <a:endParaRPr lang="en-CA" sz="1400" b="1" i="0" u="none" strike="noStrike">
                        <a:solidFill>
                          <a:srgbClr val="002060"/>
                        </a:solidFill>
                        <a:effectLst/>
                        <a:latin typeface="Calibri" panose="020F0502020204030204" pitchFamily="34" charset="0"/>
                      </a:endParaRPr>
                    </a:p>
                  </a:txBody>
                  <a:tcPr marL="6432" marR="6432" marT="64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CA" sz="1400" b="1" u="none" strike="noStrike">
                          <a:solidFill>
                            <a:srgbClr val="0000CC"/>
                          </a:solidFill>
                          <a:effectLst/>
                        </a:rPr>
                        <a:t>IC Engine</a:t>
                      </a:r>
                      <a:endParaRPr lang="en-CA" sz="1400" b="1" i="0" u="none" strike="noStrike">
                        <a:solidFill>
                          <a:srgbClr val="0000CC"/>
                        </a:solidFill>
                        <a:effectLst/>
                        <a:latin typeface="Calibri" panose="020F0502020204030204" pitchFamily="34" charset="0"/>
                      </a:endParaRPr>
                    </a:p>
                  </a:txBody>
                  <a:tcPr marL="6432" marR="6432" marT="64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CA" sz="1400" u="none" strike="noStrike">
                          <a:solidFill>
                            <a:srgbClr val="002060"/>
                          </a:solidFill>
                          <a:effectLst/>
                        </a:rPr>
                        <a:t>4 CYLENDER DIESEL ENGINE</a:t>
                      </a:r>
                      <a:endParaRPr lang="en-CA" sz="1400" b="0" i="0" u="none" strike="noStrike">
                        <a:solidFill>
                          <a:srgbClr val="002060"/>
                        </a:solidFill>
                        <a:effectLst/>
                        <a:latin typeface="Calibri" panose="020F0502020204030204" pitchFamily="34" charset="0"/>
                      </a:endParaRPr>
                    </a:p>
                  </a:txBody>
                  <a:tcPr marL="6432" marR="6432" marT="64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694271098"/>
                  </a:ext>
                </a:extLst>
              </a:tr>
              <a:tr h="149383">
                <a:tc>
                  <a:txBody>
                    <a:bodyPr/>
                    <a:lstStyle/>
                    <a:p>
                      <a:pPr algn="ctr" fontAlgn="ctr"/>
                      <a:r>
                        <a:rPr lang="en-CA" sz="1400" b="1" u="none" strike="noStrike">
                          <a:solidFill>
                            <a:srgbClr val="002060"/>
                          </a:solidFill>
                          <a:effectLst/>
                        </a:rPr>
                        <a:t>33</a:t>
                      </a:r>
                      <a:endParaRPr lang="en-CA" sz="1400" b="1" i="0" u="none" strike="noStrike">
                        <a:solidFill>
                          <a:srgbClr val="002060"/>
                        </a:solidFill>
                        <a:effectLst/>
                        <a:latin typeface="Calibri" panose="020F0502020204030204" pitchFamily="34" charset="0"/>
                      </a:endParaRPr>
                    </a:p>
                  </a:txBody>
                  <a:tcPr marL="6432" marR="6432" marT="64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CA" sz="1400" b="1" u="none" strike="noStrike">
                          <a:solidFill>
                            <a:srgbClr val="0000CC"/>
                          </a:solidFill>
                          <a:effectLst/>
                        </a:rPr>
                        <a:t>IC Engine</a:t>
                      </a:r>
                      <a:endParaRPr lang="en-CA" sz="1400" b="1" i="0" u="none" strike="noStrike">
                        <a:solidFill>
                          <a:srgbClr val="0000CC"/>
                        </a:solidFill>
                        <a:effectLst/>
                        <a:latin typeface="Calibri" panose="020F0502020204030204" pitchFamily="34" charset="0"/>
                      </a:endParaRPr>
                    </a:p>
                  </a:txBody>
                  <a:tcPr marL="6432" marR="6432" marT="64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CA" sz="1400" u="none" strike="noStrike">
                          <a:solidFill>
                            <a:srgbClr val="002060"/>
                          </a:solidFill>
                          <a:effectLst/>
                        </a:rPr>
                        <a:t>Flat Twin Airhead Engine Model Kit (Transparent +Plastic)</a:t>
                      </a:r>
                      <a:endParaRPr lang="en-CA" sz="1400" b="0" i="0" u="none" strike="noStrike">
                        <a:solidFill>
                          <a:srgbClr val="002060"/>
                        </a:solidFill>
                        <a:effectLst/>
                        <a:latin typeface="Calibri" panose="020F0502020204030204" pitchFamily="34" charset="0"/>
                      </a:endParaRPr>
                    </a:p>
                  </a:txBody>
                  <a:tcPr marL="6432" marR="6432" marT="64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60236908"/>
                  </a:ext>
                </a:extLst>
              </a:tr>
              <a:tr h="149383">
                <a:tc>
                  <a:txBody>
                    <a:bodyPr/>
                    <a:lstStyle/>
                    <a:p>
                      <a:pPr algn="ctr" fontAlgn="ctr"/>
                      <a:r>
                        <a:rPr lang="en-CA" sz="1400" b="1" u="none" strike="noStrike">
                          <a:solidFill>
                            <a:srgbClr val="002060"/>
                          </a:solidFill>
                          <a:effectLst/>
                        </a:rPr>
                        <a:t>34</a:t>
                      </a:r>
                      <a:endParaRPr lang="en-CA" sz="1400" b="1" i="0" u="none" strike="noStrike">
                        <a:solidFill>
                          <a:srgbClr val="002060"/>
                        </a:solidFill>
                        <a:effectLst/>
                        <a:latin typeface="Calibri" panose="020F0502020204030204" pitchFamily="34" charset="0"/>
                      </a:endParaRPr>
                    </a:p>
                  </a:txBody>
                  <a:tcPr marL="6432" marR="6432" marT="64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CA" sz="1400" b="1" u="none" strike="noStrike">
                          <a:solidFill>
                            <a:srgbClr val="0000CC"/>
                          </a:solidFill>
                          <a:effectLst/>
                        </a:rPr>
                        <a:t>IC Engine</a:t>
                      </a:r>
                      <a:endParaRPr lang="en-CA" sz="1400" b="1" i="0" u="none" strike="noStrike">
                        <a:solidFill>
                          <a:srgbClr val="0000CC"/>
                        </a:solidFill>
                        <a:effectLst/>
                        <a:latin typeface="Calibri" panose="020F0502020204030204" pitchFamily="34" charset="0"/>
                      </a:endParaRPr>
                    </a:p>
                  </a:txBody>
                  <a:tcPr marL="6432" marR="6432" marT="64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CA" sz="1400" u="none" strike="noStrike">
                          <a:solidFill>
                            <a:srgbClr val="002060"/>
                          </a:solidFill>
                          <a:effectLst/>
                        </a:rPr>
                        <a:t>4 Cylinder Car Engine </a:t>
                      </a:r>
                      <a:endParaRPr lang="en-CA" sz="1400" b="0" i="0" u="none" strike="noStrike">
                        <a:solidFill>
                          <a:srgbClr val="002060"/>
                        </a:solidFill>
                        <a:effectLst/>
                        <a:latin typeface="Calibri" panose="020F0502020204030204" pitchFamily="34" charset="0"/>
                      </a:endParaRPr>
                    </a:p>
                  </a:txBody>
                  <a:tcPr marL="6432" marR="6432" marT="64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48098977"/>
                  </a:ext>
                </a:extLst>
              </a:tr>
              <a:tr h="149383">
                <a:tc>
                  <a:txBody>
                    <a:bodyPr/>
                    <a:lstStyle/>
                    <a:p>
                      <a:pPr algn="ctr" fontAlgn="ctr"/>
                      <a:r>
                        <a:rPr lang="en-CA" sz="1400" b="1" u="none" strike="noStrike">
                          <a:solidFill>
                            <a:srgbClr val="002060"/>
                          </a:solidFill>
                          <a:effectLst/>
                        </a:rPr>
                        <a:t>35</a:t>
                      </a:r>
                      <a:endParaRPr lang="en-CA" sz="1400" b="1" i="0" u="none" strike="noStrike">
                        <a:solidFill>
                          <a:srgbClr val="002060"/>
                        </a:solidFill>
                        <a:effectLst/>
                        <a:latin typeface="Calibri" panose="020F0502020204030204" pitchFamily="34" charset="0"/>
                      </a:endParaRPr>
                    </a:p>
                  </a:txBody>
                  <a:tcPr marL="6432" marR="6432" marT="64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CA" sz="1400" b="1" u="none" strike="noStrike">
                          <a:solidFill>
                            <a:srgbClr val="0000CC"/>
                          </a:solidFill>
                          <a:effectLst/>
                        </a:rPr>
                        <a:t>E-Motors</a:t>
                      </a:r>
                      <a:endParaRPr lang="en-CA" sz="1400" b="1" i="0" u="none" strike="noStrike">
                        <a:solidFill>
                          <a:srgbClr val="0000CC"/>
                        </a:solidFill>
                        <a:effectLst/>
                        <a:latin typeface="Calibri" panose="020F0502020204030204" pitchFamily="34" charset="0"/>
                      </a:endParaRPr>
                    </a:p>
                  </a:txBody>
                  <a:tcPr marL="6432" marR="6432" marT="64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CA" sz="1400" u="none" strike="noStrike">
                          <a:solidFill>
                            <a:srgbClr val="002060"/>
                          </a:solidFill>
                          <a:effectLst/>
                        </a:rPr>
                        <a:t>Metal Six-cylinder Brushless Electromagnetic Engine Model</a:t>
                      </a:r>
                      <a:endParaRPr lang="en-CA" sz="1400" b="0" i="0" u="none" strike="noStrike">
                        <a:solidFill>
                          <a:srgbClr val="002060"/>
                        </a:solidFill>
                        <a:effectLst/>
                        <a:latin typeface="Calibri" panose="020F0502020204030204" pitchFamily="34" charset="0"/>
                      </a:endParaRPr>
                    </a:p>
                  </a:txBody>
                  <a:tcPr marL="6432" marR="6432" marT="64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486952030"/>
                  </a:ext>
                </a:extLst>
              </a:tr>
              <a:tr h="149383">
                <a:tc>
                  <a:txBody>
                    <a:bodyPr/>
                    <a:lstStyle/>
                    <a:p>
                      <a:pPr algn="ctr" fontAlgn="ctr"/>
                      <a:r>
                        <a:rPr lang="en-CA" sz="1400" b="1" u="none" strike="noStrike">
                          <a:solidFill>
                            <a:srgbClr val="002060"/>
                          </a:solidFill>
                          <a:effectLst/>
                        </a:rPr>
                        <a:t>36</a:t>
                      </a:r>
                      <a:endParaRPr lang="en-CA" sz="1400" b="1" i="0" u="none" strike="noStrike">
                        <a:solidFill>
                          <a:srgbClr val="002060"/>
                        </a:solidFill>
                        <a:effectLst/>
                        <a:latin typeface="Calibri" panose="020F0502020204030204" pitchFamily="34" charset="0"/>
                      </a:endParaRPr>
                    </a:p>
                  </a:txBody>
                  <a:tcPr marL="6432" marR="6432" marT="64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CA" sz="1400" b="1" u="none" strike="noStrike">
                          <a:solidFill>
                            <a:srgbClr val="0000CC"/>
                          </a:solidFill>
                          <a:effectLst/>
                        </a:rPr>
                        <a:t>E-Motors</a:t>
                      </a:r>
                      <a:endParaRPr lang="en-CA" sz="1400" b="1" i="0" u="none" strike="noStrike">
                        <a:solidFill>
                          <a:srgbClr val="0000CC"/>
                        </a:solidFill>
                        <a:effectLst/>
                        <a:latin typeface="Calibri" panose="020F0502020204030204" pitchFamily="34" charset="0"/>
                      </a:endParaRPr>
                    </a:p>
                  </a:txBody>
                  <a:tcPr marL="6432" marR="6432" marT="64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CA" sz="1400" u="none" strike="noStrike">
                          <a:solidFill>
                            <a:srgbClr val="002060"/>
                          </a:solidFill>
                          <a:effectLst/>
                        </a:rPr>
                        <a:t>Metal V12 Brushless Electromagnetic Engine Model </a:t>
                      </a:r>
                      <a:endParaRPr lang="en-CA" sz="1400" b="0" i="0" u="none" strike="noStrike">
                        <a:solidFill>
                          <a:srgbClr val="002060"/>
                        </a:solidFill>
                        <a:effectLst/>
                        <a:latin typeface="Calibri" panose="020F0502020204030204" pitchFamily="34" charset="0"/>
                      </a:endParaRPr>
                    </a:p>
                  </a:txBody>
                  <a:tcPr marL="6432" marR="6432" marT="64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573956641"/>
                  </a:ext>
                </a:extLst>
              </a:tr>
              <a:tr h="149383">
                <a:tc>
                  <a:txBody>
                    <a:bodyPr/>
                    <a:lstStyle/>
                    <a:p>
                      <a:pPr algn="ctr" fontAlgn="ctr"/>
                      <a:r>
                        <a:rPr lang="en-CA" sz="1400" b="1" u="none" strike="noStrike">
                          <a:solidFill>
                            <a:srgbClr val="002060"/>
                          </a:solidFill>
                          <a:effectLst/>
                        </a:rPr>
                        <a:t>37</a:t>
                      </a:r>
                      <a:endParaRPr lang="en-CA" sz="1400" b="1" i="0" u="none" strike="noStrike">
                        <a:solidFill>
                          <a:srgbClr val="002060"/>
                        </a:solidFill>
                        <a:effectLst/>
                        <a:latin typeface="Calibri" panose="020F0502020204030204" pitchFamily="34" charset="0"/>
                      </a:endParaRPr>
                    </a:p>
                  </a:txBody>
                  <a:tcPr marL="6432" marR="6432" marT="64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CA" sz="1400" b="1" u="none" strike="noStrike">
                          <a:solidFill>
                            <a:srgbClr val="0000CC"/>
                          </a:solidFill>
                          <a:effectLst/>
                        </a:rPr>
                        <a:t>E-Motors</a:t>
                      </a:r>
                      <a:endParaRPr lang="en-CA" sz="1400" b="1" i="0" u="none" strike="noStrike">
                        <a:solidFill>
                          <a:srgbClr val="0000CC"/>
                        </a:solidFill>
                        <a:effectLst/>
                        <a:latin typeface="Calibri" panose="020F0502020204030204" pitchFamily="34" charset="0"/>
                      </a:endParaRPr>
                    </a:p>
                  </a:txBody>
                  <a:tcPr marL="6432" marR="6432" marT="64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CA" sz="1400" u="none" strike="noStrike">
                          <a:solidFill>
                            <a:srgbClr val="002060"/>
                          </a:solidFill>
                          <a:effectLst/>
                        </a:rPr>
                        <a:t>Metal Mini V Type Double-cylinder V2 Electromagnetic Engine Model</a:t>
                      </a:r>
                      <a:endParaRPr lang="en-CA" sz="1400" b="0" i="0" u="none" strike="noStrike">
                        <a:solidFill>
                          <a:srgbClr val="002060"/>
                        </a:solidFill>
                        <a:effectLst/>
                        <a:latin typeface="Calibri" panose="020F0502020204030204" pitchFamily="34" charset="0"/>
                      </a:endParaRPr>
                    </a:p>
                  </a:txBody>
                  <a:tcPr marL="6432" marR="6432" marT="64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492388291"/>
                  </a:ext>
                </a:extLst>
              </a:tr>
            </a:tbl>
          </a:graphicData>
        </a:graphic>
      </p:graphicFrame>
      <p:sp>
        <p:nvSpPr>
          <p:cNvPr id="7" name="Title 1">
            <a:extLst>
              <a:ext uri="{FF2B5EF4-FFF2-40B4-BE49-F238E27FC236}">
                <a16:creationId xmlns:a16="http://schemas.microsoft.com/office/drawing/2014/main" id="{2693B0F6-29B8-E1C4-A1F7-1793514839BA}"/>
              </a:ext>
            </a:extLst>
          </p:cNvPr>
          <p:cNvSpPr txBox="1">
            <a:spLocks/>
          </p:cNvSpPr>
          <p:nvPr/>
        </p:nvSpPr>
        <p:spPr>
          <a:xfrm>
            <a:off x="556840" y="262607"/>
            <a:ext cx="10515600" cy="77937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600" b="1"/>
              <a:t>List of other available engines and products</a:t>
            </a:r>
          </a:p>
        </p:txBody>
      </p:sp>
      <p:pic>
        <p:nvPicPr>
          <p:cNvPr id="2" name="Picture 2">
            <a:extLst>
              <a:ext uri="{FF2B5EF4-FFF2-40B4-BE49-F238E27FC236}">
                <a16:creationId xmlns:a16="http://schemas.microsoft.com/office/drawing/2014/main" id="{D44B7639-DC3D-AB57-8BFD-846EC97F13F7}"/>
              </a:ext>
            </a:extLst>
          </p:cNvPr>
          <p:cNvPicPr>
            <a:picLocks noChangeAspect="1" noChangeArrowheads="1"/>
          </p:cNvPicPr>
          <p:nvPr/>
        </p:nvPicPr>
        <p:blipFill>
          <a:blip r:embed="rId2" cstate="email">
            <a:extLst>
              <a:ext uri="{BEBA8EAE-BF5A-486C-A8C5-ECC9F3942E4B}">
                <a14:imgProps xmlns:a14="http://schemas.microsoft.com/office/drawing/2010/main">
                  <a14:imgLayer r:embed="rId3">
                    <a14:imgEffect>
                      <a14:sharpenSoften amount="-26000"/>
                    </a14:imgEffect>
                    <a14:imgEffect>
                      <a14:colorTemperature colorTemp="6819"/>
                    </a14:imgEffect>
                    <a14:imgEffect>
                      <a14:saturation sat="200000"/>
                    </a14:imgEffect>
                    <a14:imgEffect>
                      <a14:brightnessContrast bright="-16000" contrast="59000"/>
                    </a14:imgEffect>
                  </a14:imgLayer>
                </a14:imgProps>
              </a:ext>
              <a:ext uri="{28A0092B-C50C-407E-A947-70E740481C1C}">
                <a14:useLocalDpi xmlns:a14="http://schemas.microsoft.com/office/drawing/2010/main" val="0"/>
              </a:ext>
            </a:extLst>
          </a:blip>
          <a:srcRect/>
          <a:stretch>
            <a:fillRect/>
          </a:stretch>
        </p:blipFill>
        <p:spPr bwMode="auto">
          <a:xfrm>
            <a:off x="10322201" y="63305"/>
            <a:ext cx="1815785" cy="779378"/>
          </a:xfrm>
          <a:prstGeom prst="rect">
            <a:avLst/>
          </a:prstGeom>
          <a:gradFill>
            <a:gsLst>
              <a:gs pos="2000">
                <a:schemeClr val="accent1">
                  <a:lumMod val="45000"/>
                  <a:lumOff val="55000"/>
                </a:schemeClr>
              </a:gs>
              <a:gs pos="56000">
                <a:schemeClr val="accent1">
                  <a:lumMod val="30000"/>
                  <a:lumOff val="70000"/>
                </a:schemeClr>
              </a:gs>
            </a:gsLst>
            <a:lin ang="5400000" scaled="1"/>
          </a:gradFill>
        </p:spPr>
      </p:pic>
    </p:spTree>
    <p:extLst>
      <p:ext uri="{BB962C8B-B14F-4D97-AF65-F5344CB8AC3E}">
        <p14:creationId xmlns:p14="http://schemas.microsoft.com/office/powerpoint/2010/main" val="165917552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AE52FDCB-EDAA-534F-C065-5D3DE88CF2E0}"/>
              </a:ext>
            </a:extLst>
          </p:cNvPr>
          <p:cNvSpPr txBox="1"/>
          <p:nvPr/>
        </p:nvSpPr>
        <p:spPr>
          <a:xfrm>
            <a:off x="4189068" y="6595393"/>
            <a:ext cx="3813865" cy="230832"/>
          </a:xfrm>
          <a:prstGeom prst="rect">
            <a:avLst/>
          </a:prstGeom>
          <a:noFill/>
        </p:spPr>
        <p:txBody>
          <a:bodyPr wrap="none" rtlCol="0">
            <a:spAutoFit/>
          </a:bodyPr>
          <a:lstStyle/>
          <a:p>
            <a:r>
              <a:rPr lang="en-CA" sz="900" b="0" i="0">
                <a:solidFill>
                  <a:srgbClr val="002060"/>
                </a:solidFill>
                <a:effectLst/>
                <a:latin typeface="Arial" panose="020B0604020202020204" pitchFamily="34" charset="0"/>
                <a:cs typeface="Arial" panose="020B0604020202020204" pitchFamily="34" charset="0"/>
              </a:rPr>
              <a:t>Edu-Tek </a:t>
            </a:r>
            <a:r>
              <a:rPr lang="en-CA" sz="900" b="0" i="0" err="1">
                <a:solidFill>
                  <a:srgbClr val="002060"/>
                </a:solidFill>
                <a:effectLst/>
                <a:latin typeface="Arial" panose="020B0604020202020204" pitchFamily="34" charset="0"/>
                <a:cs typeface="Arial" panose="020B0604020202020204" pitchFamily="34" charset="0"/>
              </a:rPr>
              <a:t>Equipments</a:t>
            </a:r>
            <a:r>
              <a:rPr lang="en-CA" sz="900" b="0" i="0">
                <a:solidFill>
                  <a:srgbClr val="002060"/>
                </a:solidFill>
                <a:effectLst/>
                <a:latin typeface="Arial" panose="020B0604020202020204" pitchFamily="34" charset="0"/>
                <a:cs typeface="Arial" panose="020B0604020202020204" pitchFamily="34" charset="0"/>
              </a:rPr>
              <a:t> India Private Limited - 2024 - All Rights Reserved</a:t>
            </a:r>
          </a:p>
        </p:txBody>
      </p:sp>
      <p:graphicFrame>
        <p:nvGraphicFramePr>
          <p:cNvPr id="4" name="Table 3">
            <a:extLst>
              <a:ext uri="{FF2B5EF4-FFF2-40B4-BE49-F238E27FC236}">
                <a16:creationId xmlns:a16="http://schemas.microsoft.com/office/drawing/2014/main" id="{A29A1D6B-5437-FC81-AE07-81B685FC7077}"/>
              </a:ext>
            </a:extLst>
          </p:cNvPr>
          <p:cNvGraphicFramePr>
            <a:graphicFrameLocks noGrp="1"/>
          </p:cNvGraphicFramePr>
          <p:nvPr>
            <p:extLst>
              <p:ext uri="{D42A27DB-BD31-4B8C-83A1-F6EECF244321}">
                <p14:modId xmlns:p14="http://schemas.microsoft.com/office/powerpoint/2010/main" val="3881371044"/>
              </p:ext>
            </p:extLst>
          </p:nvPr>
        </p:nvGraphicFramePr>
        <p:xfrm>
          <a:off x="578681" y="1545360"/>
          <a:ext cx="11034638" cy="3553920"/>
        </p:xfrm>
        <a:graphic>
          <a:graphicData uri="http://schemas.openxmlformats.org/drawingml/2006/table">
            <a:tbl>
              <a:tblPr>
                <a:tableStyleId>{E8034E78-7F5D-4C2E-B375-FC64B27BC917}</a:tableStyleId>
              </a:tblPr>
              <a:tblGrid>
                <a:gridCol w="899298">
                  <a:extLst>
                    <a:ext uri="{9D8B030D-6E8A-4147-A177-3AD203B41FA5}">
                      <a16:colId xmlns:a16="http://schemas.microsoft.com/office/drawing/2014/main" val="2616785234"/>
                    </a:ext>
                  </a:extLst>
                </a:gridCol>
                <a:gridCol w="1659116">
                  <a:extLst>
                    <a:ext uri="{9D8B030D-6E8A-4147-A177-3AD203B41FA5}">
                      <a16:colId xmlns:a16="http://schemas.microsoft.com/office/drawing/2014/main" val="440577926"/>
                    </a:ext>
                  </a:extLst>
                </a:gridCol>
                <a:gridCol w="8476224">
                  <a:extLst>
                    <a:ext uri="{9D8B030D-6E8A-4147-A177-3AD203B41FA5}">
                      <a16:colId xmlns:a16="http://schemas.microsoft.com/office/drawing/2014/main" val="3614141621"/>
                    </a:ext>
                  </a:extLst>
                </a:gridCol>
              </a:tblGrid>
              <a:tr h="88027">
                <a:tc>
                  <a:txBody>
                    <a:bodyPr/>
                    <a:lstStyle/>
                    <a:p>
                      <a:pPr algn="ctr" fontAlgn="ctr"/>
                      <a:r>
                        <a:rPr lang="en-CA" sz="1400" b="1" u="none" strike="noStrike">
                          <a:solidFill>
                            <a:srgbClr val="002060"/>
                          </a:solidFill>
                          <a:effectLst/>
                        </a:rPr>
                        <a:t>38</a:t>
                      </a:r>
                      <a:endParaRPr lang="en-CA" sz="1400" b="1" i="0" u="none" strike="noStrike">
                        <a:solidFill>
                          <a:srgbClr val="002060"/>
                        </a:solidFill>
                        <a:effectLst/>
                        <a:latin typeface="Calibri" panose="020F0502020204030204" pitchFamily="34" charset="0"/>
                      </a:endParaRPr>
                    </a:p>
                  </a:txBody>
                  <a:tcPr marL="9344" marR="9344" marT="93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CA" sz="1400" b="1" u="none" strike="noStrike">
                          <a:solidFill>
                            <a:srgbClr val="0000CC"/>
                          </a:solidFill>
                          <a:effectLst/>
                        </a:rPr>
                        <a:t>E-Motors</a:t>
                      </a:r>
                      <a:endParaRPr lang="en-CA" sz="1400" b="1" i="0" u="none" strike="noStrike">
                        <a:solidFill>
                          <a:srgbClr val="0000CC"/>
                        </a:solidFill>
                        <a:effectLst/>
                        <a:latin typeface="Calibri" panose="020F0502020204030204" pitchFamily="34" charset="0"/>
                      </a:endParaRPr>
                    </a:p>
                  </a:txBody>
                  <a:tcPr marL="9344" marR="9344" marT="93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CA" sz="1400" u="none" strike="noStrike">
                          <a:solidFill>
                            <a:srgbClr val="002060"/>
                          </a:solidFill>
                          <a:effectLst/>
                        </a:rPr>
                        <a:t>Metal Mini Type Single-cylinder Electromagnetic Engine Cannon Model</a:t>
                      </a:r>
                      <a:endParaRPr lang="en-CA" sz="1400" b="0" i="0" u="none" strike="noStrike">
                        <a:solidFill>
                          <a:srgbClr val="002060"/>
                        </a:solidFill>
                        <a:effectLst/>
                        <a:latin typeface="Calibri" panose="020F0502020204030204" pitchFamily="34" charset="0"/>
                      </a:endParaRPr>
                    </a:p>
                  </a:txBody>
                  <a:tcPr marL="9344" marR="9344" marT="93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511748054"/>
                  </a:ext>
                </a:extLst>
              </a:tr>
              <a:tr h="88027">
                <a:tc>
                  <a:txBody>
                    <a:bodyPr/>
                    <a:lstStyle/>
                    <a:p>
                      <a:pPr algn="ctr" fontAlgn="ctr"/>
                      <a:r>
                        <a:rPr lang="en-CA" sz="1400" b="1" u="none" strike="noStrike">
                          <a:solidFill>
                            <a:srgbClr val="002060"/>
                          </a:solidFill>
                          <a:effectLst/>
                        </a:rPr>
                        <a:t>39</a:t>
                      </a:r>
                      <a:endParaRPr lang="en-CA" sz="1400" b="1" i="0" u="none" strike="noStrike">
                        <a:solidFill>
                          <a:srgbClr val="002060"/>
                        </a:solidFill>
                        <a:effectLst/>
                        <a:latin typeface="Calibri" panose="020F0502020204030204" pitchFamily="34" charset="0"/>
                      </a:endParaRPr>
                    </a:p>
                  </a:txBody>
                  <a:tcPr marL="9344" marR="9344" marT="93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CA" sz="1400" b="1" u="none" strike="noStrike">
                          <a:solidFill>
                            <a:srgbClr val="0000CC"/>
                          </a:solidFill>
                          <a:effectLst/>
                        </a:rPr>
                        <a:t>E-Motors</a:t>
                      </a:r>
                      <a:endParaRPr lang="en-CA" sz="1400" b="1" i="0" u="none" strike="noStrike">
                        <a:solidFill>
                          <a:srgbClr val="0000CC"/>
                        </a:solidFill>
                        <a:effectLst/>
                        <a:latin typeface="Calibri" panose="020F0502020204030204" pitchFamily="34" charset="0"/>
                      </a:endParaRPr>
                    </a:p>
                  </a:txBody>
                  <a:tcPr marL="9344" marR="9344" marT="93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CA" sz="1400" u="none" strike="noStrike">
                          <a:solidFill>
                            <a:srgbClr val="002060"/>
                          </a:solidFill>
                          <a:effectLst/>
                        </a:rPr>
                        <a:t>V6 Electromagnetic Motor Engine Model with Hexagon Fans</a:t>
                      </a:r>
                      <a:endParaRPr lang="en-CA" sz="1400" b="0" i="0" u="none" strike="noStrike">
                        <a:solidFill>
                          <a:srgbClr val="002060"/>
                        </a:solidFill>
                        <a:effectLst/>
                        <a:latin typeface="Calibri" panose="020F0502020204030204" pitchFamily="34" charset="0"/>
                      </a:endParaRPr>
                    </a:p>
                  </a:txBody>
                  <a:tcPr marL="9344" marR="9344" marT="93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702513819"/>
                  </a:ext>
                </a:extLst>
              </a:tr>
              <a:tr h="88027">
                <a:tc>
                  <a:txBody>
                    <a:bodyPr/>
                    <a:lstStyle/>
                    <a:p>
                      <a:pPr algn="ctr" fontAlgn="ctr"/>
                      <a:r>
                        <a:rPr lang="en-CA" sz="1400" b="1" u="none" strike="noStrike">
                          <a:solidFill>
                            <a:srgbClr val="002060"/>
                          </a:solidFill>
                          <a:effectLst/>
                        </a:rPr>
                        <a:t>40</a:t>
                      </a:r>
                      <a:endParaRPr lang="en-CA" sz="1400" b="1" i="0" u="none" strike="noStrike">
                        <a:solidFill>
                          <a:srgbClr val="002060"/>
                        </a:solidFill>
                        <a:effectLst/>
                        <a:latin typeface="Calibri" panose="020F0502020204030204" pitchFamily="34" charset="0"/>
                      </a:endParaRPr>
                    </a:p>
                  </a:txBody>
                  <a:tcPr marL="9344" marR="9344" marT="93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CA" sz="1400" b="1" u="none" strike="noStrike">
                          <a:solidFill>
                            <a:srgbClr val="0000CC"/>
                          </a:solidFill>
                          <a:effectLst/>
                        </a:rPr>
                        <a:t>E-Motors</a:t>
                      </a:r>
                      <a:endParaRPr lang="en-CA" sz="1400" b="1" i="0" u="none" strike="noStrike">
                        <a:solidFill>
                          <a:srgbClr val="0000CC"/>
                        </a:solidFill>
                        <a:effectLst/>
                        <a:latin typeface="Calibri" panose="020F0502020204030204" pitchFamily="34" charset="0"/>
                      </a:endParaRPr>
                    </a:p>
                  </a:txBody>
                  <a:tcPr marL="9344" marR="9344" marT="93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CA" sz="1400" u="none" strike="noStrike">
                          <a:solidFill>
                            <a:srgbClr val="002060"/>
                          </a:solidFill>
                          <a:effectLst/>
                        </a:rPr>
                        <a:t>Metal V6 Double-piston Brushless Electromagnetic Engine </a:t>
                      </a:r>
                      <a:endParaRPr lang="en-CA" sz="1400" b="0" i="0" u="none" strike="noStrike">
                        <a:solidFill>
                          <a:srgbClr val="002060"/>
                        </a:solidFill>
                        <a:effectLst/>
                        <a:latin typeface="Calibri" panose="020F0502020204030204" pitchFamily="34" charset="0"/>
                      </a:endParaRPr>
                    </a:p>
                  </a:txBody>
                  <a:tcPr marL="9344" marR="9344" marT="93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046475148"/>
                  </a:ext>
                </a:extLst>
              </a:tr>
              <a:tr h="88027">
                <a:tc>
                  <a:txBody>
                    <a:bodyPr/>
                    <a:lstStyle/>
                    <a:p>
                      <a:pPr algn="ctr" fontAlgn="ctr"/>
                      <a:r>
                        <a:rPr lang="en-CA" sz="1400" b="1" u="none" strike="noStrike">
                          <a:solidFill>
                            <a:srgbClr val="002060"/>
                          </a:solidFill>
                          <a:effectLst/>
                        </a:rPr>
                        <a:t>41</a:t>
                      </a:r>
                      <a:endParaRPr lang="en-CA" sz="1400" b="1" i="0" u="none" strike="noStrike">
                        <a:solidFill>
                          <a:srgbClr val="002060"/>
                        </a:solidFill>
                        <a:effectLst/>
                        <a:latin typeface="Calibri" panose="020F0502020204030204" pitchFamily="34" charset="0"/>
                      </a:endParaRPr>
                    </a:p>
                  </a:txBody>
                  <a:tcPr marL="9344" marR="9344" marT="93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CA" sz="1400" b="1" u="none" strike="noStrike">
                          <a:solidFill>
                            <a:srgbClr val="0000CC"/>
                          </a:solidFill>
                          <a:effectLst/>
                        </a:rPr>
                        <a:t>E-Motors</a:t>
                      </a:r>
                      <a:endParaRPr lang="en-CA" sz="1400" b="1" i="0" u="none" strike="noStrike">
                        <a:solidFill>
                          <a:srgbClr val="0000CC"/>
                        </a:solidFill>
                        <a:effectLst/>
                        <a:latin typeface="Calibri" panose="020F0502020204030204" pitchFamily="34" charset="0"/>
                      </a:endParaRPr>
                    </a:p>
                  </a:txBody>
                  <a:tcPr marL="9344" marR="9344" marT="93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CA" sz="1400" u="none" strike="noStrike">
                          <a:solidFill>
                            <a:srgbClr val="002060"/>
                          </a:solidFill>
                          <a:effectLst/>
                        </a:rPr>
                        <a:t>V8 Electromagnetic Engine 5V 4W 8 Coils High Speed V-Shaped</a:t>
                      </a:r>
                      <a:endParaRPr lang="en-CA" sz="1400" b="0" i="0" u="none" strike="noStrike">
                        <a:solidFill>
                          <a:srgbClr val="002060"/>
                        </a:solidFill>
                        <a:effectLst/>
                        <a:latin typeface="Calibri" panose="020F0502020204030204" pitchFamily="34" charset="0"/>
                      </a:endParaRPr>
                    </a:p>
                  </a:txBody>
                  <a:tcPr marL="9344" marR="9344" marT="93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604972813"/>
                  </a:ext>
                </a:extLst>
              </a:tr>
              <a:tr h="88027">
                <a:tc>
                  <a:txBody>
                    <a:bodyPr/>
                    <a:lstStyle/>
                    <a:p>
                      <a:pPr algn="ctr" fontAlgn="ctr"/>
                      <a:r>
                        <a:rPr lang="en-CA" sz="1400" b="1" u="none" strike="noStrike">
                          <a:solidFill>
                            <a:srgbClr val="002060"/>
                          </a:solidFill>
                          <a:effectLst/>
                        </a:rPr>
                        <a:t>42</a:t>
                      </a:r>
                      <a:endParaRPr lang="en-CA" sz="1400" b="1" i="0" u="none" strike="noStrike">
                        <a:solidFill>
                          <a:srgbClr val="002060"/>
                        </a:solidFill>
                        <a:effectLst/>
                        <a:latin typeface="Calibri" panose="020F0502020204030204" pitchFamily="34" charset="0"/>
                      </a:endParaRPr>
                    </a:p>
                  </a:txBody>
                  <a:tcPr marL="9344" marR="9344" marT="93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CA" sz="1400" b="1" u="none" strike="noStrike">
                          <a:solidFill>
                            <a:srgbClr val="0000CC"/>
                          </a:solidFill>
                          <a:effectLst/>
                        </a:rPr>
                        <a:t>H&amp;M Engine</a:t>
                      </a:r>
                      <a:endParaRPr lang="en-CA" sz="1400" b="1" i="0" u="none" strike="noStrike">
                        <a:solidFill>
                          <a:srgbClr val="0000CC"/>
                        </a:solidFill>
                        <a:effectLst/>
                        <a:latin typeface="Calibri" panose="020F0502020204030204" pitchFamily="34" charset="0"/>
                      </a:endParaRPr>
                    </a:p>
                  </a:txBody>
                  <a:tcPr marL="9344" marR="9344" marT="93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CA" sz="1400" u="none" strike="noStrike">
                          <a:solidFill>
                            <a:srgbClr val="002060"/>
                          </a:solidFill>
                          <a:effectLst/>
                        </a:rPr>
                        <a:t>Horizontal Air-Cooled Single-Cylinder 4-Stroke Oddball Hit and Miss Gas Engine </a:t>
                      </a:r>
                      <a:endParaRPr lang="en-CA" sz="1400" b="0" i="0" u="none" strike="noStrike">
                        <a:solidFill>
                          <a:srgbClr val="002060"/>
                        </a:solidFill>
                        <a:effectLst/>
                        <a:latin typeface="Calibri" panose="020F0502020204030204" pitchFamily="34" charset="0"/>
                      </a:endParaRPr>
                    </a:p>
                  </a:txBody>
                  <a:tcPr marL="9344" marR="9344" marT="93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647875721"/>
                  </a:ext>
                </a:extLst>
              </a:tr>
              <a:tr h="88027">
                <a:tc>
                  <a:txBody>
                    <a:bodyPr/>
                    <a:lstStyle/>
                    <a:p>
                      <a:pPr algn="ctr" fontAlgn="ctr"/>
                      <a:r>
                        <a:rPr lang="en-CA" sz="1400" b="1" u="none" strike="noStrike">
                          <a:solidFill>
                            <a:srgbClr val="002060"/>
                          </a:solidFill>
                          <a:effectLst/>
                        </a:rPr>
                        <a:t>43</a:t>
                      </a:r>
                      <a:endParaRPr lang="en-CA" sz="1400" b="1" i="0" u="none" strike="noStrike">
                        <a:solidFill>
                          <a:srgbClr val="002060"/>
                        </a:solidFill>
                        <a:effectLst/>
                        <a:latin typeface="Calibri" panose="020F0502020204030204" pitchFamily="34" charset="0"/>
                      </a:endParaRPr>
                    </a:p>
                  </a:txBody>
                  <a:tcPr marL="9344" marR="9344" marT="93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CA" sz="1400" b="1" u="none" strike="noStrike">
                          <a:solidFill>
                            <a:srgbClr val="0000CC"/>
                          </a:solidFill>
                          <a:effectLst/>
                        </a:rPr>
                        <a:t>H&amp;M Engine</a:t>
                      </a:r>
                      <a:endParaRPr lang="en-CA" sz="1400" b="1" i="0" u="none" strike="noStrike">
                        <a:solidFill>
                          <a:srgbClr val="0000CC"/>
                        </a:solidFill>
                        <a:effectLst/>
                        <a:latin typeface="Calibri" panose="020F0502020204030204" pitchFamily="34" charset="0"/>
                      </a:endParaRPr>
                    </a:p>
                  </a:txBody>
                  <a:tcPr marL="9344" marR="9344" marT="93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CA" sz="1400" u="none" strike="noStrike">
                          <a:solidFill>
                            <a:srgbClr val="002060"/>
                          </a:solidFill>
                          <a:effectLst/>
                        </a:rPr>
                        <a:t>Hit and Miss Engine Full Metal IC Engine</a:t>
                      </a:r>
                      <a:endParaRPr lang="en-CA" sz="1400" b="0" i="0" u="none" strike="noStrike">
                        <a:solidFill>
                          <a:srgbClr val="002060"/>
                        </a:solidFill>
                        <a:effectLst/>
                        <a:latin typeface="Calibri" panose="020F0502020204030204" pitchFamily="34" charset="0"/>
                      </a:endParaRPr>
                    </a:p>
                  </a:txBody>
                  <a:tcPr marL="9344" marR="9344" marT="93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831696980"/>
                  </a:ext>
                </a:extLst>
              </a:tr>
              <a:tr h="88027">
                <a:tc>
                  <a:txBody>
                    <a:bodyPr/>
                    <a:lstStyle/>
                    <a:p>
                      <a:pPr algn="ctr" fontAlgn="ctr"/>
                      <a:r>
                        <a:rPr lang="en-CA" sz="1400" b="1" u="none" strike="noStrike">
                          <a:solidFill>
                            <a:srgbClr val="002060"/>
                          </a:solidFill>
                          <a:effectLst/>
                        </a:rPr>
                        <a:t>44</a:t>
                      </a:r>
                      <a:endParaRPr lang="en-CA" sz="1400" b="1" i="0" u="none" strike="noStrike">
                        <a:solidFill>
                          <a:srgbClr val="002060"/>
                        </a:solidFill>
                        <a:effectLst/>
                        <a:latin typeface="Calibri" panose="020F0502020204030204" pitchFamily="34" charset="0"/>
                      </a:endParaRPr>
                    </a:p>
                  </a:txBody>
                  <a:tcPr marL="9344" marR="9344" marT="93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CA" sz="1400" b="1" u="none" strike="noStrike">
                          <a:solidFill>
                            <a:srgbClr val="0000CC"/>
                          </a:solidFill>
                          <a:effectLst/>
                        </a:rPr>
                        <a:t>H&amp;M Engine</a:t>
                      </a:r>
                      <a:endParaRPr lang="en-CA" sz="1400" b="1" i="0" u="none" strike="noStrike">
                        <a:solidFill>
                          <a:srgbClr val="0000CC"/>
                        </a:solidFill>
                        <a:effectLst/>
                        <a:latin typeface="Calibri" panose="020F0502020204030204" pitchFamily="34" charset="0"/>
                      </a:endParaRPr>
                    </a:p>
                  </a:txBody>
                  <a:tcPr marL="9344" marR="9344" marT="93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CA" sz="1400" u="none" strike="noStrike">
                          <a:solidFill>
                            <a:srgbClr val="002060"/>
                          </a:solidFill>
                          <a:effectLst/>
                        </a:rPr>
                        <a:t>M91 Vertical Hit and Miss Engine</a:t>
                      </a:r>
                      <a:endParaRPr lang="en-CA" sz="1400" b="0" i="0" u="none" strike="noStrike">
                        <a:solidFill>
                          <a:srgbClr val="002060"/>
                        </a:solidFill>
                        <a:effectLst/>
                        <a:latin typeface="Calibri" panose="020F0502020204030204" pitchFamily="34" charset="0"/>
                      </a:endParaRPr>
                    </a:p>
                  </a:txBody>
                  <a:tcPr marL="9344" marR="9344" marT="93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348402787"/>
                  </a:ext>
                </a:extLst>
              </a:tr>
              <a:tr h="88027">
                <a:tc>
                  <a:txBody>
                    <a:bodyPr/>
                    <a:lstStyle/>
                    <a:p>
                      <a:pPr algn="ctr" fontAlgn="ctr"/>
                      <a:r>
                        <a:rPr lang="en-CA" sz="1400" b="1" u="none" strike="noStrike">
                          <a:solidFill>
                            <a:srgbClr val="002060"/>
                          </a:solidFill>
                          <a:effectLst/>
                        </a:rPr>
                        <a:t>45</a:t>
                      </a:r>
                      <a:endParaRPr lang="en-CA" sz="1400" b="1" i="0" u="none" strike="noStrike">
                        <a:solidFill>
                          <a:srgbClr val="002060"/>
                        </a:solidFill>
                        <a:effectLst/>
                        <a:latin typeface="Calibri" panose="020F0502020204030204" pitchFamily="34" charset="0"/>
                      </a:endParaRPr>
                    </a:p>
                  </a:txBody>
                  <a:tcPr marL="9344" marR="9344" marT="93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CA" sz="1400" b="1" u="none" strike="noStrike">
                          <a:solidFill>
                            <a:srgbClr val="0000CC"/>
                          </a:solidFill>
                          <a:effectLst/>
                        </a:rPr>
                        <a:t>Antique Engine</a:t>
                      </a:r>
                      <a:endParaRPr lang="en-CA" sz="1400" b="1" i="0" u="none" strike="noStrike">
                        <a:solidFill>
                          <a:srgbClr val="0000CC"/>
                        </a:solidFill>
                        <a:effectLst/>
                        <a:latin typeface="Calibri" panose="020F0502020204030204" pitchFamily="34" charset="0"/>
                      </a:endParaRPr>
                    </a:p>
                  </a:txBody>
                  <a:tcPr marL="9344" marR="9344" marT="93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CA" sz="1400" u="none" strike="noStrike">
                          <a:solidFill>
                            <a:srgbClr val="002060"/>
                          </a:solidFill>
                          <a:effectLst/>
                        </a:rPr>
                        <a:t>Horizontal Single Cylinder Four-stroke Engine Internal Combustion Engine Model for Three-Wheelers</a:t>
                      </a:r>
                      <a:endParaRPr lang="en-CA" sz="1400" b="0" i="0" u="none" strike="noStrike">
                        <a:solidFill>
                          <a:srgbClr val="002060"/>
                        </a:solidFill>
                        <a:effectLst/>
                        <a:latin typeface="Calibri" panose="020F0502020204030204" pitchFamily="34" charset="0"/>
                      </a:endParaRPr>
                    </a:p>
                  </a:txBody>
                  <a:tcPr marL="9344" marR="9344" marT="93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506685476"/>
                  </a:ext>
                </a:extLst>
              </a:tr>
              <a:tr h="88027">
                <a:tc>
                  <a:txBody>
                    <a:bodyPr/>
                    <a:lstStyle/>
                    <a:p>
                      <a:pPr algn="ctr" fontAlgn="ctr"/>
                      <a:r>
                        <a:rPr lang="en-CA" sz="1400" b="1" u="none" strike="noStrike">
                          <a:solidFill>
                            <a:srgbClr val="002060"/>
                          </a:solidFill>
                          <a:effectLst/>
                        </a:rPr>
                        <a:t>46</a:t>
                      </a:r>
                      <a:endParaRPr lang="en-CA" sz="1400" b="1" i="0" u="none" strike="noStrike">
                        <a:solidFill>
                          <a:srgbClr val="002060"/>
                        </a:solidFill>
                        <a:effectLst/>
                        <a:latin typeface="Calibri" panose="020F0502020204030204" pitchFamily="34" charset="0"/>
                      </a:endParaRPr>
                    </a:p>
                  </a:txBody>
                  <a:tcPr marL="9344" marR="9344" marT="93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CA" sz="1400" b="1" u="none" strike="noStrike">
                          <a:solidFill>
                            <a:srgbClr val="0000CC"/>
                          </a:solidFill>
                          <a:effectLst/>
                        </a:rPr>
                        <a:t>Antique Engine</a:t>
                      </a:r>
                      <a:endParaRPr lang="en-CA" sz="1400" b="1" i="0" u="none" strike="noStrike">
                        <a:solidFill>
                          <a:srgbClr val="0000CC"/>
                        </a:solidFill>
                        <a:effectLst/>
                        <a:latin typeface="Calibri" panose="020F0502020204030204" pitchFamily="34" charset="0"/>
                      </a:endParaRPr>
                    </a:p>
                  </a:txBody>
                  <a:tcPr marL="9344" marR="9344" marT="93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CA" sz="1400" u="none" strike="noStrike">
                          <a:solidFill>
                            <a:srgbClr val="002060"/>
                          </a:solidFill>
                          <a:effectLst/>
                        </a:rPr>
                        <a:t>3.2cc Mini Gasoline Engine 2-Cylinder 4-Stroke Motorcycle Internal Combustion Engine ICE Engine Model</a:t>
                      </a:r>
                      <a:endParaRPr lang="en-CA" sz="1400" b="0" i="0" u="none" strike="noStrike">
                        <a:solidFill>
                          <a:srgbClr val="002060"/>
                        </a:solidFill>
                        <a:effectLst/>
                        <a:latin typeface="Calibri" panose="020F0502020204030204" pitchFamily="34" charset="0"/>
                      </a:endParaRPr>
                    </a:p>
                  </a:txBody>
                  <a:tcPr marL="9344" marR="9344" marT="93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192221785"/>
                  </a:ext>
                </a:extLst>
              </a:tr>
              <a:tr h="88027">
                <a:tc>
                  <a:txBody>
                    <a:bodyPr/>
                    <a:lstStyle/>
                    <a:p>
                      <a:pPr algn="ctr" fontAlgn="ctr"/>
                      <a:r>
                        <a:rPr lang="en-CA" sz="1400" b="1" u="none" strike="noStrike">
                          <a:solidFill>
                            <a:srgbClr val="002060"/>
                          </a:solidFill>
                          <a:effectLst/>
                        </a:rPr>
                        <a:t>47</a:t>
                      </a:r>
                      <a:endParaRPr lang="en-CA" sz="1400" b="1" i="0" u="none" strike="noStrike">
                        <a:solidFill>
                          <a:srgbClr val="002060"/>
                        </a:solidFill>
                        <a:effectLst/>
                        <a:latin typeface="Calibri" panose="020F0502020204030204" pitchFamily="34" charset="0"/>
                      </a:endParaRPr>
                    </a:p>
                  </a:txBody>
                  <a:tcPr marL="9344" marR="9344" marT="93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CA" sz="1400" b="1" u="none" strike="noStrike">
                          <a:solidFill>
                            <a:srgbClr val="0000CC"/>
                          </a:solidFill>
                          <a:effectLst/>
                        </a:rPr>
                        <a:t>Antique Engine</a:t>
                      </a:r>
                      <a:endParaRPr lang="en-CA" sz="1400" b="1" i="0" u="none" strike="noStrike">
                        <a:solidFill>
                          <a:srgbClr val="0000CC"/>
                        </a:solidFill>
                        <a:effectLst/>
                        <a:latin typeface="Calibri" panose="020F0502020204030204" pitchFamily="34" charset="0"/>
                      </a:endParaRPr>
                    </a:p>
                  </a:txBody>
                  <a:tcPr marL="9344" marR="9344" marT="93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CA" sz="1400" u="none" strike="noStrike">
                          <a:solidFill>
                            <a:srgbClr val="002060"/>
                          </a:solidFill>
                          <a:effectLst/>
                        </a:rPr>
                        <a:t>Engine FV1A KW-OHV 7cc Vertical Single Cylinder 4 Stroke Air Cooled Gasoline Engine</a:t>
                      </a:r>
                      <a:endParaRPr lang="en-CA" sz="1400" b="0" i="0" u="none" strike="noStrike">
                        <a:solidFill>
                          <a:srgbClr val="002060"/>
                        </a:solidFill>
                        <a:effectLst/>
                        <a:latin typeface="Calibri" panose="020F0502020204030204" pitchFamily="34" charset="0"/>
                      </a:endParaRPr>
                    </a:p>
                  </a:txBody>
                  <a:tcPr marL="9344" marR="9344" marT="93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615183890"/>
                  </a:ext>
                </a:extLst>
              </a:tr>
              <a:tr h="88027">
                <a:tc>
                  <a:txBody>
                    <a:bodyPr/>
                    <a:lstStyle/>
                    <a:p>
                      <a:pPr algn="ctr" fontAlgn="ctr"/>
                      <a:r>
                        <a:rPr lang="en-CA" sz="1400" b="1" u="none" strike="noStrike">
                          <a:solidFill>
                            <a:srgbClr val="002060"/>
                          </a:solidFill>
                          <a:effectLst/>
                        </a:rPr>
                        <a:t>48</a:t>
                      </a:r>
                      <a:endParaRPr lang="en-CA" sz="1400" b="1" i="0" u="none" strike="noStrike">
                        <a:solidFill>
                          <a:srgbClr val="002060"/>
                        </a:solidFill>
                        <a:effectLst/>
                        <a:latin typeface="Calibri" panose="020F0502020204030204" pitchFamily="34" charset="0"/>
                      </a:endParaRPr>
                    </a:p>
                  </a:txBody>
                  <a:tcPr marL="9344" marR="9344" marT="93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CA" sz="1400" b="1" u="none" strike="noStrike">
                          <a:solidFill>
                            <a:srgbClr val="0000CC"/>
                          </a:solidFill>
                          <a:effectLst/>
                        </a:rPr>
                        <a:t>V2 Engine</a:t>
                      </a:r>
                      <a:endParaRPr lang="en-CA" sz="1400" b="1" i="0" u="none" strike="noStrike">
                        <a:solidFill>
                          <a:srgbClr val="0000CC"/>
                        </a:solidFill>
                        <a:effectLst/>
                        <a:latin typeface="Calibri" panose="020F0502020204030204" pitchFamily="34" charset="0"/>
                      </a:endParaRPr>
                    </a:p>
                  </a:txBody>
                  <a:tcPr marL="9344" marR="9344" marT="93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CA" sz="1400" u="none" strike="noStrike">
                          <a:solidFill>
                            <a:srgbClr val="002060"/>
                          </a:solidFill>
                          <a:effectLst/>
                        </a:rPr>
                        <a:t>Actual working models with variations in size or brand</a:t>
                      </a:r>
                      <a:endParaRPr lang="en-CA" sz="1400" b="0" i="0" u="none" strike="noStrike">
                        <a:solidFill>
                          <a:srgbClr val="002060"/>
                        </a:solidFill>
                        <a:effectLst/>
                        <a:latin typeface="Calibri" panose="020F0502020204030204" pitchFamily="34" charset="0"/>
                      </a:endParaRPr>
                    </a:p>
                  </a:txBody>
                  <a:tcPr marL="9344" marR="9344" marT="93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890015630"/>
                  </a:ext>
                </a:extLst>
              </a:tr>
              <a:tr h="88027">
                <a:tc>
                  <a:txBody>
                    <a:bodyPr/>
                    <a:lstStyle/>
                    <a:p>
                      <a:pPr algn="ctr" fontAlgn="ctr"/>
                      <a:r>
                        <a:rPr lang="en-CA" sz="1400" b="1" u="none" strike="noStrike">
                          <a:solidFill>
                            <a:srgbClr val="002060"/>
                          </a:solidFill>
                          <a:effectLst/>
                        </a:rPr>
                        <a:t>49</a:t>
                      </a:r>
                      <a:endParaRPr lang="en-CA" sz="1400" b="1" i="0" u="none" strike="noStrike">
                        <a:solidFill>
                          <a:srgbClr val="002060"/>
                        </a:solidFill>
                        <a:effectLst/>
                        <a:latin typeface="Calibri" panose="020F0502020204030204" pitchFamily="34" charset="0"/>
                      </a:endParaRPr>
                    </a:p>
                  </a:txBody>
                  <a:tcPr marL="9344" marR="9344" marT="93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CA" sz="1400" b="1" u="none" strike="noStrike">
                          <a:solidFill>
                            <a:srgbClr val="0000CC"/>
                          </a:solidFill>
                          <a:effectLst/>
                        </a:rPr>
                        <a:t>V2 Engine</a:t>
                      </a:r>
                      <a:endParaRPr lang="en-CA" sz="1400" b="1" i="0" u="none" strike="noStrike">
                        <a:solidFill>
                          <a:srgbClr val="0000CC"/>
                        </a:solidFill>
                        <a:effectLst/>
                        <a:latin typeface="Calibri" panose="020F0502020204030204" pitchFamily="34" charset="0"/>
                      </a:endParaRPr>
                    </a:p>
                  </a:txBody>
                  <a:tcPr marL="9344" marR="9344" marT="93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CA" sz="1400" u="none" strike="noStrike">
                          <a:solidFill>
                            <a:srgbClr val="002060"/>
                          </a:solidFill>
                          <a:effectLst/>
                        </a:rPr>
                        <a:t>Plastic Model that shows internal working</a:t>
                      </a:r>
                      <a:endParaRPr lang="en-CA" sz="1400" b="0" i="0" u="none" strike="noStrike">
                        <a:solidFill>
                          <a:srgbClr val="002060"/>
                        </a:solidFill>
                        <a:effectLst/>
                        <a:latin typeface="Calibri" panose="020F0502020204030204" pitchFamily="34" charset="0"/>
                      </a:endParaRPr>
                    </a:p>
                  </a:txBody>
                  <a:tcPr marL="9344" marR="9344" marT="93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36861206"/>
                  </a:ext>
                </a:extLst>
              </a:tr>
              <a:tr h="88027">
                <a:tc>
                  <a:txBody>
                    <a:bodyPr/>
                    <a:lstStyle/>
                    <a:p>
                      <a:pPr algn="ctr" fontAlgn="ctr"/>
                      <a:r>
                        <a:rPr lang="en-CA" sz="1400" b="1" u="none" strike="noStrike">
                          <a:solidFill>
                            <a:srgbClr val="002060"/>
                          </a:solidFill>
                          <a:effectLst/>
                        </a:rPr>
                        <a:t>50</a:t>
                      </a:r>
                      <a:endParaRPr lang="en-CA" sz="1400" b="1" i="0" u="none" strike="noStrike">
                        <a:solidFill>
                          <a:srgbClr val="002060"/>
                        </a:solidFill>
                        <a:effectLst/>
                        <a:latin typeface="Calibri" panose="020F0502020204030204" pitchFamily="34" charset="0"/>
                      </a:endParaRPr>
                    </a:p>
                  </a:txBody>
                  <a:tcPr marL="9344" marR="9344" marT="93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CA" sz="1400" b="1" u="none" strike="noStrike">
                          <a:solidFill>
                            <a:srgbClr val="0000CC"/>
                          </a:solidFill>
                          <a:effectLst/>
                        </a:rPr>
                        <a:t>V12 Engine</a:t>
                      </a:r>
                      <a:endParaRPr lang="en-CA" sz="1400" b="1" i="0" u="none" strike="noStrike">
                        <a:solidFill>
                          <a:srgbClr val="0000CC"/>
                        </a:solidFill>
                        <a:effectLst/>
                        <a:latin typeface="Calibri" panose="020F0502020204030204" pitchFamily="34" charset="0"/>
                      </a:endParaRPr>
                    </a:p>
                  </a:txBody>
                  <a:tcPr marL="9344" marR="9344" marT="93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CA" sz="1400" u="none" strike="noStrike">
                          <a:solidFill>
                            <a:srgbClr val="002060"/>
                          </a:solidFill>
                          <a:effectLst/>
                        </a:rPr>
                        <a:t>V12 Engine GS-V12 72CC DOHC 4-Stroke 12-Cylinder 48-Valve Water-Cooled Electric Start Gasoline Engine Model - V12 Engine</a:t>
                      </a:r>
                      <a:endParaRPr lang="en-CA" sz="1400" b="0" i="0" u="none" strike="noStrike">
                        <a:solidFill>
                          <a:srgbClr val="002060"/>
                        </a:solidFill>
                        <a:effectLst/>
                        <a:latin typeface="Calibri" panose="020F0502020204030204" pitchFamily="34" charset="0"/>
                      </a:endParaRPr>
                    </a:p>
                  </a:txBody>
                  <a:tcPr marL="9344" marR="9344" marT="93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594976680"/>
                  </a:ext>
                </a:extLst>
              </a:tr>
              <a:tr h="88027">
                <a:tc>
                  <a:txBody>
                    <a:bodyPr/>
                    <a:lstStyle/>
                    <a:p>
                      <a:pPr algn="ctr" fontAlgn="ctr"/>
                      <a:r>
                        <a:rPr lang="en-CA" sz="1400" b="1" u="none" strike="noStrike">
                          <a:solidFill>
                            <a:srgbClr val="002060"/>
                          </a:solidFill>
                          <a:effectLst/>
                        </a:rPr>
                        <a:t>51</a:t>
                      </a:r>
                      <a:endParaRPr lang="en-CA" sz="1400" b="1" i="0" u="none" strike="noStrike">
                        <a:solidFill>
                          <a:srgbClr val="002060"/>
                        </a:solidFill>
                        <a:effectLst/>
                        <a:latin typeface="Calibri" panose="020F0502020204030204" pitchFamily="34" charset="0"/>
                      </a:endParaRPr>
                    </a:p>
                  </a:txBody>
                  <a:tcPr marL="9344" marR="9344" marT="93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CA" sz="1400" b="1" u="none" strike="noStrike">
                          <a:solidFill>
                            <a:srgbClr val="0000CC"/>
                          </a:solidFill>
                          <a:effectLst/>
                        </a:rPr>
                        <a:t>Stirling Engine</a:t>
                      </a:r>
                      <a:endParaRPr lang="en-CA" sz="1400" b="1" i="0" u="none" strike="noStrike">
                        <a:solidFill>
                          <a:srgbClr val="0000CC"/>
                        </a:solidFill>
                        <a:effectLst/>
                        <a:latin typeface="Calibri" panose="020F0502020204030204" pitchFamily="34" charset="0"/>
                      </a:endParaRPr>
                    </a:p>
                  </a:txBody>
                  <a:tcPr marL="9344" marR="9344" marT="93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CA" sz="1400" u="none" strike="noStrike">
                          <a:solidFill>
                            <a:srgbClr val="002060"/>
                          </a:solidFill>
                          <a:effectLst/>
                        </a:rPr>
                        <a:t>A wide variety of Stirling engine</a:t>
                      </a:r>
                      <a:endParaRPr lang="en-CA" sz="1400" b="0" i="0" u="none" strike="noStrike">
                        <a:solidFill>
                          <a:srgbClr val="002060"/>
                        </a:solidFill>
                        <a:effectLst/>
                        <a:latin typeface="Calibri" panose="020F0502020204030204" pitchFamily="34" charset="0"/>
                      </a:endParaRPr>
                    </a:p>
                  </a:txBody>
                  <a:tcPr marL="9344" marR="9344" marT="93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089847344"/>
                  </a:ext>
                </a:extLst>
              </a:tr>
              <a:tr h="88027">
                <a:tc>
                  <a:txBody>
                    <a:bodyPr/>
                    <a:lstStyle/>
                    <a:p>
                      <a:pPr algn="ctr" fontAlgn="ctr"/>
                      <a:r>
                        <a:rPr lang="en-CA" sz="1400" b="1" u="none" strike="noStrike">
                          <a:solidFill>
                            <a:srgbClr val="002060"/>
                          </a:solidFill>
                          <a:effectLst/>
                        </a:rPr>
                        <a:t>52</a:t>
                      </a:r>
                      <a:endParaRPr lang="en-CA" sz="1400" b="1" i="0" u="none" strike="noStrike">
                        <a:solidFill>
                          <a:srgbClr val="002060"/>
                        </a:solidFill>
                        <a:effectLst/>
                        <a:latin typeface="Calibri" panose="020F0502020204030204" pitchFamily="34" charset="0"/>
                      </a:endParaRPr>
                    </a:p>
                  </a:txBody>
                  <a:tcPr marL="9344" marR="9344" marT="93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CA" sz="1400" b="1" u="none" strike="noStrike">
                          <a:solidFill>
                            <a:srgbClr val="0000CC"/>
                          </a:solidFill>
                          <a:effectLst/>
                        </a:rPr>
                        <a:t>Oil Pumping</a:t>
                      </a:r>
                      <a:endParaRPr lang="en-CA" sz="1400" b="1" i="0" u="none" strike="noStrike">
                        <a:solidFill>
                          <a:srgbClr val="0000CC"/>
                        </a:solidFill>
                        <a:effectLst/>
                        <a:latin typeface="Calibri" panose="020F0502020204030204" pitchFamily="34" charset="0"/>
                      </a:endParaRPr>
                    </a:p>
                  </a:txBody>
                  <a:tcPr marL="9344" marR="9344" marT="93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CA" sz="1400" u="none" strike="noStrike">
                          <a:solidFill>
                            <a:srgbClr val="002060"/>
                          </a:solidFill>
                          <a:effectLst/>
                        </a:rPr>
                        <a:t>Pumping unit</a:t>
                      </a:r>
                      <a:endParaRPr lang="en-CA" sz="1400" b="0" i="0" u="none" strike="noStrike">
                        <a:solidFill>
                          <a:srgbClr val="002060"/>
                        </a:solidFill>
                        <a:effectLst/>
                        <a:latin typeface="Calibri" panose="020F0502020204030204" pitchFamily="34" charset="0"/>
                      </a:endParaRPr>
                    </a:p>
                  </a:txBody>
                  <a:tcPr marL="9344" marR="9344" marT="93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146189812"/>
                  </a:ext>
                </a:extLst>
              </a:tr>
            </a:tbl>
          </a:graphicData>
        </a:graphic>
      </p:graphicFrame>
      <p:sp>
        <p:nvSpPr>
          <p:cNvPr id="8" name="Title 1">
            <a:extLst>
              <a:ext uri="{FF2B5EF4-FFF2-40B4-BE49-F238E27FC236}">
                <a16:creationId xmlns:a16="http://schemas.microsoft.com/office/drawing/2014/main" id="{75E3060D-3552-9193-076E-9795EEE39544}"/>
              </a:ext>
            </a:extLst>
          </p:cNvPr>
          <p:cNvSpPr>
            <a:spLocks noGrp="1"/>
          </p:cNvSpPr>
          <p:nvPr>
            <p:ph type="title"/>
          </p:nvPr>
        </p:nvSpPr>
        <p:spPr>
          <a:xfrm>
            <a:off x="556840" y="262607"/>
            <a:ext cx="10515600" cy="779378"/>
          </a:xfrm>
        </p:spPr>
        <p:txBody>
          <a:bodyPr>
            <a:normAutofit/>
          </a:bodyPr>
          <a:lstStyle/>
          <a:p>
            <a:pPr marL="0" indent="0">
              <a:buNone/>
            </a:pPr>
            <a:r>
              <a:rPr lang="en-US" sz="3600" b="1"/>
              <a:t>List of other available engines and products</a:t>
            </a:r>
          </a:p>
        </p:txBody>
      </p:sp>
      <p:pic>
        <p:nvPicPr>
          <p:cNvPr id="2" name="Picture 2">
            <a:extLst>
              <a:ext uri="{FF2B5EF4-FFF2-40B4-BE49-F238E27FC236}">
                <a16:creationId xmlns:a16="http://schemas.microsoft.com/office/drawing/2014/main" id="{5FE0CF7A-6694-830A-03B4-F68A42B8E3FA}"/>
              </a:ext>
            </a:extLst>
          </p:cNvPr>
          <p:cNvPicPr>
            <a:picLocks noChangeAspect="1" noChangeArrowheads="1"/>
          </p:cNvPicPr>
          <p:nvPr/>
        </p:nvPicPr>
        <p:blipFill>
          <a:blip r:embed="rId2" cstate="email">
            <a:extLst>
              <a:ext uri="{BEBA8EAE-BF5A-486C-A8C5-ECC9F3942E4B}">
                <a14:imgProps xmlns:a14="http://schemas.microsoft.com/office/drawing/2010/main">
                  <a14:imgLayer r:embed="rId3">
                    <a14:imgEffect>
                      <a14:sharpenSoften amount="-26000"/>
                    </a14:imgEffect>
                    <a14:imgEffect>
                      <a14:colorTemperature colorTemp="6819"/>
                    </a14:imgEffect>
                    <a14:imgEffect>
                      <a14:saturation sat="200000"/>
                    </a14:imgEffect>
                    <a14:imgEffect>
                      <a14:brightnessContrast bright="-16000" contrast="59000"/>
                    </a14:imgEffect>
                  </a14:imgLayer>
                </a14:imgProps>
              </a:ext>
              <a:ext uri="{28A0092B-C50C-407E-A947-70E740481C1C}">
                <a14:useLocalDpi xmlns:a14="http://schemas.microsoft.com/office/drawing/2010/main" val="0"/>
              </a:ext>
            </a:extLst>
          </a:blip>
          <a:srcRect/>
          <a:stretch>
            <a:fillRect/>
          </a:stretch>
        </p:blipFill>
        <p:spPr bwMode="auto">
          <a:xfrm>
            <a:off x="10322201" y="63305"/>
            <a:ext cx="1815785" cy="779378"/>
          </a:xfrm>
          <a:prstGeom prst="rect">
            <a:avLst/>
          </a:prstGeom>
          <a:gradFill>
            <a:gsLst>
              <a:gs pos="2000">
                <a:schemeClr val="accent1">
                  <a:lumMod val="45000"/>
                  <a:lumOff val="55000"/>
                </a:schemeClr>
              </a:gs>
              <a:gs pos="56000">
                <a:schemeClr val="accent1">
                  <a:lumMod val="30000"/>
                  <a:lumOff val="70000"/>
                </a:schemeClr>
              </a:gs>
            </a:gsLst>
            <a:lin ang="5400000" scaled="1"/>
          </a:gradFill>
        </p:spPr>
      </p:pic>
    </p:spTree>
    <p:extLst>
      <p:ext uri="{BB962C8B-B14F-4D97-AF65-F5344CB8AC3E}">
        <p14:creationId xmlns:p14="http://schemas.microsoft.com/office/powerpoint/2010/main" val="247465129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346AC0-BFBB-FE4A-F585-B6C6C3F8031A}"/>
              </a:ext>
            </a:extLst>
          </p:cNvPr>
          <p:cNvSpPr>
            <a:spLocks noGrp="1"/>
          </p:cNvSpPr>
          <p:nvPr>
            <p:ph type="title"/>
          </p:nvPr>
        </p:nvSpPr>
        <p:spPr>
          <a:xfrm>
            <a:off x="368456" y="262607"/>
            <a:ext cx="10515600" cy="779378"/>
          </a:xfrm>
        </p:spPr>
        <p:txBody>
          <a:bodyPr/>
          <a:lstStyle/>
          <a:p>
            <a:r>
              <a:rPr lang="en-US"/>
              <a:t>Sales and Contact information </a:t>
            </a:r>
          </a:p>
        </p:txBody>
      </p:sp>
      <p:sp>
        <p:nvSpPr>
          <p:cNvPr id="3" name="Content Placeholder 2">
            <a:extLst>
              <a:ext uri="{FF2B5EF4-FFF2-40B4-BE49-F238E27FC236}">
                <a16:creationId xmlns:a16="http://schemas.microsoft.com/office/drawing/2014/main" id="{10971E08-8F83-F33B-F256-23411E4C7274}"/>
              </a:ext>
            </a:extLst>
          </p:cNvPr>
          <p:cNvSpPr>
            <a:spLocks noGrp="1"/>
          </p:cNvSpPr>
          <p:nvPr>
            <p:ph idx="1"/>
          </p:nvPr>
        </p:nvSpPr>
        <p:spPr>
          <a:xfrm>
            <a:off x="400051" y="1309278"/>
            <a:ext cx="11391898" cy="5095164"/>
          </a:xfrm>
        </p:spPr>
        <p:txBody>
          <a:bodyPr vert="horz" lIns="91440" tIns="45720" rIns="91440" bIns="45720" rtlCol="0" anchor="t">
            <a:normAutofit lnSpcReduction="10000"/>
          </a:bodyPr>
          <a:lstStyle/>
          <a:p>
            <a:pPr marL="0" indent="0">
              <a:buNone/>
            </a:pPr>
            <a:r>
              <a:rPr lang="en-US" sz="2000" b="1" dirty="0">
                <a:solidFill>
                  <a:srgbClr val="0000CC"/>
                </a:solidFill>
              </a:rPr>
              <a:t>For all Sales inquiries contact : </a:t>
            </a:r>
            <a:r>
              <a:rPr lang="en-US" sz="2000" b="1" dirty="0"/>
              <a:t> </a:t>
            </a:r>
          </a:p>
          <a:p>
            <a:pPr marL="0" indent="0">
              <a:buNone/>
            </a:pPr>
            <a:endParaRPr lang="en-US" sz="2000" b="1" dirty="0"/>
          </a:p>
          <a:p>
            <a:pPr marL="0" algn="ctr">
              <a:buNone/>
            </a:pPr>
            <a:r>
              <a:rPr lang="en-US" sz="2400" b="1" dirty="0">
                <a:solidFill>
                  <a:srgbClr val="0000CC"/>
                </a:solidFill>
              </a:rPr>
              <a:t>Edu-Tek Equipment India Pvt. Ltd. </a:t>
            </a:r>
          </a:p>
          <a:p>
            <a:pPr algn="ctr">
              <a:buNone/>
            </a:pPr>
            <a:r>
              <a:rPr lang="en-CA" sz="2400" b="1" dirty="0">
                <a:solidFill>
                  <a:srgbClr val="0000CC"/>
                </a:solidFill>
                <a:ea typeface="+mn-lt"/>
                <a:cs typeface="+mn-lt"/>
              </a:rPr>
              <a:t>162 Vigyan Vihar, Delhi, 110092</a:t>
            </a:r>
            <a:endParaRPr lang="en-US" sz="2400" dirty="0">
              <a:solidFill>
                <a:srgbClr val="0000CC"/>
              </a:solidFill>
              <a:ea typeface="+mn-lt"/>
              <a:cs typeface="+mn-lt"/>
            </a:endParaRPr>
          </a:p>
          <a:p>
            <a:pPr marL="0" algn="ctr">
              <a:buNone/>
            </a:pPr>
            <a:r>
              <a:rPr lang="en-US" sz="2400" b="1" dirty="0"/>
              <a:t>Mobile:  </a:t>
            </a:r>
            <a:r>
              <a:rPr lang="en-US" sz="2400" b="1" dirty="0">
                <a:solidFill>
                  <a:srgbClr val="0000CC"/>
                </a:solidFill>
              </a:rPr>
              <a:t>+91 9810106994, +91 7217777926</a:t>
            </a:r>
          </a:p>
          <a:p>
            <a:pPr marL="0" algn="ctr">
              <a:buNone/>
            </a:pPr>
            <a:r>
              <a:rPr lang="en-US" sz="2400" b="1" dirty="0"/>
              <a:t>Email: </a:t>
            </a:r>
            <a:r>
              <a:rPr lang="en-US" sz="2400" b="1" u="sng" dirty="0" err="1">
                <a:solidFill>
                  <a:srgbClr val="0000CC"/>
                </a:solidFill>
              </a:rPr>
              <a:t>e</a:t>
            </a:r>
            <a:r>
              <a:rPr lang="en-US" sz="2400" b="1" u="sng" dirty="0" err="1">
                <a:solidFill>
                  <a:srgbClr val="0000CC"/>
                </a:solidFill>
                <a:hlinkClick r:id="rId2">
                  <a:extLst>
                    <a:ext uri="{A12FA001-AC4F-418D-AE19-62706E023703}">
                      <ahyp:hlinkClr xmlns:ahyp="http://schemas.microsoft.com/office/drawing/2018/hyperlinkcolor" val="tx"/>
                    </a:ext>
                  </a:extLst>
                </a:hlinkClick>
              </a:rPr>
              <a:t>dutek@gmail.com</a:t>
            </a:r>
            <a:endParaRPr lang="en-US" sz="2400" b="1" u="sng" dirty="0">
              <a:solidFill>
                <a:srgbClr val="0000CC"/>
              </a:solidFill>
            </a:endParaRPr>
          </a:p>
          <a:p>
            <a:pPr marL="0" algn="ctr">
              <a:buNone/>
            </a:pPr>
            <a:r>
              <a:rPr lang="en-US" sz="2400" b="1" dirty="0"/>
              <a:t>Website: </a:t>
            </a:r>
            <a:r>
              <a:rPr lang="en-US" sz="2400" b="1" dirty="0" err="1">
                <a:solidFill>
                  <a:srgbClr val="0000CC"/>
                </a:solidFill>
              </a:rPr>
              <a:t>Edutek.in</a:t>
            </a:r>
            <a:endParaRPr lang="en-US" sz="2400" b="1" dirty="0">
              <a:solidFill>
                <a:srgbClr val="0000CC"/>
              </a:solidFill>
            </a:endParaRPr>
          </a:p>
          <a:p>
            <a:pPr marL="0" algn="ctr">
              <a:buNone/>
            </a:pPr>
            <a:endParaRPr lang="en-US" sz="3600" b="1" dirty="0">
              <a:solidFill>
                <a:srgbClr val="0000CC"/>
              </a:solidFill>
            </a:endParaRPr>
          </a:p>
          <a:p>
            <a:pPr marL="0" indent="0" algn="ctr">
              <a:buNone/>
            </a:pPr>
            <a:r>
              <a:rPr lang="en-US" sz="3200" b="1" dirty="0">
                <a:solidFill>
                  <a:srgbClr val="0000CC"/>
                </a:solidFill>
              </a:rPr>
              <a:t>A more comprehensive list of products and detailed product working videos with explanation can be provided on special requests</a:t>
            </a:r>
            <a:r>
              <a:rPr lang="en-US" sz="3200" b="1" dirty="0">
                <a:solidFill>
                  <a:srgbClr val="002060"/>
                </a:solidFill>
              </a:rPr>
              <a:t>. </a:t>
            </a:r>
          </a:p>
          <a:p>
            <a:pPr marL="0" indent="0">
              <a:buNone/>
            </a:pPr>
            <a:endParaRPr lang="en-US" sz="1800" b="1" dirty="0"/>
          </a:p>
        </p:txBody>
      </p:sp>
      <p:sp>
        <p:nvSpPr>
          <p:cNvPr id="5" name="TextBox 4">
            <a:extLst>
              <a:ext uri="{FF2B5EF4-FFF2-40B4-BE49-F238E27FC236}">
                <a16:creationId xmlns:a16="http://schemas.microsoft.com/office/drawing/2014/main" id="{AE52FDCB-EDAA-534F-C065-5D3DE88CF2E0}"/>
              </a:ext>
            </a:extLst>
          </p:cNvPr>
          <p:cNvSpPr txBox="1"/>
          <p:nvPr/>
        </p:nvSpPr>
        <p:spPr>
          <a:xfrm>
            <a:off x="4189068" y="6595393"/>
            <a:ext cx="3813865" cy="230832"/>
          </a:xfrm>
          <a:prstGeom prst="rect">
            <a:avLst/>
          </a:prstGeom>
          <a:noFill/>
        </p:spPr>
        <p:txBody>
          <a:bodyPr wrap="none" rtlCol="0">
            <a:spAutoFit/>
          </a:bodyPr>
          <a:lstStyle/>
          <a:p>
            <a:r>
              <a:rPr lang="en-CA" sz="900" b="0" i="0">
                <a:solidFill>
                  <a:srgbClr val="002060"/>
                </a:solidFill>
                <a:effectLst/>
                <a:latin typeface="Arial" panose="020B0604020202020204" pitchFamily="34" charset="0"/>
                <a:cs typeface="Arial" panose="020B0604020202020204" pitchFamily="34" charset="0"/>
              </a:rPr>
              <a:t>Edu-Tek Equipments India Private Limited - 2024 - All Rights Reserved</a:t>
            </a:r>
          </a:p>
        </p:txBody>
      </p:sp>
      <p:pic>
        <p:nvPicPr>
          <p:cNvPr id="6" name="Picture 2">
            <a:extLst>
              <a:ext uri="{FF2B5EF4-FFF2-40B4-BE49-F238E27FC236}">
                <a16:creationId xmlns:a16="http://schemas.microsoft.com/office/drawing/2014/main" id="{36F10F87-487C-92FA-1BCA-42128E8EC5A5}"/>
              </a:ext>
            </a:extLst>
          </p:cNvPr>
          <p:cNvPicPr>
            <a:picLocks noChangeAspect="1" noChangeArrowheads="1"/>
          </p:cNvPicPr>
          <p:nvPr/>
        </p:nvPicPr>
        <p:blipFill>
          <a:blip r:embed="rId3" cstate="email">
            <a:extLst>
              <a:ext uri="{BEBA8EAE-BF5A-486C-A8C5-ECC9F3942E4B}">
                <a14:imgProps xmlns:a14="http://schemas.microsoft.com/office/drawing/2010/main">
                  <a14:imgLayer r:embed="rId4">
                    <a14:imgEffect>
                      <a14:sharpenSoften amount="-26000"/>
                    </a14:imgEffect>
                    <a14:imgEffect>
                      <a14:colorTemperature colorTemp="6819"/>
                    </a14:imgEffect>
                    <a14:imgEffect>
                      <a14:saturation sat="200000"/>
                    </a14:imgEffect>
                    <a14:imgEffect>
                      <a14:brightnessContrast bright="-16000" contrast="59000"/>
                    </a14:imgEffect>
                  </a14:imgLayer>
                </a14:imgProps>
              </a:ext>
              <a:ext uri="{28A0092B-C50C-407E-A947-70E740481C1C}">
                <a14:useLocalDpi xmlns:a14="http://schemas.microsoft.com/office/drawing/2010/main" val="0"/>
              </a:ext>
            </a:extLst>
          </a:blip>
          <a:srcRect/>
          <a:stretch>
            <a:fillRect/>
          </a:stretch>
        </p:blipFill>
        <p:spPr bwMode="auto">
          <a:xfrm>
            <a:off x="10322201" y="63305"/>
            <a:ext cx="1815785" cy="779378"/>
          </a:xfrm>
          <a:prstGeom prst="rect">
            <a:avLst/>
          </a:prstGeom>
          <a:gradFill>
            <a:gsLst>
              <a:gs pos="2000">
                <a:schemeClr val="accent1">
                  <a:lumMod val="45000"/>
                  <a:lumOff val="55000"/>
                </a:schemeClr>
              </a:gs>
              <a:gs pos="56000">
                <a:schemeClr val="accent1">
                  <a:lumMod val="30000"/>
                  <a:lumOff val="70000"/>
                </a:schemeClr>
              </a:gs>
            </a:gsLst>
            <a:lin ang="5400000" scaled="1"/>
          </a:gradFill>
        </p:spPr>
      </p:pic>
    </p:spTree>
    <p:extLst>
      <p:ext uri="{BB962C8B-B14F-4D97-AF65-F5344CB8AC3E}">
        <p14:creationId xmlns:p14="http://schemas.microsoft.com/office/powerpoint/2010/main" val="9202162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0</TotalTime>
  <Words>4724</Words>
  <Application>Microsoft Office PowerPoint</Application>
  <PresentationFormat>Widescreen</PresentationFormat>
  <Paragraphs>613</Paragraphs>
  <Slides>60</Slides>
  <Notes>2</Notes>
  <HiddenSlides>0</HiddenSlides>
  <MMClips>23</MMClips>
  <ScaleCrop>false</ScaleCrop>
  <HeadingPairs>
    <vt:vector size="4" baseType="variant">
      <vt:variant>
        <vt:lpstr>Theme</vt:lpstr>
      </vt:variant>
      <vt:variant>
        <vt:i4>1</vt:i4>
      </vt:variant>
      <vt:variant>
        <vt:lpstr>Slide Titles</vt:lpstr>
      </vt:variant>
      <vt:variant>
        <vt:i4>60</vt:i4>
      </vt:variant>
    </vt:vector>
  </HeadingPairs>
  <TitlesOfParts>
    <vt:vector size="61" baseType="lpstr">
      <vt:lpstr>Office Theme</vt:lpstr>
      <vt:lpstr>Miniature Scaled Working Engine Models</vt:lpstr>
      <vt:lpstr>Table of Contents   </vt:lpstr>
      <vt:lpstr>Table of Contents</vt:lpstr>
      <vt:lpstr>About Us</vt:lpstr>
      <vt:lpstr>Key Value Adders</vt:lpstr>
      <vt:lpstr>Aerial Engines</vt:lpstr>
      <vt:lpstr>Aerial Engines</vt:lpstr>
      <vt:lpstr>Aerial Engines</vt:lpstr>
      <vt:lpstr>Aerial Engines</vt:lpstr>
      <vt:lpstr>Aerial Engines</vt:lpstr>
      <vt:lpstr>Aerial Engines</vt:lpstr>
      <vt:lpstr>Aerial Engines</vt:lpstr>
      <vt:lpstr>Aerial Engines</vt:lpstr>
      <vt:lpstr>Aerial Engines</vt:lpstr>
      <vt:lpstr>Aerial Engines</vt:lpstr>
      <vt:lpstr>Aerial Engines</vt:lpstr>
      <vt:lpstr>Internal Combustion Engines</vt:lpstr>
      <vt:lpstr>Internal Combustion Engines</vt:lpstr>
      <vt:lpstr>Internal Combustion Engines</vt:lpstr>
      <vt:lpstr>Internal Combustion Engines</vt:lpstr>
      <vt:lpstr>Internal Combustion Engines</vt:lpstr>
      <vt:lpstr>Internal Combustion Engines</vt:lpstr>
      <vt:lpstr>Internal Combustion Engines</vt:lpstr>
      <vt:lpstr>Internal Combustion Engines</vt:lpstr>
      <vt:lpstr>Internal Combustion Engines</vt:lpstr>
      <vt:lpstr>Internal Combustion Engines</vt:lpstr>
      <vt:lpstr>Internal Combustion Engines</vt:lpstr>
      <vt:lpstr>Internal Combustion Engines</vt:lpstr>
      <vt:lpstr>Internal Combustion Engines</vt:lpstr>
      <vt:lpstr>Internal Combustion Engines</vt:lpstr>
      <vt:lpstr>Internal Combustion Engines</vt:lpstr>
      <vt:lpstr>Internal Combustion Engines</vt:lpstr>
      <vt:lpstr>Internal Combustion Engines</vt:lpstr>
      <vt:lpstr>Internal Combustion Engines</vt:lpstr>
      <vt:lpstr>Internal Combustion Engines</vt:lpstr>
      <vt:lpstr>Internal Combustion Engines</vt:lpstr>
      <vt:lpstr>Internal Combustion Engines</vt:lpstr>
      <vt:lpstr>Internal Combustion Engines</vt:lpstr>
      <vt:lpstr>Internal Combustion Engines</vt:lpstr>
      <vt:lpstr>Steam Engines and Turbine</vt:lpstr>
      <vt:lpstr>Steam Engines</vt:lpstr>
      <vt:lpstr>Steam Engines</vt:lpstr>
      <vt:lpstr>Steam Engines</vt:lpstr>
      <vt:lpstr>Steam Engines</vt:lpstr>
      <vt:lpstr>Steam Engines</vt:lpstr>
      <vt:lpstr>Steam Engines</vt:lpstr>
      <vt:lpstr>Steam Engines</vt:lpstr>
      <vt:lpstr>Others</vt:lpstr>
      <vt:lpstr>Others </vt:lpstr>
      <vt:lpstr>Others</vt:lpstr>
      <vt:lpstr>Others </vt:lpstr>
      <vt:lpstr>Others </vt:lpstr>
      <vt:lpstr>Others </vt:lpstr>
      <vt:lpstr>Others </vt:lpstr>
      <vt:lpstr>Others </vt:lpstr>
      <vt:lpstr>Others </vt:lpstr>
      <vt:lpstr>List of other available engines and products</vt:lpstr>
      <vt:lpstr>PowerPoint Presentation</vt:lpstr>
      <vt:lpstr>List of other available engines and products</vt:lpstr>
      <vt:lpstr>Sales and Contact information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MINIATURE WORKING ENGINE MODELS</dc:title>
  <dc:creator>Sukrit Jain</dc:creator>
  <cp:lastModifiedBy>Sukrit Jain</cp:lastModifiedBy>
  <cp:revision>17</cp:revision>
  <dcterms:created xsi:type="dcterms:W3CDTF">2024-06-11T07:33:11Z</dcterms:created>
  <dcterms:modified xsi:type="dcterms:W3CDTF">2024-06-18T08:19:33Z</dcterms:modified>
</cp:coreProperties>
</file>